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9" r:id="rId3"/>
    <p:sldId id="257" r:id="rId4"/>
    <p:sldId id="258" r:id="rId5"/>
    <p:sldId id="260" r:id="rId6"/>
    <p:sldId id="262" r:id="rId7"/>
    <p:sldId id="261" r:id="rId8"/>
    <p:sldId id="263" r:id="rId9"/>
    <p:sldId id="264" r:id="rId10"/>
    <p:sldId id="271" r:id="rId11"/>
    <p:sldId id="269" r:id="rId12"/>
    <p:sldId id="270" r:id="rId13"/>
    <p:sldId id="298" r:id="rId14"/>
    <p:sldId id="265" r:id="rId15"/>
    <p:sldId id="290" r:id="rId16"/>
    <p:sldId id="297" r:id="rId17"/>
    <p:sldId id="296" r:id="rId18"/>
    <p:sldId id="299" r:id="rId19"/>
    <p:sldId id="307" r:id="rId20"/>
    <p:sldId id="267" r:id="rId21"/>
    <p:sldId id="268" r:id="rId22"/>
    <p:sldId id="272" r:id="rId23"/>
    <p:sldId id="285" r:id="rId24"/>
    <p:sldId id="286" r:id="rId25"/>
    <p:sldId id="287" r:id="rId26"/>
    <p:sldId id="288" r:id="rId27"/>
    <p:sldId id="289" r:id="rId28"/>
    <p:sldId id="273" r:id="rId29"/>
    <p:sldId id="274" r:id="rId30"/>
    <p:sldId id="275" r:id="rId31"/>
    <p:sldId id="276" r:id="rId32"/>
    <p:sldId id="277" r:id="rId33"/>
    <p:sldId id="279" r:id="rId34"/>
    <p:sldId id="280" r:id="rId35"/>
    <p:sldId id="281" r:id="rId36"/>
    <p:sldId id="282" r:id="rId37"/>
    <p:sldId id="283" r:id="rId38"/>
    <p:sldId id="284" r:id="rId39"/>
    <p:sldId id="291" r:id="rId40"/>
    <p:sldId id="292" r:id="rId41"/>
    <p:sldId id="306" r:id="rId42"/>
    <p:sldId id="293" r:id="rId43"/>
    <p:sldId id="294" r:id="rId44"/>
    <p:sldId id="305" r:id="rId45"/>
    <p:sldId id="295" r:id="rId46"/>
    <p:sldId id="300" r:id="rId47"/>
    <p:sldId id="301" r:id="rId48"/>
    <p:sldId id="302" r:id="rId49"/>
    <p:sldId id="303" r:id="rId50"/>
    <p:sldId id="304" r:id="rId51"/>
    <p:sldId id="308" r:id="rId52"/>
    <p:sldId id="309" r:id="rId53"/>
    <p:sldId id="310" r:id="rId54"/>
    <p:sldId id="311" r:id="rId55"/>
    <p:sldId id="312" r:id="rId56"/>
    <p:sldId id="313" r:id="rId57"/>
    <p:sldId id="314" r:id="rId58"/>
    <p:sldId id="315" r:id="rId59"/>
    <p:sldId id="316" r:id="rId60"/>
    <p:sldId id="317" r:id="rId61"/>
    <p:sldId id="318"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6A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3"/>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_rels/data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_rels/data7.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diagrams/_rels/drawing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36.svg"/></Relationships>
</file>

<file path=ppt/diagrams/_rels/drawing7.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2" Type="http://schemas.openxmlformats.org/officeDocument/2006/relationships/image" Target="../media/image42.svg"/><Relationship Id="rId1" Type="http://schemas.openxmlformats.org/officeDocument/2006/relationships/image" Target="../media/image41.png"/><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EA50B5-8B22-471C-BEE7-A26A127E16F3}" type="doc">
      <dgm:prSet loTypeId="urn:microsoft.com/office/officeart/2005/8/layout/arrow5" loCatId="relationship" qsTypeId="urn:microsoft.com/office/officeart/2005/8/quickstyle/simple4" qsCatId="simple" csTypeId="urn:microsoft.com/office/officeart/2005/8/colors/colorful1" csCatId="colorful"/>
      <dgm:spPr/>
      <dgm:t>
        <a:bodyPr/>
        <a:lstStyle/>
        <a:p>
          <a:endParaRPr lang="en-US"/>
        </a:p>
      </dgm:t>
    </dgm:pt>
    <dgm:pt modelId="{31D327A7-8E4D-4F44-81C9-374243D2E13F}">
      <dgm:prSet/>
      <dgm:spPr/>
      <dgm:t>
        <a:bodyPr/>
        <a:lstStyle/>
        <a:p>
          <a:r>
            <a:rPr lang="en-US"/>
            <a:t>Skilled Nursing and Skilled Nursing with Memory Care. </a:t>
          </a:r>
        </a:p>
      </dgm:t>
    </dgm:pt>
    <dgm:pt modelId="{07BA1292-AF28-4AEA-AA17-2D6A52A2C00F}" type="parTrans" cxnId="{6F6D6311-6C85-449C-8BC8-D9668F670DD8}">
      <dgm:prSet/>
      <dgm:spPr/>
      <dgm:t>
        <a:bodyPr/>
        <a:lstStyle/>
        <a:p>
          <a:endParaRPr lang="en-US"/>
        </a:p>
      </dgm:t>
    </dgm:pt>
    <dgm:pt modelId="{A0C9A925-9B7B-4169-AAB2-160D6BD6AC27}" type="sibTrans" cxnId="{6F6D6311-6C85-449C-8BC8-D9668F670DD8}">
      <dgm:prSet/>
      <dgm:spPr/>
      <dgm:t>
        <a:bodyPr/>
        <a:lstStyle/>
        <a:p>
          <a:endParaRPr lang="en-US"/>
        </a:p>
      </dgm:t>
    </dgm:pt>
    <dgm:pt modelId="{B1021039-6F36-45E4-BE14-38F257757D4F}">
      <dgm:prSet/>
      <dgm:spPr/>
      <dgm:t>
        <a:bodyPr/>
        <a:lstStyle/>
        <a:p>
          <a:r>
            <a:rPr lang="en-US"/>
            <a:t>Program of All-Inclusive Care for the Elderly (PACE)</a:t>
          </a:r>
        </a:p>
      </dgm:t>
    </dgm:pt>
    <dgm:pt modelId="{A1DD8653-EF0B-4CEB-B5A1-822FCFE1CF0B}" type="parTrans" cxnId="{9175E9AD-C3D9-4F69-B736-327FA3E0148A}">
      <dgm:prSet/>
      <dgm:spPr/>
      <dgm:t>
        <a:bodyPr/>
        <a:lstStyle/>
        <a:p>
          <a:endParaRPr lang="en-US"/>
        </a:p>
      </dgm:t>
    </dgm:pt>
    <dgm:pt modelId="{0842A106-A138-4C5C-BDC9-D438F93FC4BA}" type="sibTrans" cxnId="{9175E9AD-C3D9-4F69-B736-327FA3E0148A}">
      <dgm:prSet/>
      <dgm:spPr/>
      <dgm:t>
        <a:bodyPr/>
        <a:lstStyle/>
        <a:p>
          <a:endParaRPr lang="en-US"/>
        </a:p>
      </dgm:t>
    </dgm:pt>
    <dgm:pt modelId="{8F0CCDE7-79A2-41A8-BF96-2031DF3F4920}">
      <dgm:prSet/>
      <dgm:spPr/>
      <dgm:t>
        <a:bodyPr/>
        <a:lstStyle/>
        <a:p>
          <a:r>
            <a:rPr lang="en-US"/>
            <a:t>Community Alternatives Program (CAP)</a:t>
          </a:r>
        </a:p>
      </dgm:t>
    </dgm:pt>
    <dgm:pt modelId="{B0AE4C56-20C2-4D9C-8035-BBF02FD0C5B3}" type="parTrans" cxnId="{1711453A-53E6-4E44-A25C-8BC7682ECF79}">
      <dgm:prSet/>
      <dgm:spPr/>
      <dgm:t>
        <a:bodyPr/>
        <a:lstStyle/>
        <a:p>
          <a:endParaRPr lang="en-US"/>
        </a:p>
      </dgm:t>
    </dgm:pt>
    <dgm:pt modelId="{106A0F16-7995-4561-9FCB-3B185097ACB5}" type="sibTrans" cxnId="{1711453A-53E6-4E44-A25C-8BC7682ECF79}">
      <dgm:prSet/>
      <dgm:spPr/>
      <dgm:t>
        <a:bodyPr/>
        <a:lstStyle/>
        <a:p>
          <a:endParaRPr lang="en-US"/>
        </a:p>
      </dgm:t>
    </dgm:pt>
    <dgm:pt modelId="{250A0716-2A76-44BE-96E5-EEB9F32334E4}">
      <dgm:prSet/>
      <dgm:spPr/>
      <dgm:t>
        <a:bodyPr/>
        <a:lstStyle/>
        <a:p>
          <a:r>
            <a:rPr lang="en-US"/>
            <a:t>Is available to those age 65+ or to those under 65 that meet the disability requirements as set forth by the Social Security Administration</a:t>
          </a:r>
        </a:p>
      </dgm:t>
    </dgm:pt>
    <dgm:pt modelId="{DED9DC51-6EE3-422E-B929-1181B2EFEC7D}" type="parTrans" cxnId="{9300CA0F-2610-4F23-A129-958C792AAA14}">
      <dgm:prSet/>
      <dgm:spPr/>
      <dgm:t>
        <a:bodyPr/>
        <a:lstStyle/>
        <a:p>
          <a:endParaRPr lang="en-US"/>
        </a:p>
      </dgm:t>
    </dgm:pt>
    <dgm:pt modelId="{238B3BEF-99F3-470A-B04D-59959B456963}" type="sibTrans" cxnId="{9300CA0F-2610-4F23-A129-958C792AAA14}">
      <dgm:prSet/>
      <dgm:spPr/>
      <dgm:t>
        <a:bodyPr/>
        <a:lstStyle/>
        <a:p>
          <a:endParaRPr lang="en-US"/>
        </a:p>
      </dgm:t>
    </dgm:pt>
    <dgm:pt modelId="{310851BC-5A1D-9A4F-81C9-C6011F00F1FF}" type="pres">
      <dgm:prSet presAssocID="{57EA50B5-8B22-471C-BEE7-A26A127E16F3}" presName="diagram" presStyleCnt="0">
        <dgm:presLayoutVars>
          <dgm:dir/>
          <dgm:resizeHandles val="exact"/>
        </dgm:presLayoutVars>
      </dgm:prSet>
      <dgm:spPr/>
    </dgm:pt>
    <dgm:pt modelId="{AE1EC97C-CB73-8540-A6A7-DEE202080605}" type="pres">
      <dgm:prSet presAssocID="{31D327A7-8E4D-4F44-81C9-374243D2E13F}" presName="arrow" presStyleLbl="node1" presStyleIdx="0" presStyleCnt="4">
        <dgm:presLayoutVars>
          <dgm:bulletEnabled val="1"/>
        </dgm:presLayoutVars>
      </dgm:prSet>
      <dgm:spPr/>
    </dgm:pt>
    <dgm:pt modelId="{460C2E38-6C8A-7D47-A731-41CF1E95C4E3}" type="pres">
      <dgm:prSet presAssocID="{B1021039-6F36-45E4-BE14-38F257757D4F}" presName="arrow" presStyleLbl="node1" presStyleIdx="1" presStyleCnt="4">
        <dgm:presLayoutVars>
          <dgm:bulletEnabled val="1"/>
        </dgm:presLayoutVars>
      </dgm:prSet>
      <dgm:spPr/>
    </dgm:pt>
    <dgm:pt modelId="{50C26193-D186-4D41-9952-27E7C3B1E589}" type="pres">
      <dgm:prSet presAssocID="{8F0CCDE7-79A2-41A8-BF96-2031DF3F4920}" presName="arrow" presStyleLbl="node1" presStyleIdx="2" presStyleCnt="4">
        <dgm:presLayoutVars>
          <dgm:bulletEnabled val="1"/>
        </dgm:presLayoutVars>
      </dgm:prSet>
      <dgm:spPr/>
    </dgm:pt>
    <dgm:pt modelId="{970E15A8-C501-674B-B6E9-D3830224F8C6}" type="pres">
      <dgm:prSet presAssocID="{250A0716-2A76-44BE-96E5-EEB9F32334E4}" presName="arrow" presStyleLbl="node1" presStyleIdx="3" presStyleCnt="4">
        <dgm:presLayoutVars>
          <dgm:bulletEnabled val="1"/>
        </dgm:presLayoutVars>
      </dgm:prSet>
      <dgm:spPr/>
    </dgm:pt>
  </dgm:ptLst>
  <dgm:cxnLst>
    <dgm:cxn modelId="{9300CA0F-2610-4F23-A129-958C792AAA14}" srcId="{57EA50B5-8B22-471C-BEE7-A26A127E16F3}" destId="{250A0716-2A76-44BE-96E5-EEB9F32334E4}" srcOrd="3" destOrd="0" parTransId="{DED9DC51-6EE3-422E-B929-1181B2EFEC7D}" sibTransId="{238B3BEF-99F3-470A-B04D-59959B456963}"/>
    <dgm:cxn modelId="{6F6D6311-6C85-449C-8BC8-D9668F670DD8}" srcId="{57EA50B5-8B22-471C-BEE7-A26A127E16F3}" destId="{31D327A7-8E4D-4F44-81C9-374243D2E13F}" srcOrd="0" destOrd="0" parTransId="{07BA1292-AF28-4AEA-AA17-2D6A52A2C00F}" sibTransId="{A0C9A925-9B7B-4169-AAB2-160D6BD6AC27}"/>
    <dgm:cxn modelId="{767BFA2E-78F5-C14D-803D-7BEC253407CE}" type="presOf" srcId="{31D327A7-8E4D-4F44-81C9-374243D2E13F}" destId="{AE1EC97C-CB73-8540-A6A7-DEE202080605}" srcOrd="0" destOrd="0" presId="urn:microsoft.com/office/officeart/2005/8/layout/arrow5"/>
    <dgm:cxn modelId="{1711453A-53E6-4E44-A25C-8BC7682ECF79}" srcId="{57EA50B5-8B22-471C-BEE7-A26A127E16F3}" destId="{8F0CCDE7-79A2-41A8-BF96-2031DF3F4920}" srcOrd="2" destOrd="0" parTransId="{B0AE4C56-20C2-4D9C-8035-BBF02FD0C5B3}" sibTransId="{106A0F16-7995-4561-9FCB-3B185097ACB5}"/>
    <dgm:cxn modelId="{A811AA44-CCA4-9B47-A980-2B660E8996FD}" type="presOf" srcId="{250A0716-2A76-44BE-96E5-EEB9F32334E4}" destId="{970E15A8-C501-674B-B6E9-D3830224F8C6}" srcOrd="0" destOrd="0" presId="urn:microsoft.com/office/officeart/2005/8/layout/arrow5"/>
    <dgm:cxn modelId="{9175E9AD-C3D9-4F69-B736-327FA3E0148A}" srcId="{57EA50B5-8B22-471C-BEE7-A26A127E16F3}" destId="{B1021039-6F36-45E4-BE14-38F257757D4F}" srcOrd="1" destOrd="0" parTransId="{A1DD8653-EF0B-4CEB-B5A1-822FCFE1CF0B}" sibTransId="{0842A106-A138-4C5C-BDC9-D438F93FC4BA}"/>
    <dgm:cxn modelId="{49331EC8-47A0-174B-AEED-A032E5CDF025}" type="presOf" srcId="{8F0CCDE7-79A2-41A8-BF96-2031DF3F4920}" destId="{50C26193-D186-4D41-9952-27E7C3B1E589}" srcOrd="0" destOrd="0" presId="urn:microsoft.com/office/officeart/2005/8/layout/arrow5"/>
    <dgm:cxn modelId="{42337AE5-C77A-5F42-99C9-1683F55B81B8}" type="presOf" srcId="{B1021039-6F36-45E4-BE14-38F257757D4F}" destId="{460C2E38-6C8A-7D47-A731-41CF1E95C4E3}" srcOrd="0" destOrd="0" presId="urn:microsoft.com/office/officeart/2005/8/layout/arrow5"/>
    <dgm:cxn modelId="{A9F0B9F6-1C33-3D49-8BA8-3C050818ECAA}" type="presOf" srcId="{57EA50B5-8B22-471C-BEE7-A26A127E16F3}" destId="{310851BC-5A1D-9A4F-81C9-C6011F00F1FF}" srcOrd="0" destOrd="0" presId="urn:microsoft.com/office/officeart/2005/8/layout/arrow5"/>
    <dgm:cxn modelId="{496D1AE9-7723-2D4B-B80D-FC24EEE3589F}" type="presParOf" srcId="{310851BC-5A1D-9A4F-81C9-C6011F00F1FF}" destId="{AE1EC97C-CB73-8540-A6A7-DEE202080605}" srcOrd="0" destOrd="0" presId="urn:microsoft.com/office/officeart/2005/8/layout/arrow5"/>
    <dgm:cxn modelId="{588C8B8F-3F51-F94A-B135-29EE43A3E4F1}" type="presParOf" srcId="{310851BC-5A1D-9A4F-81C9-C6011F00F1FF}" destId="{460C2E38-6C8A-7D47-A731-41CF1E95C4E3}" srcOrd="1" destOrd="0" presId="urn:microsoft.com/office/officeart/2005/8/layout/arrow5"/>
    <dgm:cxn modelId="{DA602828-DE43-0548-8455-A9F1D9EDF456}" type="presParOf" srcId="{310851BC-5A1D-9A4F-81C9-C6011F00F1FF}" destId="{50C26193-D186-4D41-9952-27E7C3B1E589}" srcOrd="2" destOrd="0" presId="urn:microsoft.com/office/officeart/2005/8/layout/arrow5"/>
    <dgm:cxn modelId="{76D13036-17FF-2446-A0DE-00D78DBCBBA1}" type="presParOf" srcId="{310851BC-5A1D-9A4F-81C9-C6011F00F1FF}" destId="{970E15A8-C501-674B-B6E9-D3830224F8C6}" srcOrd="3" destOrd="0" presId="urn:microsoft.com/office/officeart/2005/8/layout/arrow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0E9BBDB-1729-477C-BAD3-26ED5637E20B}"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7C3A8282-70E7-4698-8E90-1D99BB7D68A7}">
      <dgm:prSet/>
      <dgm:spPr/>
      <dgm:t>
        <a:bodyPr/>
        <a:lstStyle/>
        <a:p>
          <a:r>
            <a:rPr lang="en-US"/>
            <a:t>Skilled Nursing facilities (SNF) typically require that a resident be non-ambulatory, require 24-hour supervision, and need help with most activities of daily living (ADLs). Admission requires an FL-2 form which is completed by a physician and the FL-2 must recommend SNF level of care. </a:t>
          </a:r>
        </a:p>
      </dgm:t>
    </dgm:pt>
    <dgm:pt modelId="{F0CA6471-82E2-4763-86FF-5DA8CB33E5D4}" type="parTrans" cxnId="{B5054FC5-999B-40C8-897A-13F3F366B77F}">
      <dgm:prSet/>
      <dgm:spPr/>
      <dgm:t>
        <a:bodyPr/>
        <a:lstStyle/>
        <a:p>
          <a:endParaRPr lang="en-US"/>
        </a:p>
      </dgm:t>
    </dgm:pt>
    <dgm:pt modelId="{294F3DB7-9F2A-4036-ACDA-554B3009BCBF}" type="sibTrans" cxnId="{B5054FC5-999B-40C8-897A-13F3F366B77F}">
      <dgm:prSet/>
      <dgm:spPr/>
      <dgm:t>
        <a:bodyPr/>
        <a:lstStyle/>
        <a:p>
          <a:endParaRPr lang="en-US"/>
        </a:p>
      </dgm:t>
    </dgm:pt>
    <dgm:pt modelId="{0CEAAC84-BC48-4A58-B447-DCFDA741E628}">
      <dgm:prSet/>
      <dgm:spPr/>
      <dgm:t>
        <a:bodyPr/>
        <a:lstStyle/>
        <a:p>
          <a:r>
            <a:rPr lang="en-US"/>
            <a:t>Skilled Nursing facilities with memory care/special care units require that residents entering the memory unit have a diagnosis of dementia or Alzheimer’s, be ambulatory, have a history/risk of wandering, and require 24-hour supervision. Admission requires an FL-2 form completed by their physician that recommends SNF level with memory care. </a:t>
          </a:r>
        </a:p>
      </dgm:t>
    </dgm:pt>
    <dgm:pt modelId="{301FCE65-E780-4686-AF18-1E18FFFE2DC9}" type="parTrans" cxnId="{9D90455E-CD76-4CB1-B193-7B51230ABBAE}">
      <dgm:prSet/>
      <dgm:spPr/>
      <dgm:t>
        <a:bodyPr/>
        <a:lstStyle/>
        <a:p>
          <a:endParaRPr lang="en-US"/>
        </a:p>
      </dgm:t>
    </dgm:pt>
    <dgm:pt modelId="{9E68D50D-BA95-48DF-A586-1707CFBBD1B4}" type="sibTrans" cxnId="{9D90455E-CD76-4CB1-B193-7B51230ABBAE}">
      <dgm:prSet/>
      <dgm:spPr/>
      <dgm:t>
        <a:bodyPr/>
        <a:lstStyle/>
        <a:p>
          <a:endParaRPr lang="en-US"/>
        </a:p>
      </dgm:t>
    </dgm:pt>
    <dgm:pt modelId="{E6B9A2DC-05F8-4C44-8C73-25672B827FC4}" type="pres">
      <dgm:prSet presAssocID="{40E9BBDB-1729-477C-BAD3-26ED5637E20B}" presName="linear" presStyleCnt="0">
        <dgm:presLayoutVars>
          <dgm:animLvl val="lvl"/>
          <dgm:resizeHandles val="exact"/>
        </dgm:presLayoutVars>
      </dgm:prSet>
      <dgm:spPr/>
    </dgm:pt>
    <dgm:pt modelId="{CE749741-D17F-B943-B9FD-AFDF86F82409}" type="pres">
      <dgm:prSet presAssocID="{7C3A8282-70E7-4698-8E90-1D99BB7D68A7}" presName="parentText" presStyleLbl="node1" presStyleIdx="0" presStyleCnt="2">
        <dgm:presLayoutVars>
          <dgm:chMax val="0"/>
          <dgm:bulletEnabled val="1"/>
        </dgm:presLayoutVars>
      </dgm:prSet>
      <dgm:spPr/>
    </dgm:pt>
    <dgm:pt modelId="{9ACC854A-6D24-4547-89E6-1E39680E508A}" type="pres">
      <dgm:prSet presAssocID="{294F3DB7-9F2A-4036-ACDA-554B3009BCBF}" presName="spacer" presStyleCnt="0"/>
      <dgm:spPr/>
    </dgm:pt>
    <dgm:pt modelId="{EDD9CCCB-4833-074E-930C-F96C7E2D9E52}" type="pres">
      <dgm:prSet presAssocID="{0CEAAC84-BC48-4A58-B447-DCFDA741E628}" presName="parentText" presStyleLbl="node1" presStyleIdx="1" presStyleCnt="2">
        <dgm:presLayoutVars>
          <dgm:chMax val="0"/>
          <dgm:bulletEnabled val="1"/>
        </dgm:presLayoutVars>
      </dgm:prSet>
      <dgm:spPr/>
    </dgm:pt>
  </dgm:ptLst>
  <dgm:cxnLst>
    <dgm:cxn modelId="{2035733B-C272-0E41-B094-132DEA6B9F29}" type="presOf" srcId="{7C3A8282-70E7-4698-8E90-1D99BB7D68A7}" destId="{CE749741-D17F-B943-B9FD-AFDF86F82409}" srcOrd="0" destOrd="0" presId="urn:microsoft.com/office/officeart/2005/8/layout/vList2"/>
    <dgm:cxn modelId="{9D90455E-CD76-4CB1-B193-7B51230ABBAE}" srcId="{40E9BBDB-1729-477C-BAD3-26ED5637E20B}" destId="{0CEAAC84-BC48-4A58-B447-DCFDA741E628}" srcOrd="1" destOrd="0" parTransId="{301FCE65-E780-4686-AF18-1E18FFFE2DC9}" sibTransId="{9E68D50D-BA95-48DF-A586-1707CFBBD1B4}"/>
    <dgm:cxn modelId="{257B99BA-2FE5-BB44-9EFD-D2707353B8D8}" type="presOf" srcId="{40E9BBDB-1729-477C-BAD3-26ED5637E20B}" destId="{E6B9A2DC-05F8-4C44-8C73-25672B827FC4}" srcOrd="0" destOrd="0" presId="urn:microsoft.com/office/officeart/2005/8/layout/vList2"/>
    <dgm:cxn modelId="{826637C0-CB10-6E4B-BB60-779833CCE646}" type="presOf" srcId="{0CEAAC84-BC48-4A58-B447-DCFDA741E628}" destId="{EDD9CCCB-4833-074E-930C-F96C7E2D9E52}" srcOrd="0" destOrd="0" presId="urn:microsoft.com/office/officeart/2005/8/layout/vList2"/>
    <dgm:cxn modelId="{B5054FC5-999B-40C8-897A-13F3F366B77F}" srcId="{40E9BBDB-1729-477C-BAD3-26ED5637E20B}" destId="{7C3A8282-70E7-4698-8E90-1D99BB7D68A7}" srcOrd="0" destOrd="0" parTransId="{F0CA6471-82E2-4763-86FF-5DA8CB33E5D4}" sibTransId="{294F3DB7-9F2A-4036-ACDA-554B3009BCBF}"/>
    <dgm:cxn modelId="{EE6FC70D-97FA-9C4E-8C24-155DB6CDBA29}" type="presParOf" srcId="{E6B9A2DC-05F8-4C44-8C73-25672B827FC4}" destId="{CE749741-D17F-B943-B9FD-AFDF86F82409}" srcOrd="0" destOrd="0" presId="urn:microsoft.com/office/officeart/2005/8/layout/vList2"/>
    <dgm:cxn modelId="{42F0ECC9-1F88-2147-BE5A-17E5434947D7}" type="presParOf" srcId="{E6B9A2DC-05F8-4C44-8C73-25672B827FC4}" destId="{9ACC854A-6D24-4547-89E6-1E39680E508A}" srcOrd="1" destOrd="0" presId="urn:microsoft.com/office/officeart/2005/8/layout/vList2"/>
    <dgm:cxn modelId="{439662A8-F76B-8F4E-86C1-24FADBD96A8D}" type="presParOf" srcId="{E6B9A2DC-05F8-4C44-8C73-25672B827FC4}" destId="{EDD9CCCB-4833-074E-930C-F96C7E2D9E5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2235C2-492C-467A-9E4A-14897ABC36DD}"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E65E28C-7FE7-4617-B5D0-E69B312C2E88}">
      <dgm:prSet custT="1"/>
      <dgm:spPr/>
      <dgm:t>
        <a:bodyPr/>
        <a:lstStyle/>
        <a:p>
          <a:r>
            <a:rPr lang="en-US" sz="1400" b="0" i="0" dirty="0"/>
            <a:t>Adult day primary care</a:t>
          </a:r>
          <a:endParaRPr lang="en-US" sz="1400" dirty="0"/>
        </a:p>
      </dgm:t>
    </dgm:pt>
    <dgm:pt modelId="{26F9261E-A1F3-47B7-9503-196471BB0027}" type="parTrans" cxnId="{23FB7074-D85C-4654-B5BD-4D8BF01F8773}">
      <dgm:prSet/>
      <dgm:spPr/>
      <dgm:t>
        <a:bodyPr/>
        <a:lstStyle/>
        <a:p>
          <a:endParaRPr lang="en-US"/>
        </a:p>
      </dgm:t>
    </dgm:pt>
    <dgm:pt modelId="{8A199C16-E93F-4FBD-BB68-A43DA5E5A3FC}" type="sibTrans" cxnId="{23FB7074-D85C-4654-B5BD-4D8BF01F8773}">
      <dgm:prSet/>
      <dgm:spPr/>
      <dgm:t>
        <a:bodyPr/>
        <a:lstStyle/>
        <a:p>
          <a:endParaRPr lang="en-US"/>
        </a:p>
      </dgm:t>
    </dgm:pt>
    <dgm:pt modelId="{6BC4CB31-5C23-4EFC-9771-2D2E78675F5C}">
      <dgm:prSet custT="1"/>
      <dgm:spPr/>
      <dgm:t>
        <a:bodyPr/>
        <a:lstStyle/>
        <a:p>
          <a:r>
            <a:rPr lang="en-US" sz="1400" b="0" i="0" dirty="0"/>
            <a:t>Dentistry</a:t>
          </a:r>
          <a:endParaRPr lang="en-US" sz="1400" dirty="0"/>
        </a:p>
      </dgm:t>
    </dgm:pt>
    <dgm:pt modelId="{5FA26FD7-ED6E-412A-B0F0-604B7F3409B7}" type="parTrans" cxnId="{5FAA46D9-60DA-493E-8310-0DFB881C2350}">
      <dgm:prSet/>
      <dgm:spPr/>
      <dgm:t>
        <a:bodyPr/>
        <a:lstStyle/>
        <a:p>
          <a:endParaRPr lang="en-US"/>
        </a:p>
      </dgm:t>
    </dgm:pt>
    <dgm:pt modelId="{58C4C954-FFD8-4204-9D6E-B27983B302EA}" type="sibTrans" cxnId="{5FAA46D9-60DA-493E-8310-0DFB881C2350}">
      <dgm:prSet/>
      <dgm:spPr/>
      <dgm:t>
        <a:bodyPr/>
        <a:lstStyle/>
        <a:p>
          <a:endParaRPr lang="en-US"/>
        </a:p>
      </dgm:t>
    </dgm:pt>
    <dgm:pt modelId="{EA74274F-76DF-42B7-997B-D147A943FDDE}">
      <dgm:prSet custT="1"/>
      <dgm:spPr/>
      <dgm:t>
        <a:bodyPr/>
        <a:lstStyle/>
        <a:p>
          <a:r>
            <a:rPr lang="en-US" sz="1400" b="0" i="0" dirty="0"/>
            <a:t>Emergency services</a:t>
          </a:r>
          <a:endParaRPr lang="en-US" sz="1400" dirty="0"/>
        </a:p>
      </dgm:t>
    </dgm:pt>
    <dgm:pt modelId="{3AD9A4D4-9C64-4ACA-94D6-30D416DE52C4}" type="parTrans" cxnId="{57240D01-9C50-4FBF-A745-DA214BB968D9}">
      <dgm:prSet/>
      <dgm:spPr/>
      <dgm:t>
        <a:bodyPr/>
        <a:lstStyle/>
        <a:p>
          <a:endParaRPr lang="en-US"/>
        </a:p>
      </dgm:t>
    </dgm:pt>
    <dgm:pt modelId="{87C1F1B7-174D-4F2C-B34C-5040FC6262A0}" type="sibTrans" cxnId="{57240D01-9C50-4FBF-A745-DA214BB968D9}">
      <dgm:prSet/>
      <dgm:spPr/>
      <dgm:t>
        <a:bodyPr/>
        <a:lstStyle/>
        <a:p>
          <a:endParaRPr lang="en-US"/>
        </a:p>
      </dgm:t>
    </dgm:pt>
    <dgm:pt modelId="{6285AA8E-8378-4AD8-915B-BCE930D83403}">
      <dgm:prSet custT="1"/>
      <dgm:spPr/>
      <dgm:t>
        <a:bodyPr/>
        <a:lstStyle/>
        <a:p>
          <a:r>
            <a:rPr lang="en-US" sz="1400" b="0" i="0" dirty="0"/>
            <a:t>Home care</a:t>
          </a:r>
          <a:endParaRPr lang="en-US" sz="1400" dirty="0"/>
        </a:p>
      </dgm:t>
    </dgm:pt>
    <dgm:pt modelId="{1583D420-07EA-42C9-9B0B-BAE16A9C789A}" type="parTrans" cxnId="{001832D7-9846-41FE-BC1A-C8A73DE54062}">
      <dgm:prSet/>
      <dgm:spPr/>
      <dgm:t>
        <a:bodyPr/>
        <a:lstStyle/>
        <a:p>
          <a:endParaRPr lang="en-US"/>
        </a:p>
      </dgm:t>
    </dgm:pt>
    <dgm:pt modelId="{386CA6B3-2534-4298-A72F-D6A3BF82E183}" type="sibTrans" cxnId="{001832D7-9846-41FE-BC1A-C8A73DE54062}">
      <dgm:prSet/>
      <dgm:spPr/>
      <dgm:t>
        <a:bodyPr/>
        <a:lstStyle/>
        <a:p>
          <a:endParaRPr lang="en-US"/>
        </a:p>
      </dgm:t>
    </dgm:pt>
    <dgm:pt modelId="{DDD7B36A-A5D4-4C18-9362-3E8727B70F7C}">
      <dgm:prSet custT="1"/>
      <dgm:spPr/>
      <dgm:t>
        <a:bodyPr/>
        <a:lstStyle/>
        <a:p>
          <a:r>
            <a:rPr lang="en-US" sz="1400" b="0" i="0" dirty="0"/>
            <a:t>Hospital care</a:t>
          </a:r>
          <a:endParaRPr lang="en-US" sz="1400" dirty="0"/>
        </a:p>
      </dgm:t>
    </dgm:pt>
    <dgm:pt modelId="{85D8F447-B165-4A1F-ADE4-10A1E8EB862A}" type="parTrans" cxnId="{4D476E3E-E7B6-4288-A807-D29E91273462}">
      <dgm:prSet/>
      <dgm:spPr/>
      <dgm:t>
        <a:bodyPr/>
        <a:lstStyle/>
        <a:p>
          <a:endParaRPr lang="en-US"/>
        </a:p>
      </dgm:t>
    </dgm:pt>
    <dgm:pt modelId="{18FD14B7-E6EB-4EC3-A5B6-09825A92F822}" type="sibTrans" cxnId="{4D476E3E-E7B6-4288-A807-D29E91273462}">
      <dgm:prSet/>
      <dgm:spPr/>
      <dgm:t>
        <a:bodyPr/>
        <a:lstStyle/>
        <a:p>
          <a:endParaRPr lang="en-US"/>
        </a:p>
      </dgm:t>
    </dgm:pt>
    <dgm:pt modelId="{0712CA48-BB3E-45DE-AB13-6115E3CEA9AA}">
      <dgm:prSet custT="1"/>
      <dgm:spPr/>
      <dgm:t>
        <a:bodyPr/>
        <a:lstStyle/>
        <a:p>
          <a:r>
            <a:rPr lang="en-US" sz="1400" b="0" i="0" dirty="0"/>
            <a:t>Laboratory/x-ray services</a:t>
          </a:r>
          <a:endParaRPr lang="en-US" sz="1400" dirty="0"/>
        </a:p>
      </dgm:t>
    </dgm:pt>
    <dgm:pt modelId="{9C5D72C3-678B-48CB-AB39-4C3888EEFFEF}" type="parTrans" cxnId="{814B0833-5E86-42F4-9178-53ABFD562CA0}">
      <dgm:prSet/>
      <dgm:spPr/>
      <dgm:t>
        <a:bodyPr/>
        <a:lstStyle/>
        <a:p>
          <a:endParaRPr lang="en-US"/>
        </a:p>
      </dgm:t>
    </dgm:pt>
    <dgm:pt modelId="{3EED3CFE-7DCE-4FD1-BD92-0845D907C3D9}" type="sibTrans" cxnId="{814B0833-5E86-42F4-9178-53ABFD562CA0}">
      <dgm:prSet/>
      <dgm:spPr/>
      <dgm:t>
        <a:bodyPr/>
        <a:lstStyle/>
        <a:p>
          <a:endParaRPr lang="en-US"/>
        </a:p>
      </dgm:t>
    </dgm:pt>
    <dgm:pt modelId="{DECC9407-1E96-4FF9-B955-A71FC00754F4}">
      <dgm:prSet custT="1"/>
      <dgm:spPr/>
      <dgm:t>
        <a:bodyPr/>
        <a:lstStyle/>
        <a:p>
          <a:r>
            <a:rPr lang="en-US" sz="1400" b="0" i="0"/>
            <a:t>Meals</a:t>
          </a:r>
          <a:endParaRPr lang="en-US" sz="1400"/>
        </a:p>
      </dgm:t>
    </dgm:pt>
    <dgm:pt modelId="{3815CE82-0803-4468-9F44-50F9359E5DF5}" type="parTrans" cxnId="{A67578BC-986E-4D8D-AE41-363A9695B3E0}">
      <dgm:prSet/>
      <dgm:spPr/>
      <dgm:t>
        <a:bodyPr/>
        <a:lstStyle/>
        <a:p>
          <a:endParaRPr lang="en-US"/>
        </a:p>
      </dgm:t>
    </dgm:pt>
    <dgm:pt modelId="{E781B9AB-23F4-4E70-A420-A487002F5BBD}" type="sibTrans" cxnId="{A67578BC-986E-4D8D-AE41-363A9695B3E0}">
      <dgm:prSet/>
      <dgm:spPr/>
      <dgm:t>
        <a:bodyPr/>
        <a:lstStyle/>
        <a:p>
          <a:endParaRPr lang="en-US"/>
        </a:p>
      </dgm:t>
    </dgm:pt>
    <dgm:pt modelId="{C053E50A-9F4F-4C4E-B932-9830ACA6DE14}">
      <dgm:prSet custT="1"/>
      <dgm:spPr/>
      <dgm:t>
        <a:bodyPr/>
        <a:lstStyle/>
        <a:p>
          <a:r>
            <a:rPr lang="en-US" sz="1400" b="0" i="0"/>
            <a:t>Medical specialty services</a:t>
          </a:r>
          <a:endParaRPr lang="en-US" sz="1400"/>
        </a:p>
      </dgm:t>
    </dgm:pt>
    <dgm:pt modelId="{B1D77BF6-DE13-4497-8E76-623B7A400343}" type="parTrans" cxnId="{FC49CAD5-9B9C-4BD4-9502-5CD0E31B600A}">
      <dgm:prSet/>
      <dgm:spPr/>
      <dgm:t>
        <a:bodyPr/>
        <a:lstStyle/>
        <a:p>
          <a:endParaRPr lang="en-US"/>
        </a:p>
      </dgm:t>
    </dgm:pt>
    <dgm:pt modelId="{38799D0D-173D-43C3-ACC4-7370942626D0}" type="sibTrans" cxnId="{FC49CAD5-9B9C-4BD4-9502-5CD0E31B600A}">
      <dgm:prSet/>
      <dgm:spPr/>
      <dgm:t>
        <a:bodyPr/>
        <a:lstStyle/>
        <a:p>
          <a:endParaRPr lang="en-US"/>
        </a:p>
      </dgm:t>
    </dgm:pt>
    <dgm:pt modelId="{C220CBC7-4683-4A84-B13C-F0EE301418F9}">
      <dgm:prSet custT="1"/>
      <dgm:spPr/>
      <dgm:t>
        <a:bodyPr/>
        <a:lstStyle/>
        <a:p>
          <a:r>
            <a:rPr lang="en-US" sz="1400" b="0" i="0" dirty="0"/>
            <a:t>Nursing home care</a:t>
          </a:r>
          <a:endParaRPr lang="en-US" sz="1400" dirty="0"/>
        </a:p>
      </dgm:t>
    </dgm:pt>
    <dgm:pt modelId="{008529B6-9D64-4CA9-BBAA-2BD387AA8D1A}" type="parTrans" cxnId="{86DD3FFD-9D17-42D6-98F0-A802207BF7D6}">
      <dgm:prSet/>
      <dgm:spPr/>
      <dgm:t>
        <a:bodyPr/>
        <a:lstStyle/>
        <a:p>
          <a:endParaRPr lang="en-US"/>
        </a:p>
      </dgm:t>
    </dgm:pt>
    <dgm:pt modelId="{050E5FFB-C7C8-46A3-878C-042A1FF9224A}" type="sibTrans" cxnId="{86DD3FFD-9D17-42D6-98F0-A802207BF7D6}">
      <dgm:prSet/>
      <dgm:spPr/>
      <dgm:t>
        <a:bodyPr/>
        <a:lstStyle/>
        <a:p>
          <a:endParaRPr lang="en-US"/>
        </a:p>
      </dgm:t>
    </dgm:pt>
    <dgm:pt modelId="{EC363893-6A2A-46F0-9C18-4BC200E79C0D}">
      <dgm:prSet custT="1"/>
      <dgm:spPr/>
      <dgm:t>
        <a:bodyPr/>
        <a:lstStyle/>
        <a:p>
          <a:r>
            <a:rPr lang="en-US" sz="1400" b="0" i="0"/>
            <a:t>Nutritional counseling</a:t>
          </a:r>
          <a:endParaRPr lang="en-US" sz="1400"/>
        </a:p>
      </dgm:t>
    </dgm:pt>
    <dgm:pt modelId="{6E5255F3-8809-43CD-945A-5C48F6A41692}" type="parTrans" cxnId="{4AACA276-06C9-4B30-B96F-4FD42F5CC2ED}">
      <dgm:prSet/>
      <dgm:spPr/>
      <dgm:t>
        <a:bodyPr/>
        <a:lstStyle/>
        <a:p>
          <a:endParaRPr lang="en-US"/>
        </a:p>
      </dgm:t>
    </dgm:pt>
    <dgm:pt modelId="{4257738C-DEDD-4060-BE7D-A76A7D9C2D2E}" type="sibTrans" cxnId="{4AACA276-06C9-4B30-B96F-4FD42F5CC2ED}">
      <dgm:prSet/>
      <dgm:spPr/>
      <dgm:t>
        <a:bodyPr/>
        <a:lstStyle/>
        <a:p>
          <a:endParaRPr lang="en-US"/>
        </a:p>
      </dgm:t>
    </dgm:pt>
    <dgm:pt modelId="{35ADBD40-5B8E-4CBD-B5A7-97C5DF50C973}">
      <dgm:prSet custT="1"/>
      <dgm:spPr/>
      <dgm:t>
        <a:bodyPr/>
        <a:lstStyle/>
        <a:p>
          <a:r>
            <a:rPr lang="en-US" sz="1400" b="0" i="0"/>
            <a:t>Occupational therapy</a:t>
          </a:r>
          <a:endParaRPr lang="en-US" sz="1400"/>
        </a:p>
      </dgm:t>
    </dgm:pt>
    <dgm:pt modelId="{53900D47-76DE-4264-9615-5B3B30957600}" type="parTrans" cxnId="{C9705468-95BE-4EAA-8D08-14B5D91F95D3}">
      <dgm:prSet/>
      <dgm:spPr/>
      <dgm:t>
        <a:bodyPr/>
        <a:lstStyle/>
        <a:p>
          <a:endParaRPr lang="en-US"/>
        </a:p>
      </dgm:t>
    </dgm:pt>
    <dgm:pt modelId="{8BC6ECBE-86FC-4F67-8C81-ECAA862BE489}" type="sibTrans" cxnId="{C9705468-95BE-4EAA-8D08-14B5D91F95D3}">
      <dgm:prSet/>
      <dgm:spPr/>
      <dgm:t>
        <a:bodyPr/>
        <a:lstStyle/>
        <a:p>
          <a:endParaRPr lang="en-US"/>
        </a:p>
      </dgm:t>
    </dgm:pt>
    <dgm:pt modelId="{131E5441-20B9-48C7-8680-FA3FF2D01222}">
      <dgm:prSet custT="1"/>
      <dgm:spPr/>
      <dgm:t>
        <a:bodyPr/>
        <a:lstStyle/>
        <a:p>
          <a:r>
            <a:rPr lang="en-US" sz="1400" b="0" i="0"/>
            <a:t>Physical therapy</a:t>
          </a:r>
          <a:endParaRPr lang="en-US" sz="1400"/>
        </a:p>
      </dgm:t>
    </dgm:pt>
    <dgm:pt modelId="{489B4671-0F89-42CA-AF5A-6469EB718AF4}" type="parTrans" cxnId="{A5AE6AB5-056C-4D14-B079-DBA21908B29B}">
      <dgm:prSet/>
      <dgm:spPr/>
      <dgm:t>
        <a:bodyPr/>
        <a:lstStyle/>
        <a:p>
          <a:endParaRPr lang="en-US"/>
        </a:p>
      </dgm:t>
    </dgm:pt>
    <dgm:pt modelId="{CDB09EAC-805E-4F4E-ADE5-26B26C467DAA}" type="sibTrans" cxnId="{A5AE6AB5-056C-4D14-B079-DBA21908B29B}">
      <dgm:prSet/>
      <dgm:spPr/>
      <dgm:t>
        <a:bodyPr/>
        <a:lstStyle/>
        <a:p>
          <a:endParaRPr lang="en-US"/>
        </a:p>
      </dgm:t>
    </dgm:pt>
    <dgm:pt modelId="{AAC9618D-FF85-4CF9-9A18-62DD582783EC}">
      <dgm:prSet custT="1"/>
      <dgm:spPr/>
      <dgm:t>
        <a:bodyPr/>
        <a:lstStyle/>
        <a:p>
          <a:r>
            <a:rPr lang="en-US" sz="1400" b="0" i="0"/>
            <a:t>Prescription drugs</a:t>
          </a:r>
          <a:endParaRPr lang="en-US" sz="1400"/>
        </a:p>
      </dgm:t>
    </dgm:pt>
    <dgm:pt modelId="{549711E9-4CCB-43F3-8CA4-733611BC84E5}" type="parTrans" cxnId="{51C4D043-27CC-41F1-A080-C41B1BD10B50}">
      <dgm:prSet/>
      <dgm:spPr/>
      <dgm:t>
        <a:bodyPr/>
        <a:lstStyle/>
        <a:p>
          <a:endParaRPr lang="en-US"/>
        </a:p>
      </dgm:t>
    </dgm:pt>
    <dgm:pt modelId="{EA95E3A2-9C35-4382-BBC0-98F3AB9C4465}" type="sibTrans" cxnId="{51C4D043-27CC-41F1-A080-C41B1BD10B50}">
      <dgm:prSet/>
      <dgm:spPr/>
      <dgm:t>
        <a:bodyPr/>
        <a:lstStyle/>
        <a:p>
          <a:endParaRPr lang="en-US"/>
        </a:p>
      </dgm:t>
    </dgm:pt>
    <dgm:pt modelId="{125BF2F5-3692-4C4D-BB5C-901D1ABE46CB}">
      <dgm:prSet custT="1"/>
      <dgm:spPr/>
      <dgm:t>
        <a:bodyPr/>
        <a:lstStyle/>
        <a:p>
          <a:r>
            <a:rPr lang="en-US" sz="1400" b="0" i="0"/>
            <a:t>Preventive care</a:t>
          </a:r>
          <a:endParaRPr lang="en-US" sz="1400"/>
        </a:p>
      </dgm:t>
    </dgm:pt>
    <dgm:pt modelId="{64FD1445-1E3A-479F-87E1-6355F58FA738}" type="parTrans" cxnId="{9287FF45-53C9-4E3A-B056-B5691E568236}">
      <dgm:prSet/>
      <dgm:spPr/>
      <dgm:t>
        <a:bodyPr/>
        <a:lstStyle/>
        <a:p>
          <a:endParaRPr lang="en-US"/>
        </a:p>
      </dgm:t>
    </dgm:pt>
    <dgm:pt modelId="{96B72C58-3C11-4750-8047-2EA04863C905}" type="sibTrans" cxnId="{9287FF45-53C9-4E3A-B056-B5691E568236}">
      <dgm:prSet/>
      <dgm:spPr/>
      <dgm:t>
        <a:bodyPr/>
        <a:lstStyle/>
        <a:p>
          <a:endParaRPr lang="en-US"/>
        </a:p>
      </dgm:t>
    </dgm:pt>
    <dgm:pt modelId="{27029CFC-16B5-4F24-8C33-9868E52E286D}">
      <dgm:prSet custT="1"/>
      <dgm:spPr/>
      <dgm:t>
        <a:bodyPr/>
        <a:lstStyle/>
        <a:p>
          <a:r>
            <a:rPr lang="en-US" sz="1400" b="0" i="0" dirty="0"/>
            <a:t>Social services, including caregiver training, support groups, and respite care</a:t>
          </a:r>
          <a:endParaRPr lang="en-US" sz="1400" dirty="0"/>
        </a:p>
      </dgm:t>
    </dgm:pt>
    <dgm:pt modelId="{4399057D-4A5A-4B1A-AB1E-DDBE42439AB9}" type="parTrans" cxnId="{E2B5BE5B-E86C-474D-A9C3-451036093AB3}">
      <dgm:prSet/>
      <dgm:spPr/>
      <dgm:t>
        <a:bodyPr/>
        <a:lstStyle/>
        <a:p>
          <a:endParaRPr lang="en-US"/>
        </a:p>
      </dgm:t>
    </dgm:pt>
    <dgm:pt modelId="{4B4320CE-5EC5-4F8F-81C7-F308A9C4B503}" type="sibTrans" cxnId="{E2B5BE5B-E86C-474D-A9C3-451036093AB3}">
      <dgm:prSet/>
      <dgm:spPr/>
      <dgm:t>
        <a:bodyPr/>
        <a:lstStyle/>
        <a:p>
          <a:endParaRPr lang="en-US"/>
        </a:p>
      </dgm:t>
    </dgm:pt>
    <dgm:pt modelId="{5275D7B3-0B5A-42A9-9FD5-3F992412C539}">
      <dgm:prSet custT="1"/>
      <dgm:spPr/>
      <dgm:t>
        <a:bodyPr/>
        <a:lstStyle/>
        <a:p>
          <a:r>
            <a:rPr lang="en-US" sz="1400" b="0" i="0"/>
            <a:t>Social work counseling</a:t>
          </a:r>
          <a:endParaRPr lang="en-US" sz="1400"/>
        </a:p>
      </dgm:t>
    </dgm:pt>
    <dgm:pt modelId="{F6C11F69-C6C6-4FEE-AB30-FF5177FEB807}" type="parTrans" cxnId="{F379B6C9-26E1-44BE-BED5-00356E84DC89}">
      <dgm:prSet/>
      <dgm:spPr/>
      <dgm:t>
        <a:bodyPr/>
        <a:lstStyle/>
        <a:p>
          <a:endParaRPr lang="en-US"/>
        </a:p>
      </dgm:t>
    </dgm:pt>
    <dgm:pt modelId="{6D770C36-5CAD-44D6-8CB7-8A0875117E60}" type="sibTrans" cxnId="{F379B6C9-26E1-44BE-BED5-00356E84DC89}">
      <dgm:prSet/>
      <dgm:spPr/>
      <dgm:t>
        <a:bodyPr/>
        <a:lstStyle/>
        <a:p>
          <a:endParaRPr lang="en-US"/>
        </a:p>
      </dgm:t>
    </dgm:pt>
    <dgm:pt modelId="{383E6921-C37D-4D50-B3DB-956DA3B5DDEC}">
      <dgm:prSet custT="1"/>
      <dgm:spPr/>
      <dgm:t>
        <a:bodyPr/>
        <a:lstStyle/>
        <a:p>
          <a:r>
            <a:rPr lang="en-US" sz="1400" b="0" i="0" dirty="0"/>
            <a:t>Transportation to the PACE center for activities or medical appointments</a:t>
          </a:r>
          <a:endParaRPr lang="en-US" sz="1400" dirty="0"/>
        </a:p>
      </dgm:t>
    </dgm:pt>
    <dgm:pt modelId="{AAB6CC14-8414-456F-84F1-0C831FE5E5A9}" type="parTrans" cxnId="{EF4DB684-239F-4137-B3D1-3488AF0A286C}">
      <dgm:prSet/>
      <dgm:spPr/>
      <dgm:t>
        <a:bodyPr/>
        <a:lstStyle/>
        <a:p>
          <a:endParaRPr lang="en-US"/>
        </a:p>
      </dgm:t>
    </dgm:pt>
    <dgm:pt modelId="{8033787A-3967-406D-9647-9307959F61EB}" type="sibTrans" cxnId="{EF4DB684-239F-4137-B3D1-3488AF0A286C}">
      <dgm:prSet/>
      <dgm:spPr/>
      <dgm:t>
        <a:bodyPr/>
        <a:lstStyle/>
        <a:p>
          <a:endParaRPr lang="en-US"/>
        </a:p>
      </dgm:t>
    </dgm:pt>
    <dgm:pt modelId="{45C055DD-1BEC-3942-BBA0-5EAFEB4914EF}" type="pres">
      <dgm:prSet presAssocID="{9A2235C2-492C-467A-9E4A-14897ABC36DD}" presName="linear" presStyleCnt="0">
        <dgm:presLayoutVars>
          <dgm:animLvl val="lvl"/>
          <dgm:resizeHandles val="exact"/>
        </dgm:presLayoutVars>
      </dgm:prSet>
      <dgm:spPr/>
    </dgm:pt>
    <dgm:pt modelId="{D5F88ABE-0E46-6B43-900E-C30347C39D29}" type="pres">
      <dgm:prSet presAssocID="{DE65E28C-7FE7-4617-B5D0-E69B312C2E88}" presName="parentText" presStyleLbl="node1" presStyleIdx="0" presStyleCnt="17">
        <dgm:presLayoutVars>
          <dgm:chMax val="0"/>
          <dgm:bulletEnabled val="1"/>
        </dgm:presLayoutVars>
      </dgm:prSet>
      <dgm:spPr/>
    </dgm:pt>
    <dgm:pt modelId="{EB697BF5-3A24-4440-9A21-23B84FE89D04}" type="pres">
      <dgm:prSet presAssocID="{8A199C16-E93F-4FBD-BB68-A43DA5E5A3FC}" presName="spacer" presStyleCnt="0"/>
      <dgm:spPr/>
    </dgm:pt>
    <dgm:pt modelId="{72AFB758-EC35-0E4C-9D4A-BDA97C17986C}" type="pres">
      <dgm:prSet presAssocID="{6BC4CB31-5C23-4EFC-9771-2D2E78675F5C}" presName="parentText" presStyleLbl="node1" presStyleIdx="1" presStyleCnt="17">
        <dgm:presLayoutVars>
          <dgm:chMax val="0"/>
          <dgm:bulletEnabled val="1"/>
        </dgm:presLayoutVars>
      </dgm:prSet>
      <dgm:spPr/>
    </dgm:pt>
    <dgm:pt modelId="{105AD4B2-309C-814B-9FAE-E8AD7649B803}" type="pres">
      <dgm:prSet presAssocID="{58C4C954-FFD8-4204-9D6E-B27983B302EA}" presName="spacer" presStyleCnt="0"/>
      <dgm:spPr/>
    </dgm:pt>
    <dgm:pt modelId="{51F0F457-7583-2043-89FA-DE3F4D3CD5A2}" type="pres">
      <dgm:prSet presAssocID="{EA74274F-76DF-42B7-997B-D147A943FDDE}" presName="parentText" presStyleLbl="node1" presStyleIdx="2" presStyleCnt="17">
        <dgm:presLayoutVars>
          <dgm:chMax val="0"/>
          <dgm:bulletEnabled val="1"/>
        </dgm:presLayoutVars>
      </dgm:prSet>
      <dgm:spPr/>
    </dgm:pt>
    <dgm:pt modelId="{46460ED5-18A3-8446-A648-0162FCAE96B5}" type="pres">
      <dgm:prSet presAssocID="{87C1F1B7-174D-4F2C-B34C-5040FC6262A0}" presName="spacer" presStyleCnt="0"/>
      <dgm:spPr/>
    </dgm:pt>
    <dgm:pt modelId="{2E6A7D9D-0F9C-A44E-BD58-AC7029F99985}" type="pres">
      <dgm:prSet presAssocID="{6285AA8E-8378-4AD8-915B-BCE930D83403}" presName="parentText" presStyleLbl="node1" presStyleIdx="3" presStyleCnt="17">
        <dgm:presLayoutVars>
          <dgm:chMax val="0"/>
          <dgm:bulletEnabled val="1"/>
        </dgm:presLayoutVars>
      </dgm:prSet>
      <dgm:spPr/>
    </dgm:pt>
    <dgm:pt modelId="{6A8C6205-497C-0D41-A7B3-08D9CD1CCED7}" type="pres">
      <dgm:prSet presAssocID="{386CA6B3-2534-4298-A72F-D6A3BF82E183}" presName="spacer" presStyleCnt="0"/>
      <dgm:spPr/>
    </dgm:pt>
    <dgm:pt modelId="{66481444-B6AD-FA4A-BC7A-4860828F3216}" type="pres">
      <dgm:prSet presAssocID="{DDD7B36A-A5D4-4C18-9362-3E8727B70F7C}" presName="parentText" presStyleLbl="node1" presStyleIdx="4" presStyleCnt="17">
        <dgm:presLayoutVars>
          <dgm:chMax val="0"/>
          <dgm:bulletEnabled val="1"/>
        </dgm:presLayoutVars>
      </dgm:prSet>
      <dgm:spPr/>
    </dgm:pt>
    <dgm:pt modelId="{20AAB34A-E832-4541-BB03-D99889C37103}" type="pres">
      <dgm:prSet presAssocID="{18FD14B7-E6EB-4EC3-A5B6-09825A92F822}" presName="spacer" presStyleCnt="0"/>
      <dgm:spPr/>
    </dgm:pt>
    <dgm:pt modelId="{5647D618-02B3-3541-8C7A-84546747F7E6}" type="pres">
      <dgm:prSet presAssocID="{0712CA48-BB3E-45DE-AB13-6115E3CEA9AA}" presName="parentText" presStyleLbl="node1" presStyleIdx="5" presStyleCnt="17">
        <dgm:presLayoutVars>
          <dgm:chMax val="0"/>
          <dgm:bulletEnabled val="1"/>
        </dgm:presLayoutVars>
      </dgm:prSet>
      <dgm:spPr/>
    </dgm:pt>
    <dgm:pt modelId="{568AF604-4260-7140-8EA4-1387364DA585}" type="pres">
      <dgm:prSet presAssocID="{3EED3CFE-7DCE-4FD1-BD92-0845D907C3D9}" presName="spacer" presStyleCnt="0"/>
      <dgm:spPr/>
    </dgm:pt>
    <dgm:pt modelId="{924DEE54-3D56-5643-9FD8-25C9BC941E9D}" type="pres">
      <dgm:prSet presAssocID="{DECC9407-1E96-4FF9-B955-A71FC00754F4}" presName="parentText" presStyleLbl="node1" presStyleIdx="6" presStyleCnt="17">
        <dgm:presLayoutVars>
          <dgm:chMax val="0"/>
          <dgm:bulletEnabled val="1"/>
        </dgm:presLayoutVars>
      </dgm:prSet>
      <dgm:spPr/>
    </dgm:pt>
    <dgm:pt modelId="{A648F217-4C3A-7848-9369-94FB3F014884}" type="pres">
      <dgm:prSet presAssocID="{E781B9AB-23F4-4E70-A420-A487002F5BBD}" presName="spacer" presStyleCnt="0"/>
      <dgm:spPr/>
    </dgm:pt>
    <dgm:pt modelId="{96A788D9-C3B0-F147-AF30-F75CBE6F9AC1}" type="pres">
      <dgm:prSet presAssocID="{C053E50A-9F4F-4C4E-B932-9830ACA6DE14}" presName="parentText" presStyleLbl="node1" presStyleIdx="7" presStyleCnt="17">
        <dgm:presLayoutVars>
          <dgm:chMax val="0"/>
          <dgm:bulletEnabled val="1"/>
        </dgm:presLayoutVars>
      </dgm:prSet>
      <dgm:spPr/>
    </dgm:pt>
    <dgm:pt modelId="{84285BA0-61EB-234C-AA85-BC7AEE191AF8}" type="pres">
      <dgm:prSet presAssocID="{38799D0D-173D-43C3-ACC4-7370942626D0}" presName="spacer" presStyleCnt="0"/>
      <dgm:spPr/>
    </dgm:pt>
    <dgm:pt modelId="{313118E0-726F-E347-B43A-C2EBC738AC42}" type="pres">
      <dgm:prSet presAssocID="{C220CBC7-4683-4A84-B13C-F0EE301418F9}" presName="parentText" presStyleLbl="node1" presStyleIdx="8" presStyleCnt="17">
        <dgm:presLayoutVars>
          <dgm:chMax val="0"/>
          <dgm:bulletEnabled val="1"/>
        </dgm:presLayoutVars>
      </dgm:prSet>
      <dgm:spPr/>
    </dgm:pt>
    <dgm:pt modelId="{C184DA20-3097-214C-BC1B-1932EA694F67}" type="pres">
      <dgm:prSet presAssocID="{050E5FFB-C7C8-46A3-878C-042A1FF9224A}" presName="spacer" presStyleCnt="0"/>
      <dgm:spPr/>
    </dgm:pt>
    <dgm:pt modelId="{2B8CBCAC-2A97-0D4D-AC3E-D28996011532}" type="pres">
      <dgm:prSet presAssocID="{EC363893-6A2A-46F0-9C18-4BC200E79C0D}" presName="parentText" presStyleLbl="node1" presStyleIdx="9" presStyleCnt="17">
        <dgm:presLayoutVars>
          <dgm:chMax val="0"/>
          <dgm:bulletEnabled val="1"/>
        </dgm:presLayoutVars>
      </dgm:prSet>
      <dgm:spPr/>
    </dgm:pt>
    <dgm:pt modelId="{7DEE8920-13B0-5B4A-8628-681629131649}" type="pres">
      <dgm:prSet presAssocID="{4257738C-DEDD-4060-BE7D-A76A7D9C2D2E}" presName="spacer" presStyleCnt="0"/>
      <dgm:spPr/>
    </dgm:pt>
    <dgm:pt modelId="{16271790-46A5-5040-A054-2E756BF51D96}" type="pres">
      <dgm:prSet presAssocID="{35ADBD40-5B8E-4CBD-B5A7-97C5DF50C973}" presName="parentText" presStyleLbl="node1" presStyleIdx="10" presStyleCnt="17">
        <dgm:presLayoutVars>
          <dgm:chMax val="0"/>
          <dgm:bulletEnabled val="1"/>
        </dgm:presLayoutVars>
      </dgm:prSet>
      <dgm:spPr/>
    </dgm:pt>
    <dgm:pt modelId="{D1EF1354-580C-1F48-A30E-4261A356D1B3}" type="pres">
      <dgm:prSet presAssocID="{8BC6ECBE-86FC-4F67-8C81-ECAA862BE489}" presName="spacer" presStyleCnt="0"/>
      <dgm:spPr/>
    </dgm:pt>
    <dgm:pt modelId="{609C6224-50EC-DA4F-95A2-CFB6084ADC41}" type="pres">
      <dgm:prSet presAssocID="{131E5441-20B9-48C7-8680-FA3FF2D01222}" presName="parentText" presStyleLbl="node1" presStyleIdx="11" presStyleCnt="17">
        <dgm:presLayoutVars>
          <dgm:chMax val="0"/>
          <dgm:bulletEnabled val="1"/>
        </dgm:presLayoutVars>
      </dgm:prSet>
      <dgm:spPr/>
    </dgm:pt>
    <dgm:pt modelId="{BDE6EB16-DBFD-0F4F-A509-F13712D7C568}" type="pres">
      <dgm:prSet presAssocID="{CDB09EAC-805E-4F4E-ADE5-26B26C467DAA}" presName="spacer" presStyleCnt="0"/>
      <dgm:spPr/>
    </dgm:pt>
    <dgm:pt modelId="{D4B34149-68DE-2145-869A-AC4C43EBEA61}" type="pres">
      <dgm:prSet presAssocID="{AAC9618D-FF85-4CF9-9A18-62DD582783EC}" presName="parentText" presStyleLbl="node1" presStyleIdx="12" presStyleCnt="17">
        <dgm:presLayoutVars>
          <dgm:chMax val="0"/>
          <dgm:bulletEnabled val="1"/>
        </dgm:presLayoutVars>
      </dgm:prSet>
      <dgm:spPr/>
    </dgm:pt>
    <dgm:pt modelId="{1E7D2F42-AA49-694B-A768-59DE78B45299}" type="pres">
      <dgm:prSet presAssocID="{EA95E3A2-9C35-4382-BBC0-98F3AB9C4465}" presName="spacer" presStyleCnt="0"/>
      <dgm:spPr/>
    </dgm:pt>
    <dgm:pt modelId="{97FCF036-6467-F845-B7CE-863EF54C4E46}" type="pres">
      <dgm:prSet presAssocID="{125BF2F5-3692-4C4D-BB5C-901D1ABE46CB}" presName="parentText" presStyleLbl="node1" presStyleIdx="13" presStyleCnt="17">
        <dgm:presLayoutVars>
          <dgm:chMax val="0"/>
          <dgm:bulletEnabled val="1"/>
        </dgm:presLayoutVars>
      </dgm:prSet>
      <dgm:spPr/>
    </dgm:pt>
    <dgm:pt modelId="{DB40F69D-60EC-FA47-A469-228C46667415}" type="pres">
      <dgm:prSet presAssocID="{96B72C58-3C11-4750-8047-2EA04863C905}" presName="spacer" presStyleCnt="0"/>
      <dgm:spPr/>
    </dgm:pt>
    <dgm:pt modelId="{87563301-0814-E442-858D-0AD908A8CCBA}" type="pres">
      <dgm:prSet presAssocID="{27029CFC-16B5-4F24-8C33-9868E52E286D}" presName="parentText" presStyleLbl="node1" presStyleIdx="14" presStyleCnt="17">
        <dgm:presLayoutVars>
          <dgm:chMax val="0"/>
          <dgm:bulletEnabled val="1"/>
        </dgm:presLayoutVars>
      </dgm:prSet>
      <dgm:spPr/>
    </dgm:pt>
    <dgm:pt modelId="{45A18193-65B5-3644-9D72-1FADD954253A}" type="pres">
      <dgm:prSet presAssocID="{4B4320CE-5EC5-4F8F-81C7-F308A9C4B503}" presName="spacer" presStyleCnt="0"/>
      <dgm:spPr/>
    </dgm:pt>
    <dgm:pt modelId="{3DE1025F-2BC7-7641-A46A-3C87F94D102E}" type="pres">
      <dgm:prSet presAssocID="{5275D7B3-0B5A-42A9-9FD5-3F992412C539}" presName="parentText" presStyleLbl="node1" presStyleIdx="15" presStyleCnt="17">
        <dgm:presLayoutVars>
          <dgm:chMax val="0"/>
          <dgm:bulletEnabled val="1"/>
        </dgm:presLayoutVars>
      </dgm:prSet>
      <dgm:spPr/>
    </dgm:pt>
    <dgm:pt modelId="{22B2C493-343B-BF4D-8F15-2C5AD5DF90FF}" type="pres">
      <dgm:prSet presAssocID="{6D770C36-5CAD-44D6-8CB7-8A0875117E60}" presName="spacer" presStyleCnt="0"/>
      <dgm:spPr/>
    </dgm:pt>
    <dgm:pt modelId="{B7F1E0CF-B13D-A04E-8935-823BAAF9B834}" type="pres">
      <dgm:prSet presAssocID="{383E6921-C37D-4D50-B3DB-956DA3B5DDEC}" presName="parentText" presStyleLbl="node1" presStyleIdx="16" presStyleCnt="17">
        <dgm:presLayoutVars>
          <dgm:chMax val="0"/>
          <dgm:bulletEnabled val="1"/>
        </dgm:presLayoutVars>
      </dgm:prSet>
      <dgm:spPr/>
    </dgm:pt>
  </dgm:ptLst>
  <dgm:cxnLst>
    <dgm:cxn modelId="{3168BA00-E905-AA4F-9CB2-8FAF2A558D4D}" type="presOf" srcId="{6BC4CB31-5C23-4EFC-9771-2D2E78675F5C}" destId="{72AFB758-EC35-0E4C-9D4A-BDA97C17986C}" srcOrd="0" destOrd="0" presId="urn:microsoft.com/office/officeart/2005/8/layout/vList2"/>
    <dgm:cxn modelId="{57240D01-9C50-4FBF-A745-DA214BB968D9}" srcId="{9A2235C2-492C-467A-9E4A-14897ABC36DD}" destId="{EA74274F-76DF-42B7-997B-D147A943FDDE}" srcOrd="2" destOrd="0" parTransId="{3AD9A4D4-9C64-4ACA-94D6-30D416DE52C4}" sibTransId="{87C1F1B7-174D-4F2C-B34C-5040FC6262A0}"/>
    <dgm:cxn modelId="{4945AE2A-73B6-4A4F-B5D1-781D07BAED81}" type="presOf" srcId="{DE65E28C-7FE7-4617-B5D0-E69B312C2E88}" destId="{D5F88ABE-0E46-6B43-900E-C30347C39D29}" srcOrd="0" destOrd="0" presId="urn:microsoft.com/office/officeart/2005/8/layout/vList2"/>
    <dgm:cxn modelId="{814B0833-5E86-42F4-9178-53ABFD562CA0}" srcId="{9A2235C2-492C-467A-9E4A-14897ABC36DD}" destId="{0712CA48-BB3E-45DE-AB13-6115E3CEA9AA}" srcOrd="5" destOrd="0" parTransId="{9C5D72C3-678B-48CB-AB39-4C3888EEFFEF}" sibTransId="{3EED3CFE-7DCE-4FD1-BD92-0845D907C3D9}"/>
    <dgm:cxn modelId="{4D476E3E-E7B6-4288-A807-D29E91273462}" srcId="{9A2235C2-492C-467A-9E4A-14897ABC36DD}" destId="{DDD7B36A-A5D4-4C18-9362-3E8727B70F7C}" srcOrd="4" destOrd="0" parTransId="{85D8F447-B165-4A1F-ADE4-10A1E8EB862A}" sibTransId="{18FD14B7-E6EB-4EC3-A5B6-09825A92F822}"/>
    <dgm:cxn modelId="{51C4D043-27CC-41F1-A080-C41B1BD10B50}" srcId="{9A2235C2-492C-467A-9E4A-14897ABC36DD}" destId="{AAC9618D-FF85-4CF9-9A18-62DD582783EC}" srcOrd="12" destOrd="0" parTransId="{549711E9-4CCB-43F3-8CA4-733611BC84E5}" sibTransId="{EA95E3A2-9C35-4382-BBC0-98F3AB9C4465}"/>
    <dgm:cxn modelId="{9287FF45-53C9-4E3A-B056-B5691E568236}" srcId="{9A2235C2-492C-467A-9E4A-14897ABC36DD}" destId="{125BF2F5-3692-4C4D-BB5C-901D1ABE46CB}" srcOrd="13" destOrd="0" parTransId="{64FD1445-1E3A-479F-87E1-6355F58FA738}" sibTransId="{96B72C58-3C11-4750-8047-2EA04863C905}"/>
    <dgm:cxn modelId="{9A94D748-A380-6C45-B019-56F84C2763DA}" type="presOf" srcId="{DDD7B36A-A5D4-4C18-9362-3E8727B70F7C}" destId="{66481444-B6AD-FA4A-BC7A-4860828F3216}" srcOrd="0" destOrd="0" presId="urn:microsoft.com/office/officeart/2005/8/layout/vList2"/>
    <dgm:cxn modelId="{E2B5BE5B-E86C-474D-A9C3-451036093AB3}" srcId="{9A2235C2-492C-467A-9E4A-14897ABC36DD}" destId="{27029CFC-16B5-4F24-8C33-9868E52E286D}" srcOrd="14" destOrd="0" parTransId="{4399057D-4A5A-4B1A-AB1E-DDBE42439AB9}" sibTransId="{4B4320CE-5EC5-4F8F-81C7-F308A9C4B503}"/>
    <dgm:cxn modelId="{C9705468-95BE-4EAA-8D08-14B5D91F95D3}" srcId="{9A2235C2-492C-467A-9E4A-14897ABC36DD}" destId="{35ADBD40-5B8E-4CBD-B5A7-97C5DF50C973}" srcOrd="10" destOrd="0" parTransId="{53900D47-76DE-4264-9615-5B3B30957600}" sibTransId="{8BC6ECBE-86FC-4F67-8C81-ECAA862BE489}"/>
    <dgm:cxn modelId="{23FB7074-D85C-4654-B5BD-4D8BF01F8773}" srcId="{9A2235C2-492C-467A-9E4A-14897ABC36DD}" destId="{DE65E28C-7FE7-4617-B5D0-E69B312C2E88}" srcOrd="0" destOrd="0" parTransId="{26F9261E-A1F3-47B7-9503-196471BB0027}" sibTransId="{8A199C16-E93F-4FBD-BB68-A43DA5E5A3FC}"/>
    <dgm:cxn modelId="{4AACA276-06C9-4B30-B96F-4FD42F5CC2ED}" srcId="{9A2235C2-492C-467A-9E4A-14897ABC36DD}" destId="{EC363893-6A2A-46F0-9C18-4BC200E79C0D}" srcOrd="9" destOrd="0" parTransId="{6E5255F3-8809-43CD-945A-5C48F6A41692}" sibTransId="{4257738C-DEDD-4060-BE7D-A76A7D9C2D2E}"/>
    <dgm:cxn modelId="{A3513D84-2042-A742-B1C2-4305D8D09024}" type="presOf" srcId="{35ADBD40-5B8E-4CBD-B5A7-97C5DF50C973}" destId="{16271790-46A5-5040-A054-2E756BF51D96}" srcOrd="0" destOrd="0" presId="urn:microsoft.com/office/officeart/2005/8/layout/vList2"/>
    <dgm:cxn modelId="{EF4DB684-239F-4137-B3D1-3488AF0A286C}" srcId="{9A2235C2-492C-467A-9E4A-14897ABC36DD}" destId="{383E6921-C37D-4D50-B3DB-956DA3B5DDEC}" srcOrd="16" destOrd="0" parTransId="{AAB6CC14-8414-456F-84F1-0C831FE5E5A9}" sibTransId="{8033787A-3967-406D-9647-9307959F61EB}"/>
    <dgm:cxn modelId="{BEB1F497-8FB2-8449-8738-0720E47D796A}" type="presOf" srcId="{9A2235C2-492C-467A-9E4A-14897ABC36DD}" destId="{45C055DD-1BEC-3942-BBA0-5EAFEB4914EF}" srcOrd="0" destOrd="0" presId="urn:microsoft.com/office/officeart/2005/8/layout/vList2"/>
    <dgm:cxn modelId="{B351019E-F98A-B645-92AA-892CA5C0E8DF}" type="presOf" srcId="{5275D7B3-0B5A-42A9-9FD5-3F992412C539}" destId="{3DE1025F-2BC7-7641-A46A-3C87F94D102E}" srcOrd="0" destOrd="0" presId="urn:microsoft.com/office/officeart/2005/8/layout/vList2"/>
    <dgm:cxn modelId="{AC6A149F-D2AC-8840-AE2C-2EEB90B05A98}" type="presOf" srcId="{DECC9407-1E96-4FF9-B955-A71FC00754F4}" destId="{924DEE54-3D56-5643-9FD8-25C9BC941E9D}" srcOrd="0" destOrd="0" presId="urn:microsoft.com/office/officeart/2005/8/layout/vList2"/>
    <dgm:cxn modelId="{3215A8A0-F5CF-2045-A67E-6096B53F826F}" type="presOf" srcId="{AAC9618D-FF85-4CF9-9A18-62DD582783EC}" destId="{D4B34149-68DE-2145-869A-AC4C43EBEA61}" srcOrd="0" destOrd="0" presId="urn:microsoft.com/office/officeart/2005/8/layout/vList2"/>
    <dgm:cxn modelId="{7B2006AD-89CB-8A4A-87FC-11E53D8E4381}" type="presOf" srcId="{383E6921-C37D-4D50-B3DB-956DA3B5DDEC}" destId="{B7F1E0CF-B13D-A04E-8935-823BAAF9B834}" srcOrd="0" destOrd="0" presId="urn:microsoft.com/office/officeart/2005/8/layout/vList2"/>
    <dgm:cxn modelId="{AD8E01B2-8FD5-C04B-929B-EAE647DB0141}" type="presOf" srcId="{EC363893-6A2A-46F0-9C18-4BC200E79C0D}" destId="{2B8CBCAC-2A97-0D4D-AC3E-D28996011532}" srcOrd="0" destOrd="0" presId="urn:microsoft.com/office/officeart/2005/8/layout/vList2"/>
    <dgm:cxn modelId="{A5AE6AB5-056C-4D14-B079-DBA21908B29B}" srcId="{9A2235C2-492C-467A-9E4A-14897ABC36DD}" destId="{131E5441-20B9-48C7-8680-FA3FF2D01222}" srcOrd="11" destOrd="0" parTransId="{489B4671-0F89-42CA-AF5A-6469EB718AF4}" sibTransId="{CDB09EAC-805E-4F4E-ADE5-26B26C467DAA}"/>
    <dgm:cxn modelId="{809436BC-696F-A24C-BC18-A419587319E6}" type="presOf" srcId="{6285AA8E-8378-4AD8-915B-BCE930D83403}" destId="{2E6A7D9D-0F9C-A44E-BD58-AC7029F99985}" srcOrd="0" destOrd="0" presId="urn:microsoft.com/office/officeart/2005/8/layout/vList2"/>
    <dgm:cxn modelId="{A67578BC-986E-4D8D-AE41-363A9695B3E0}" srcId="{9A2235C2-492C-467A-9E4A-14897ABC36DD}" destId="{DECC9407-1E96-4FF9-B955-A71FC00754F4}" srcOrd="6" destOrd="0" parTransId="{3815CE82-0803-4468-9F44-50F9359E5DF5}" sibTransId="{E781B9AB-23F4-4E70-A420-A487002F5BBD}"/>
    <dgm:cxn modelId="{09A349C2-E1E6-C145-8AC3-EBD9BA85FCB0}" type="presOf" srcId="{C053E50A-9F4F-4C4E-B932-9830ACA6DE14}" destId="{96A788D9-C3B0-F147-AF30-F75CBE6F9AC1}" srcOrd="0" destOrd="0" presId="urn:microsoft.com/office/officeart/2005/8/layout/vList2"/>
    <dgm:cxn modelId="{F59356C6-F8B4-1345-8B0B-1F349C94BCFE}" type="presOf" srcId="{0712CA48-BB3E-45DE-AB13-6115E3CEA9AA}" destId="{5647D618-02B3-3541-8C7A-84546747F7E6}" srcOrd="0" destOrd="0" presId="urn:microsoft.com/office/officeart/2005/8/layout/vList2"/>
    <dgm:cxn modelId="{F379B6C9-26E1-44BE-BED5-00356E84DC89}" srcId="{9A2235C2-492C-467A-9E4A-14897ABC36DD}" destId="{5275D7B3-0B5A-42A9-9FD5-3F992412C539}" srcOrd="15" destOrd="0" parTransId="{F6C11F69-C6C6-4FEE-AB30-FF5177FEB807}" sibTransId="{6D770C36-5CAD-44D6-8CB7-8A0875117E60}"/>
    <dgm:cxn modelId="{FC49CAD5-9B9C-4BD4-9502-5CD0E31B600A}" srcId="{9A2235C2-492C-467A-9E4A-14897ABC36DD}" destId="{C053E50A-9F4F-4C4E-B932-9830ACA6DE14}" srcOrd="7" destOrd="0" parTransId="{B1D77BF6-DE13-4497-8E76-623B7A400343}" sibTransId="{38799D0D-173D-43C3-ACC4-7370942626D0}"/>
    <dgm:cxn modelId="{631B3AD6-E5A6-0D4A-B71F-542AF120846B}" type="presOf" srcId="{125BF2F5-3692-4C4D-BB5C-901D1ABE46CB}" destId="{97FCF036-6467-F845-B7CE-863EF54C4E46}" srcOrd="0" destOrd="0" presId="urn:microsoft.com/office/officeart/2005/8/layout/vList2"/>
    <dgm:cxn modelId="{0B9908D7-E74F-5D43-BFD4-F95A3D2673E7}" type="presOf" srcId="{27029CFC-16B5-4F24-8C33-9868E52E286D}" destId="{87563301-0814-E442-858D-0AD908A8CCBA}" srcOrd="0" destOrd="0" presId="urn:microsoft.com/office/officeart/2005/8/layout/vList2"/>
    <dgm:cxn modelId="{001832D7-9846-41FE-BC1A-C8A73DE54062}" srcId="{9A2235C2-492C-467A-9E4A-14897ABC36DD}" destId="{6285AA8E-8378-4AD8-915B-BCE930D83403}" srcOrd="3" destOrd="0" parTransId="{1583D420-07EA-42C9-9B0B-BAE16A9C789A}" sibTransId="{386CA6B3-2534-4298-A72F-D6A3BF82E183}"/>
    <dgm:cxn modelId="{5FAA46D9-60DA-493E-8310-0DFB881C2350}" srcId="{9A2235C2-492C-467A-9E4A-14897ABC36DD}" destId="{6BC4CB31-5C23-4EFC-9771-2D2E78675F5C}" srcOrd="1" destOrd="0" parTransId="{5FA26FD7-ED6E-412A-B0F0-604B7F3409B7}" sibTransId="{58C4C954-FFD8-4204-9D6E-B27983B302EA}"/>
    <dgm:cxn modelId="{47A9F8DA-9883-CD4C-9504-DF25F7ACC23D}" type="presOf" srcId="{C220CBC7-4683-4A84-B13C-F0EE301418F9}" destId="{313118E0-726F-E347-B43A-C2EBC738AC42}" srcOrd="0" destOrd="0" presId="urn:microsoft.com/office/officeart/2005/8/layout/vList2"/>
    <dgm:cxn modelId="{33B999E0-AF40-2443-A882-2F9B26661D77}" type="presOf" srcId="{131E5441-20B9-48C7-8680-FA3FF2D01222}" destId="{609C6224-50EC-DA4F-95A2-CFB6084ADC41}" srcOrd="0" destOrd="0" presId="urn:microsoft.com/office/officeart/2005/8/layout/vList2"/>
    <dgm:cxn modelId="{8670E4F4-30D6-2E41-B1DA-11653AB38D60}" type="presOf" srcId="{EA74274F-76DF-42B7-997B-D147A943FDDE}" destId="{51F0F457-7583-2043-89FA-DE3F4D3CD5A2}" srcOrd="0" destOrd="0" presId="urn:microsoft.com/office/officeart/2005/8/layout/vList2"/>
    <dgm:cxn modelId="{86DD3FFD-9D17-42D6-98F0-A802207BF7D6}" srcId="{9A2235C2-492C-467A-9E4A-14897ABC36DD}" destId="{C220CBC7-4683-4A84-B13C-F0EE301418F9}" srcOrd="8" destOrd="0" parTransId="{008529B6-9D64-4CA9-BBAA-2BD387AA8D1A}" sibTransId="{050E5FFB-C7C8-46A3-878C-042A1FF9224A}"/>
    <dgm:cxn modelId="{8110C5DF-8421-9E48-AE31-4B745070DD91}" type="presParOf" srcId="{45C055DD-1BEC-3942-BBA0-5EAFEB4914EF}" destId="{D5F88ABE-0E46-6B43-900E-C30347C39D29}" srcOrd="0" destOrd="0" presId="urn:microsoft.com/office/officeart/2005/8/layout/vList2"/>
    <dgm:cxn modelId="{7EE37CB3-4625-484D-AC4B-B053642AF9C5}" type="presParOf" srcId="{45C055DD-1BEC-3942-BBA0-5EAFEB4914EF}" destId="{EB697BF5-3A24-4440-9A21-23B84FE89D04}" srcOrd="1" destOrd="0" presId="urn:microsoft.com/office/officeart/2005/8/layout/vList2"/>
    <dgm:cxn modelId="{26E504C6-5ED4-124A-9A5A-FBEB8BCB0D88}" type="presParOf" srcId="{45C055DD-1BEC-3942-BBA0-5EAFEB4914EF}" destId="{72AFB758-EC35-0E4C-9D4A-BDA97C17986C}" srcOrd="2" destOrd="0" presId="urn:microsoft.com/office/officeart/2005/8/layout/vList2"/>
    <dgm:cxn modelId="{A49FD9EB-A862-E142-9679-1D668E8965E5}" type="presParOf" srcId="{45C055DD-1BEC-3942-BBA0-5EAFEB4914EF}" destId="{105AD4B2-309C-814B-9FAE-E8AD7649B803}" srcOrd="3" destOrd="0" presId="urn:microsoft.com/office/officeart/2005/8/layout/vList2"/>
    <dgm:cxn modelId="{C586E2A6-8515-3F4E-B279-7F40C3323EAA}" type="presParOf" srcId="{45C055DD-1BEC-3942-BBA0-5EAFEB4914EF}" destId="{51F0F457-7583-2043-89FA-DE3F4D3CD5A2}" srcOrd="4" destOrd="0" presId="urn:microsoft.com/office/officeart/2005/8/layout/vList2"/>
    <dgm:cxn modelId="{D9119DF0-80BA-BE4B-88B9-F30B5D98753E}" type="presParOf" srcId="{45C055DD-1BEC-3942-BBA0-5EAFEB4914EF}" destId="{46460ED5-18A3-8446-A648-0162FCAE96B5}" srcOrd="5" destOrd="0" presId="urn:microsoft.com/office/officeart/2005/8/layout/vList2"/>
    <dgm:cxn modelId="{71297311-C0F0-8545-874F-86A5452A9427}" type="presParOf" srcId="{45C055DD-1BEC-3942-BBA0-5EAFEB4914EF}" destId="{2E6A7D9D-0F9C-A44E-BD58-AC7029F99985}" srcOrd="6" destOrd="0" presId="urn:microsoft.com/office/officeart/2005/8/layout/vList2"/>
    <dgm:cxn modelId="{95F05C08-0BD9-4947-AE35-EBCA11A9C684}" type="presParOf" srcId="{45C055DD-1BEC-3942-BBA0-5EAFEB4914EF}" destId="{6A8C6205-497C-0D41-A7B3-08D9CD1CCED7}" srcOrd="7" destOrd="0" presId="urn:microsoft.com/office/officeart/2005/8/layout/vList2"/>
    <dgm:cxn modelId="{436F1AE6-4EC9-1C4F-856F-5D78A45032D6}" type="presParOf" srcId="{45C055DD-1BEC-3942-BBA0-5EAFEB4914EF}" destId="{66481444-B6AD-FA4A-BC7A-4860828F3216}" srcOrd="8" destOrd="0" presId="urn:microsoft.com/office/officeart/2005/8/layout/vList2"/>
    <dgm:cxn modelId="{582FF43E-9BC7-9E44-989A-CA8EAA7D570F}" type="presParOf" srcId="{45C055DD-1BEC-3942-BBA0-5EAFEB4914EF}" destId="{20AAB34A-E832-4541-BB03-D99889C37103}" srcOrd="9" destOrd="0" presId="urn:microsoft.com/office/officeart/2005/8/layout/vList2"/>
    <dgm:cxn modelId="{5B77490C-BA95-2042-8C7E-11BFA2B09D90}" type="presParOf" srcId="{45C055DD-1BEC-3942-BBA0-5EAFEB4914EF}" destId="{5647D618-02B3-3541-8C7A-84546747F7E6}" srcOrd="10" destOrd="0" presId="urn:microsoft.com/office/officeart/2005/8/layout/vList2"/>
    <dgm:cxn modelId="{34696499-6B8F-A04C-A46D-684208181790}" type="presParOf" srcId="{45C055DD-1BEC-3942-BBA0-5EAFEB4914EF}" destId="{568AF604-4260-7140-8EA4-1387364DA585}" srcOrd="11" destOrd="0" presId="urn:microsoft.com/office/officeart/2005/8/layout/vList2"/>
    <dgm:cxn modelId="{770A6897-A79C-1D46-AF4C-A1C1421CF67F}" type="presParOf" srcId="{45C055DD-1BEC-3942-BBA0-5EAFEB4914EF}" destId="{924DEE54-3D56-5643-9FD8-25C9BC941E9D}" srcOrd="12" destOrd="0" presId="urn:microsoft.com/office/officeart/2005/8/layout/vList2"/>
    <dgm:cxn modelId="{898F2331-8A50-A047-BF38-EB6CB7F3F755}" type="presParOf" srcId="{45C055DD-1BEC-3942-BBA0-5EAFEB4914EF}" destId="{A648F217-4C3A-7848-9369-94FB3F014884}" srcOrd="13" destOrd="0" presId="urn:microsoft.com/office/officeart/2005/8/layout/vList2"/>
    <dgm:cxn modelId="{C8CB23C5-7C2B-4847-B1F9-8C44FC476909}" type="presParOf" srcId="{45C055DD-1BEC-3942-BBA0-5EAFEB4914EF}" destId="{96A788D9-C3B0-F147-AF30-F75CBE6F9AC1}" srcOrd="14" destOrd="0" presId="urn:microsoft.com/office/officeart/2005/8/layout/vList2"/>
    <dgm:cxn modelId="{49DBCF56-BDCA-C940-A6EB-3CF237AFF997}" type="presParOf" srcId="{45C055DD-1BEC-3942-BBA0-5EAFEB4914EF}" destId="{84285BA0-61EB-234C-AA85-BC7AEE191AF8}" srcOrd="15" destOrd="0" presId="urn:microsoft.com/office/officeart/2005/8/layout/vList2"/>
    <dgm:cxn modelId="{256DAB21-A583-5248-8450-33377FCC59A0}" type="presParOf" srcId="{45C055DD-1BEC-3942-BBA0-5EAFEB4914EF}" destId="{313118E0-726F-E347-B43A-C2EBC738AC42}" srcOrd="16" destOrd="0" presId="urn:microsoft.com/office/officeart/2005/8/layout/vList2"/>
    <dgm:cxn modelId="{7A1D3291-7243-4E40-AB24-FED9AD179429}" type="presParOf" srcId="{45C055DD-1BEC-3942-BBA0-5EAFEB4914EF}" destId="{C184DA20-3097-214C-BC1B-1932EA694F67}" srcOrd="17" destOrd="0" presId="urn:microsoft.com/office/officeart/2005/8/layout/vList2"/>
    <dgm:cxn modelId="{6D953A1A-426F-FE45-BCD4-1DE047523839}" type="presParOf" srcId="{45C055DD-1BEC-3942-BBA0-5EAFEB4914EF}" destId="{2B8CBCAC-2A97-0D4D-AC3E-D28996011532}" srcOrd="18" destOrd="0" presId="urn:microsoft.com/office/officeart/2005/8/layout/vList2"/>
    <dgm:cxn modelId="{84E0D68F-FC0D-8F41-9386-345DB3B89589}" type="presParOf" srcId="{45C055DD-1BEC-3942-BBA0-5EAFEB4914EF}" destId="{7DEE8920-13B0-5B4A-8628-681629131649}" srcOrd="19" destOrd="0" presId="urn:microsoft.com/office/officeart/2005/8/layout/vList2"/>
    <dgm:cxn modelId="{D8B49FAE-0234-5D48-AA62-87E23A9858EE}" type="presParOf" srcId="{45C055DD-1BEC-3942-BBA0-5EAFEB4914EF}" destId="{16271790-46A5-5040-A054-2E756BF51D96}" srcOrd="20" destOrd="0" presId="urn:microsoft.com/office/officeart/2005/8/layout/vList2"/>
    <dgm:cxn modelId="{1F2E040F-DA59-954D-8C68-40FD227984B4}" type="presParOf" srcId="{45C055DD-1BEC-3942-BBA0-5EAFEB4914EF}" destId="{D1EF1354-580C-1F48-A30E-4261A356D1B3}" srcOrd="21" destOrd="0" presId="urn:microsoft.com/office/officeart/2005/8/layout/vList2"/>
    <dgm:cxn modelId="{50D13813-1E02-FA42-9307-681063F2BEC9}" type="presParOf" srcId="{45C055DD-1BEC-3942-BBA0-5EAFEB4914EF}" destId="{609C6224-50EC-DA4F-95A2-CFB6084ADC41}" srcOrd="22" destOrd="0" presId="urn:microsoft.com/office/officeart/2005/8/layout/vList2"/>
    <dgm:cxn modelId="{522E6759-1378-6342-A14B-53A541F4CD66}" type="presParOf" srcId="{45C055DD-1BEC-3942-BBA0-5EAFEB4914EF}" destId="{BDE6EB16-DBFD-0F4F-A509-F13712D7C568}" srcOrd="23" destOrd="0" presId="urn:microsoft.com/office/officeart/2005/8/layout/vList2"/>
    <dgm:cxn modelId="{20089ACD-9515-F94A-8914-E2306F7F6CC8}" type="presParOf" srcId="{45C055DD-1BEC-3942-BBA0-5EAFEB4914EF}" destId="{D4B34149-68DE-2145-869A-AC4C43EBEA61}" srcOrd="24" destOrd="0" presId="urn:microsoft.com/office/officeart/2005/8/layout/vList2"/>
    <dgm:cxn modelId="{AC238510-3B58-B643-AF13-128DD2CD0376}" type="presParOf" srcId="{45C055DD-1BEC-3942-BBA0-5EAFEB4914EF}" destId="{1E7D2F42-AA49-694B-A768-59DE78B45299}" srcOrd="25" destOrd="0" presId="urn:microsoft.com/office/officeart/2005/8/layout/vList2"/>
    <dgm:cxn modelId="{24737530-6C3D-EC4F-9ACF-BEF14518A740}" type="presParOf" srcId="{45C055DD-1BEC-3942-BBA0-5EAFEB4914EF}" destId="{97FCF036-6467-F845-B7CE-863EF54C4E46}" srcOrd="26" destOrd="0" presId="urn:microsoft.com/office/officeart/2005/8/layout/vList2"/>
    <dgm:cxn modelId="{C164D759-433D-554E-9D63-8527E0970F98}" type="presParOf" srcId="{45C055DD-1BEC-3942-BBA0-5EAFEB4914EF}" destId="{DB40F69D-60EC-FA47-A469-228C46667415}" srcOrd="27" destOrd="0" presId="urn:microsoft.com/office/officeart/2005/8/layout/vList2"/>
    <dgm:cxn modelId="{917F35AF-7193-C943-9857-35F0F3938AF0}" type="presParOf" srcId="{45C055DD-1BEC-3942-BBA0-5EAFEB4914EF}" destId="{87563301-0814-E442-858D-0AD908A8CCBA}" srcOrd="28" destOrd="0" presId="urn:microsoft.com/office/officeart/2005/8/layout/vList2"/>
    <dgm:cxn modelId="{2C601175-77A1-ED4D-B324-66D17E324411}" type="presParOf" srcId="{45C055DD-1BEC-3942-BBA0-5EAFEB4914EF}" destId="{45A18193-65B5-3644-9D72-1FADD954253A}" srcOrd="29" destOrd="0" presId="urn:microsoft.com/office/officeart/2005/8/layout/vList2"/>
    <dgm:cxn modelId="{6BFAD176-150D-C641-A40A-BA44771A0B5E}" type="presParOf" srcId="{45C055DD-1BEC-3942-BBA0-5EAFEB4914EF}" destId="{3DE1025F-2BC7-7641-A46A-3C87F94D102E}" srcOrd="30" destOrd="0" presId="urn:microsoft.com/office/officeart/2005/8/layout/vList2"/>
    <dgm:cxn modelId="{AC274C1C-7AE5-1645-B723-1D90B69C025E}" type="presParOf" srcId="{45C055DD-1BEC-3942-BBA0-5EAFEB4914EF}" destId="{22B2C493-343B-BF4D-8F15-2C5AD5DF90FF}" srcOrd="31" destOrd="0" presId="urn:microsoft.com/office/officeart/2005/8/layout/vList2"/>
    <dgm:cxn modelId="{2344CDEF-2079-A94C-82AB-7D30BECFE88F}" type="presParOf" srcId="{45C055DD-1BEC-3942-BBA0-5EAFEB4914EF}" destId="{B7F1E0CF-B13D-A04E-8935-823BAAF9B834}" srcOrd="3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7744F6-A4C6-B34B-B536-6A70F95D8CA8}" type="doc">
      <dgm:prSet loTypeId="urn:microsoft.com/office/officeart/2005/8/layout/list1" loCatId="" qsTypeId="urn:microsoft.com/office/officeart/2005/8/quickstyle/simple1" qsCatId="simple" csTypeId="urn:microsoft.com/office/officeart/2005/8/colors/accent1_2" csCatId="accent1" phldr="1"/>
      <dgm:spPr/>
      <dgm:t>
        <a:bodyPr/>
        <a:lstStyle/>
        <a:p>
          <a:endParaRPr lang="en-US"/>
        </a:p>
      </dgm:t>
    </dgm:pt>
    <dgm:pt modelId="{19DAB4EF-861F-7C4F-A547-613F3A30D8C5}">
      <dgm:prSet phldrT="[Text]" custT="1"/>
      <dgm:spPr/>
      <dgm:t>
        <a:bodyPr/>
        <a:lstStyle/>
        <a:p>
          <a:pPr>
            <a:buNone/>
          </a:pPr>
          <a:r>
            <a:rPr lang="en-US" sz="1600" dirty="0"/>
            <a:t>a. $29,724 or less: PROTECT ALL ASSETS </a:t>
          </a:r>
        </a:p>
      </dgm:t>
    </dgm:pt>
    <dgm:pt modelId="{F5BD4186-9789-9B4B-B7E1-F3C589C32893}" type="parTrans" cxnId="{4BCF27C2-D902-3346-9AD6-96137E7BF45B}">
      <dgm:prSet/>
      <dgm:spPr/>
      <dgm:t>
        <a:bodyPr/>
        <a:lstStyle/>
        <a:p>
          <a:endParaRPr lang="en-US"/>
        </a:p>
      </dgm:t>
    </dgm:pt>
    <dgm:pt modelId="{6B7E8D3A-1343-9740-985C-271A59548BC5}" type="sibTrans" cxnId="{4BCF27C2-D902-3346-9AD6-96137E7BF45B}">
      <dgm:prSet/>
      <dgm:spPr/>
      <dgm:t>
        <a:bodyPr/>
        <a:lstStyle/>
        <a:p>
          <a:endParaRPr lang="en-US"/>
        </a:p>
      </dgm:t>
    </dgm:pt>
    <dgm:pt modelId="{044077E7-EFF9-3347-B1A6-1982A9B4597F}">
      <dgm:prSet phldrT="[Text]" custT="1"/>
      <dgm:spPr/>
      <dgm:t>
        <a:bodyPr/>
        <a:lstStyle/>
        <a:p>
          <a:r>
            <a:rPr lang="en-US" sz="1600" dirty="0"/>
            <a:t>b. More than $29,724, but not more than $59,448 PROTECT $29,724</a:t>
          </a:r>
        </a:p>
      </dgm:t>
    </dgm:pt>
    <dgm:pt modelId="{D6672595-E927-9E45-AB3C-662012C0A96E}" type="parTrans" cxnId="{BF800E5C-1637-5C4F-A56C-961E6E5ECBE3}">
      <dgm:prSet/>
      <dgm:spPr/>
      <dgm:t>
        <a:bodyPr/>
        <a:lstStyle/>
        <a:p>
          <a:endParaRPr lang="en-US"/>
        </a:p>
      </dgm:t>
    </dgm:pt>
    <dgm:pt modelId="{6121CB2E-6A99-9240-BB5A-7F742D209F71}" type="sibTrans" cxnId="{BF800E5C-1637-5C4F-A56C-961E6E5ECBE3}">
      <dgm:prSet/>
      <dgm:spPr/>
      <dgm:t>
        <a:bodyPr/>
        <a:lstStyle/>
        <a:p>
          <a:endParaRPr lang="en-US"/>
        </a:p>
      </dgm:t>
    </dgm:pt>
    <dgm:pt modelId="{BE29A08F-DED4-AD41-A3F1-2CF9AC559E2B}">
      <dgm:prSet phldrT="[Text]" custT="1"/>
      <dgm:spPr/>
      <dgm:t>
        <a:bodyPr/>
        <a:lstStyle/>
        <a:p>
          <a:pPr>
            <a:buNone/>
          </a:pPr>
          <a:r>
            <a:rPr lang="en-US" sz="1600" dirty="0"/>
            <a:t>c. More than $59,448 but not more than $297,240: PROTECT ONE HALF. </a:t>
          </a:r>
        </a:p>
      </dgm:t>
    </dgm:pt>
    <dgm:pt modelId="{E8CB4629-B21C-EA43-AC9B-02F5736E93E3}" type="parTrans" cxnId="{F0A211F9-D715-8D49-904B-ADA7CA715EDF}">
      <dgm:prSet/>
      <dgm:spPr/>
      <dgm:t>
        <a:bodyPr/>
        <a:lstStyle/>
        <a:p>
          <a:endParaRPr lang="en-US"/>
        </a:p>
      </dgm:t>
    </dgm:pt>
    <dgm:pt modelId="{98A46B37-5CF2-9648-B6E8-386945E30597}" type="sibTrans" cxnId="{F0A211F9-D715-8D49-904B-ADA7CA715EDF}">
      <dgm:prSet/>
      <dgm:spPr/>
      <dgm:t>
        <a:bodyPr/>
        <a:lstStyle/>
        <a:p>
          <a:endParaRPr lang="en-US"/>
        </a:p>
      </dgm:t>
    </dgm:pt>
    <dgm:pt modelId="{E6CAC568-D761-E84A-8F49-6A69669BC07D}">
      <dgm:prSet phldrT="[Text]" custT="1"/>
      <dgm:spPr/>
      <dgm:t>
        <a:bodyPr/>
        <a:lstStyle/>
        <a:p>
          <a:pPr>
            <a:buNone/>
          </a:pPr>
          <a:r>
            <a:rPr lang="en-US" sz="1600" dirty="0"/>
            <a:t>d. More than $297,240 PROTECT $148,620. </a:t>
          </a:r>
        </a:p>
      </dgm:t>
    </dgm:pt>
    <dgm:pt modelId="{F32236AC-B86D-F043-96FA-3A6CE333447F}" type="parTrans" cxnId="{CE41357D-E20A-9743-8E80-594970CFF3CE}">
      <dgm:prSet/>
      <dgm:spPr/>
      <dgm:t>
        <a:bodyPr/>
        <a:lstStyle/>
        <a:p>
          <a:endParaRPr lang="en-US"/>
        </a:p>
      </dgm:t>
    </dgm:pt>
    <dgm:pt modelId="{2E009788-8303-1949-82BF-32C311E7EB87}" type="sibTrans" cxnId="{CE41357D-E20A-9743-8E80-594970CFF3CE}">
      <dgm:prSet/>
      <dgm:spPr/>
      <dgm:t>
        <a:bodyPr/>
        <a:lstStyle/>
        <a:p>
          <a:endParaRPr lang="en-US"/>
        </a:p>
      </dgm:t>
    </dgm:pt>
    <dgm:pt modelId="{E36C4154-68F7-8147-B59F-CF8AFD847491}" type="pres">
      <dgm:prSet presAssocID="{1D7744F6-A4C6-B34B-B536-6A70F95D8CA8}" presName="linear" presStyleCnt="0">
        <dgm:presLayoutVars>
          <dgm:dir/>
          <dgm:animLvl val="lvl"/>
          <dgm:resizeHandles val="exact"/>
        </dgm:presLayoutVars>
      </dgm:prSet>
      <dgm:spPr/>
    </dgm:pt>
    <dgm:pt modelId="{6B8E0EC5-851E-CF40-BD37-E78B469A3743}" type="pres">
      <dgm:prSet presAssocID="{19DAB4EF-861F-7C4F-A547-613F3A30D8C5}" presName="parentLin" presStyleCnt="0"/>
      <dgm:spPr/>
    </dgm:pt>
    <dgm:pt modelId="{C0107799-D7D8-9646-9BE1-39F063C66E39}" type="pres">
      <dgm:prSet presAssocID="{19DAB4EF-861F-7C4F-A547-613F3A30D8C5}" presName="parentLeftMargin" presStyleLbl="node1" presStyleIdx="0" presStyleCnt="4"/>
      <dgm:spPr/>
    </dgm:pt>
    <dgm:pt modelId="{2C4E8D25-EF99-2A40-B8A6-398EE7D6C146}" type="pres">
      <dgm:prSet presAssocID="{19DAB4EF-861F-7C4F-A547-613F3A30D8C5}" presName="parentText" presStyleLbl="node1" presStyleIdx="0" presStyleCnt="4">
        <dgm:presLayoutVars>
          <dgm:chMax val="0"/>
          <dgm:bulletEnabled val="1"/>
        </dgm:presLayoutVars>
      </dgm:prSet>
      <dgm:spPr/>
    </dgm:pt>
    <dgm:pt modelId="{A10FABBA-D53D-A143-AE00-84DE28194845}" type="pres">
      <dgm:prSet presAssocID="{19DAB4EF-861F-7C4F-A547-613F3A30D8C5}" presName="negativeSpace" presStyleCnt="0"/>
      <dgm:spPr/>
    </dgm:pt>
    <dgm:pt modelId="{E47C6D3F-4EE9-6C40-B1FE-76626D0CFA34}" type="pres">
      <dgm:prSet presAssocID="{19DAB4EF-861F-7C4F-A547-613F3A30D8C5}" presName="childText" presStyleLbl="conFgAcc1" presStyleIdx="0" presStyleCnt="4">
        <dgm:presLayoutVars>
          <dgm:bulletEnabled val="1"/>
        </dgm:presLayoutVars>
      </dgm:prSet>
      <dgm:spPr/>
    </dgm:pt>
    <dgm:pt modelId="{6A46E0AD-19C3-9346-B19D-E6A3193395A1}" type="pres">
      <dgm:prSet presAssocID="{6B7E8D3A-1343-9740-985C-271A59548BC5}" presName="spaceBetweenRectangles" presStyleCnt="0"/>
      <dgm:spPr/>
    </dgm:pt>
    <dgm:pt modelId="{CA293019-1802-9947-95DD-F0E43DD489E3}" type="pres">
      <dgm:prSet presAssocID="{044077E7-EFF9-3347-B1A6-1982A9B4597F}" presName="parentLin" presStyleCnt="0"/>
      <dgm:spPr/>
    </dgm:pt>
    <dgm:pt modelId="{53F7E125-4E96-F44A-9BC5-44E916CDF3F6}" type="pres">
      <dgm:prSet presAssocID="{044077E7-EFF9-3347-B1A6-1982A9B4597F}" presName="parentLeftMargin" presStyleLbl="node1" presStyleIdx="0" presStyleCnt="4"/>
      <dgm:spPr/>
    </dgm:pt>
    <dgm:pt modelId="{3842E580-E711-7E45-9235-EED4B0536514}" type="pres">
      <dgm:prSet presAssocID="{044077E7-EFF9-3347-B1A6-1982A9B4597F}" presName="parentText" presStyleLbl="node1" presStyleIdx="1" presStyleCnt="4">
        <dgm:presLayoutVars>
          <dgm:chMax val="0"/>
          <dgm:bulletEnabled val="1"/>
        </dgm:presLayoutVars>
      </dgm:prSet>
      <dgm:spPr/>
    </dgm:pt>
    <dgm:pt modelId="{986D4DAC-1FD1-AF45-A6F0-105BE5C075C3}" type="pres">
      <dgm:prSet presAssocID="{044077E7-EFF9-3347-B1A6-1982A9B4597F}" presName="negativeSpace" presStyleCnt="0"/>
      <dgm:spPr/>
    </dgm:pt>
    <dgm:pt modelId="{F315FC0E-6026-2C4B-9756-90CC16A9737E}" type="pres">
      <dgm:prSet presAssocID="{044077E7-EFF9-3347-B1A6-1982A9B4597F}" presName="childText" presStyleLbl="conFgAcc1" presStyleIdx="1" presStyleCnt="4">
        <dgm:presLayoutVars>
          <dgm:bulletEnabled val="1"/>
        </dgm:presLayoutVars>
      </dgm:prSet>
      <dgm:spPr/>
    </dgm:pt>
    <dgm:pt modelId="{EAA98107-33DB-A249-8DAC-629BAD078FD8}" type="pres">
      <dgm:prSet presAssocID="{6121CB2E-6A99-9240-BB5A-7F742D209F71}" presName="spaceBetweenRectangles" presStyleCnt="0"/>
      <dgm:spPr/>
    </dgm:pt>
    <dgm:pt modelId="{CF563C8D-9A4C-DE45-8A17-A5B9B5D7FE75}" type="pres">
      <dgm:prSet presAssocID="{BE29A08F-DED4-AD41-A3F1-2CF9AC559E2B}" presName="parentLin" presStyleCnt="0"/>
      <dgm:spPr/>
    </dgm:pt>
    <dgm:pt modelId="{93F75BCE-226A-FD43-AD1E-22AFC4B0707A}" type="pres">
      <dgm:prSet presAssocID="{BE29A08F-DED4-AD41-A3F1-2CF9AC559E2B}" presName="parentLeftMargin" presStyleLbl="node1" presStyleIdx="1" presStyleCnt="4"/>
      <dgm:spPr/>
    </dgm:pt>
    <dgm:pt modelId="{88EBBBD8-058E-9A40-A902-95A1D44E0A2B}" type="pres">
      <dgm:prSet presAssocID="{BE29A08F-DED4-AD41-A3F1-2CF9AC559E2B}" presName="parentText" presStyleLbl="node1" presStyleIdx="2" presStyleCnt="4">
        <dgm:presLayoutVars>
          <dgm:chMax val="0"/>
          <dgm:bulletEnabled val="1"/>
        </dgm:presLayoutVars>
      </dgm:prSet>
      <dgm:spPr/>
    </dgm:pt>
    <dgm:pt modelId="{77452C7B-114F-874E-A541-0413FBE2BB6B}" type="pres">
      <dgm:prSet presAssocID="{BE29A08F-DED4-AD41-A3F1-2CF9AC559E2B}" presName="negativeSpace" presStyleCnt="0"/>
      <dgm:spPr/>
    </dgm:pt>
    <dgm:pt modelId="{BC357F10-E3BE-DC49-9EFD-7B768AA991F5}" type="pres">
      <dgm:prSet presAssocID="{BE29A08F-DED4-AD41-A3F1-2CF9AC559E2B}" presName="childText" presStyleLbl="conFgAcc1" presStyleIdx="2" presStyleCnt="4">
        <dgm:presLayoutVars>
          <dgm:bulletEnabled val="1"/>
        </dgm:presLayoutVars>
      </dgm:prSet>
      <dgm:spPr/>
    </dgm:pt>
    <dgm:pt modelId="{98C2D48E-EE68-0B44-99CF-331DF0DE0456}" type="pres">
      <dgm:prSet presAssocID="{98A46B37-5CF2-9648-B6E8-386945E30597}" presName="spaceBetweenRectangles" presStyleCnt="0"/>
      <dgm:spPr/>
    </dgm:pt>
    <dgm:pt modelId="{8BF3F896-C5E2-304D-B598-935B35E9C962}" type="pres">
      <dgm:prSet presAssocID="{E6CAC568-D761-E84A-8F49-6A69669BC07D}" presName="parentLin" presStyleCnt="0"/>
      <dgm:spPr/>
    </dgm:pt>
    <dgm:pt modelId="{CE07DCEF-D44D-4C40-BFDA-9F4ADC9C3393}" type="pres">
      <dgm:prSet presAssocID="{E6CAC568-D761-E84A-8F49-6A69669BC07D}" presName="parentLeftMargin" presStyleLbl="node1" presStyleIdx="2" presStyleCnt="4"/>
      <dgm:spPr/>
    </dgm:pt>
    <dgm:pt modelId="{904007F8-8ED9-CA40-9875-2982324E2878}" type="pres">
      <dgm:prSet presAssocID="{E6CAC568-D761-E84A-8F49-6A69669BC07D}" presName="parentText" presStyleLbl="node1" presStyleIdx="3" presStyleCnt="4">
        <dgm:presLayoutVars>
          <dgm:chMax val="0"/>
          <dgm:bulletEnabled val="1"/>
        </dgm:presLayoutVars>
      </dgm:prSet>
      <dgm:spPr/>
    </dgm:pt>
    <dgm:pt modelId="{B611D1DC-3A73-3846-A4ED-C739ED112EEE}" type="pres">
      <dgm:prSet presAssocID="{E6CAC568-D761-E84A-8F49-6A69669BC07D}" presName="negativeSpace" presStyleCnt="0"/>
      <dgm:spPr/>
    </dgm:pt>
    <dgm:pt modelId="{8C442529-4532-E54C-936B-2A856B3D1692}" type="pres">
      <dgm:prSet presAssocID="{E6CAC568-D761-E84A-8F49-6A69669BC07D}" presName="childText" presStyleLbl="conFgAcc1" presStyleIdx="3" presStyleCnt="4">
        <dgm:presLayoutVars>
          <dgm:bulletEnabled val="1"/>
        </dgm:presLayoutVars>
      </dgm:prSet>
      <dgm:spPr/>
    </dgm:pt>
  </dgm:ptLst>
  <dgm:cxnLst>
    <dgm:cxn modelId="{D22B071A-98C5-C54D-9385-B41196B77CFC}" type="presOf" srcId="{BE29A08F-DED4-AD41-A3F1-2CF9AC559E2B}" destId="{88EBBBD8-058E-9A40-A902-95A1D44E0A2B}" srcOrd="1" destOrd="0" presId="urn:microsoft.com/office/officeart/2005/8/layout/list1"/>
    <dgm:cxn modelId="{1AB0F45A-8D0A-834C-916B-5D34F113647A}" type="presOf" srcId="{1D7744F6-A4C6-B34B-B536-6A70F95D8CA8}" destId="{E36C4154-68F7-8147-B59F-CF8AFD847491}" srcOrd="0" destOrd="0" presId="urn:microsoft.com/office/officeart/2005/8/layout/list1"/>
    <dgm:cxn modelId="{BF800E5C-1637-5C4F-A56C-961E6E5ECBE3}" srcId="{1D7744F6-A4C6-B34B-B536-6A70F95D8CA8}" destId="{044077E7-EFF9-3347-B1A6-1982A9B4597F}" srcOrd="1" destOrd="0" parTransId="{D6672595-E927-9E45-AB3C-662012C0A96E}" sibTransId="{6121CB2E-6A99-9240-BB5A-7F742D209F71}"/>
    <dgm:cxn modelId="{AC8A2A5C-A709-F84D-B878-1058F434A88B}" type="presOf" srcId="{E6CAC568-D761-E84A-8F49-6A69669BC07D}" destId="{CE07DCEF-D44D-4C40-BFDA-9F4ADC9C3393}" srcOrd="0" destOrd="0" presId="urn:microsoft.com/office/officeart/2005/8/layout/list1"/>
    <dgm:cxn modelId="{81A94574-454E-934F-9FAD-7A13B8CC8E98}" type="presOf" srcId="{044077E7-EFF9-3347-B1A6-1982A9B4597F}" destId="{53F7E125-4E96-F44A-9BC5-44E916CDF3F6}" srcOrd="0" destOrd="0" presId="urn:microsoft.com/office/officeart/2005/8/layout/list1"/>
    <dgm:cxn modelId="{CE41357D-E20A-9743-8E80-594970CFF3CE}" srcId="{1D7744F6-A4C6-B34B-B536-6A70F95D8CA8}" destId="{E6CAC568-D761-E84A-8F49-6A69669BC07D}" srcOrd="3" destOrd="0" parTransId="{F32236AC-B86D-F043-96FA-3A6CE333447F}" sibTransId="{2E009788-8303-1949-82BF-32C311E7EB87}"/>
    <dgm:cxn modelId="{0FD912A4-4684-F549-B2A1-9D5C16118047}" type="presOf" srcId="{044077E7-EFF9-3347-B1A6-1982A9B4597F}" destId="{3842E580-E711-7E45-9235-EED4B0536514}" srcOrd="1" destOrd="0" presId="urn:microsoft.com/office/officeart/2005/8/layout/list1"/>
    <dgm:cxn modelId="{A3A292A8-BC45-4A43-A43C-DDD4A2B72595}" type="presOf" srcId="{E6CAC568-D761-E84A-8F49-6A69669BC07D}" destId="{904007F8-8ED9-CA40-9875-2982324E2878}" srcOrd="1" destOrd="0" presId="urn:microsoft.com/office/officeart/2005/8/layout/list1"/>
    <dgm:cxn modelId="{4BCF27C2-D902-3346-9AD6-96137E7BF45B}" srcId="{1D7744F6-A4C6-B34B-B536-6A70F95D8CA8}" destId="{19DAB4EF-861F-7C4F-A547-613F3A30D8C5}" srcOrd="0" destOrd="0" parTransId="{F5BD4186-9789-9B4B-B7E1-F3C589C32893}" sibTransId="{6B7E8D3A-1343-9740-985C-271A59548BC5}"/>
    <dgm:cxn modelId="{10E0D4E6-2122-7846-8B5E-292CA485EFF6}" type="presOf" srcId="{19DAB4EF-861F-7C4F-A547-613F3A30D8C5}" destId="{2C4E8D25-EF99-2A40-B8A6-398EE7D6C146}" srcOrd="1" destOrd="0" presId="urn:microsoft.com/office/officeart/2005/8/layout/list1"/>
    <dgm:cxn modelId="{F0053CEF-2500-734D-B38B-79A11FC34401}" type="presOf" srcId="{19DAB4EF-861F-7C4F-A547-613F3A30D8C5}" destId="{C0107799-D7D8-9646-9BE1-39F063C66E39}" srcOrd="0" destOrd="0" presId="urn:microsoft.com/office/officeart/2005/8/layout/list1"/>
    <dgm:cxn modelId="{F0A211F9-D715-8D49-904B-ADA7CA715EDF}" srcId="{1D7744F6-A4C6-B34B-B536-6A70F95D8CA8}" destId="{BE29A08F-DED4-AD41-A3F1-2CF9AC559E2B}" srcOrd="2" destOrd="0" parTransId="{E8CB4629-B21C-EA43-AC9B-02F5736E93E3}" sibTransId="{98A46B37-5CF2-9648-B6E8-386945E30597}"/>
    <dgm:cxn modelId="{49A64FFD-A3C6-864A-B4A6-A9B8AB73E208}" type="presOf" srcId="{BE29A08F-DED4-AD41-A3F1-2CF9AC559E2B}" destId="{93F75BCE-226A-FD43-AD1E-22AFC4B0707A}" srcOrd="0" destOrd="0" presId="urn:microsoft.com/office/officeart/2005/8/layout/list1"/>
    <dgm:cxn modelId="{93077F58-C157-8348-902B-51D57B4DB585}" type="presParOf" srcId="{E36C4154-68F7-8147-B59F-CF8AFD847491}" destId="{6B8E0EC5-851E-CF40-BD37-E78B469A3743}" srcOrd="0" destOrd="0" presId="urn:microsoft.com/office/officeart/2005/8/layout/list1"/>
    <dgm:cxn modelId="{C3DFCD89-7EDB-AF4C-BEF4-2BDCCF29BCFA}" type="presParOf" srcId="{6B8E0EC5-851E-CF40-BD37-E78B469A3743}" destId="{C0107799-D7D8-9646-9BE1-39F063C66E39}" srcOrd="0" destOrd="0" presId="urn:microsoft.com/office/officeart/2005/8/layout/list1"/>
    <dgm:cxn modelId="{1BC18C71-C97B-5F4A-988D-ABFF8E7B3AC7}" type="presParOf" srcId="{6B8E0EC5-851E-CF40-BD37-E78B469A3743}" destId="{2C4E8D25-EF99-2A40-B8A6-398EE7D6C146}" srcOrd="1" destOrd="0" presId="urn:microsoft.com/office/officeart/2005/8/layout/list1"/>
    <dgm:cxn modelId="{C16F9D5B-3347-0941-BF84-18882B8866BF}" type="presParOf" srcId="{E36C4154-68F7-8147-B59F-CF8AFD847491}" destId="{A10FABBA-D53D-A143-AE00-84DE28194845}" srcOrd="1" destOrd="0" presId="urn:microsoft.com/office/officeart/2005/8/layout/list1"/>
    <dgm:cxn modelId="{676F9B36-1500-7642-9839-3F98288218A6}" type="presParOf" srcId="{E36C4154-68F7-8147-B59F-CF8AFD847491}" destId="{E47C6D3F-4EE9-6C40-B1FE-76626D0CFA34}" srcOrd="2" destOrd="0" presId="urn:microsoft.com/office/officeart/2005/8/layout/list1"/>
    <dgm:cxn modelId="{FC5A7E34-A2C4-1341-A511-831348DE24E4}" type="presParOf" srcId="{E36C4154-68F7-8147-B59F-CF8AFD847491}" destId="{6A46E0AD-19C3-9346-B19D-E6A3193395A1}" srcOrd="3" destOrd="0" presId="urn:microsoft.com/office/officeart/2005/8/layout/list1"/>
    <dgm:cxn modelId="{FF7BFE5B-DA49-FB40-AF1D-726AD44597F2}" type="presParOf" srcId="{E36C4154-68F7-8147-B59F-CF8AFD847491}" destId="{CA293019-1802-9947-95DD-F0E43DD489E3}" srcOrd="4" destOrd="0" presId="urn:microsoft.com/office/officeart/2005/8/layout/list1"/>
    <dgm:cxn modelId="{9CE3E64C-24C0-5B46-9AD4-B38F633D526E}" type="presParOf" srcId="{CA293019-1802-9947-95DD-F0E43DD489E3}" destId="{53F7E125-4E96-F44A-9BC5-44E916CDF3F6}" srcOrd="0" destOrd="0" presId="urn:microsoft.com/office/officeart/2005/8/layout/list1"/>
    <dgm:cxn modelId="{8ED063A1-47B3-5340-B1DC-867B5AFA0EC2}" type="presParOf" srcId="{CA293019-1802-9947-95DD-F0E43DD489E3}" destId="{3842E580-E711-7E45-9235-EED4B0536514}" srcOrd="1" destOrd="0" presId="urn:microsoft.com/office/officeart/2005/8/layout/list1"/>
    <dgm:cxn modelId="{965C7106-3380-2045-8530-9ED623491B20}" type="presParOf" srcId="{E36C4154-68F7-8147-B59F-CF8AFD847491}" destId="{986D4DAC-1FD1-AF45-A6F0-105BE5C075C3}" srcOrd="5" destOrd="0" presId="urn:microsoft.com/office/officeart/2005/8/layout/list1"/>
    <dgm:cxn modelId="{F4A4EDA3-C1D4-4D42-A4BD-B0AF89E7AC55}" type="presParOf" srcId="{E36C4154-68F7-8147-B59F-CF8AFD847491}" destId="{F315FC0E-6026-2C4B-9756-90CC16A9737E}" srcOrd="6" destOrd="0" presId="urn:microsoft.com/office/officeart/2005/8/layout/list1"/>
    <dgm:cxn modelId="{5ACE3BAC-3273-7E49-ACEF-DD02BB6A6E77}" type="presParOf" srcId="{E36C4154-68F7-8147-B59F-CF8AFD847491}" destId="{EAA98107-33DB-A249-8DAC-629BAD078FD8}" srcOrd="7" destOrd="0" presId="urn:microsoft.com/office/officeart/2005/8/layout/list1"/>
    <dgm:cxn modelId="{4016C0A1-4BC6-3B4D-B395-7ABF863E5661}" type="presParOf" srcId="{E36C4154-68F7-8147-B59F-CF8AFD847491}" destId="{CF563C8D-9A4C-DE45-8A17-A5B9B5D7FE75}" srcOrd="8" destOrd="0" presId="urn:microsoft.com/office/officeart/2005/8/layout/list1"/>
    <dgm:cxn modelId="{37D29B95-8046-864D-8389-382073B54112}" type="presParOf" srcId="{CF563C8D-9A4C-DE45-8A17-A5B9B5D7FE75}" destId="{93F75BCE-226A-FD43-AD1E-22AFC4B0707A}" srcOrd="0" destOrd="0" presId="urn:microsoft.com/office/officeart/2005/8/layout/list1"/>
    <dgm:cxn modelId="{073F4C95-1EC3-8042-814A-C847557B143B}" type="presParOf" srcId="{CF563C8D-9A4C-DE45-8A17-A5B9B5D7FE75}" destId="{88EBBBD8-058E-9A40-A902-95A1D44E0A2B}" srcOrd="1" destOrd="0" presId="urn:microsoft.com/office/officeart/2005/8/layout/list1"/>
    <dgm:cxn modelId="{E03EEA92-B6BC-6845-B6C6-E94064D101EA}" type="presParOf" srcId="{E36C4154-68F7-8147-B59F-CF8AFD847491}" destId="{77452C7B-114F-874E-A541-0413FBE2BB6B}" srcOrd="9" destOrd="0" presId="urn:microsoft.com/office/officeart/2005/8/layout/list1"/>
    <dgm:cxn modelId="{C5157657-B893-684E-B5CE-33B7CBA7AAD9}" type="presParOf" srcId="{E36C4154-68F7-8147-B59F-CF8AFD847491}" destId="{BC357F10-E3BE-DC49-9EFD-7B768AA991F5}" srcOrd="10" destOrd="0" presId="urn:microsoft.com/office/officeart/2005/8/layout/list1"/>
    <dgm:cxn modelId="{13A86E6C-D140-B84A-8913-2E2186C8A102}" type="presParOf" srcId="{E36C4154-68F7-8147-B59F-CF8AFD847491}" destId="{98C2D48E-EE68-0B44-99CF-331DF0DE0456}" srcOrd="11" destOrd="0" presId="urn:microsoft.com/office/officeart/2005/8/layout/list1"/>
    <dgm:cxn modelId="{1026EA53-5BD4-4849-98C5-EBFDD3D64595}" type="presParOf" srcId="{E36C4154-68F7-8147-B59F-CF8AFD847491}" destId="{8BF3F896-C5E2-304D-B598-935B35E9C962}" srcOrd="12" destOrd="0" presId="urn:microsoft.com/office/officeart/2005/8/layout/list1"/>
    <dgm:cxn modelId="{F5681728-AC59-0745-8E15-36279E362DA6}" type="presParOf" srcId="{8BF3F896-C5E2-304D-B598-935B35E9C962}" destId="{CE07DCEF-D44D-4C40-BFDA-9F4ADC9C3393}" srcOrd="0" destOrd="0" presId="urn:microsoft.com/office/officeart/2005/8/layout/list1"/>
    <dgm:cxn modelId="{1D0EBE33-F86B-D64C-8286-C81DC62790D7}" type="presParOf" srcId="{8BF3F896-C5E2-304D-B598-935B35E9C962}" destId="{904007F8-8ED9-CA40-9875-2982324E2878}" srcOrd="1" destOrd="0" presId="urn:microsoft.com/office/officeart/2005/8/layout/list1"/>
    <dgm:cxn modelId="{5BDEA15E-B7EB-D848-8C08-52F34D0DC842}" type="presParOf" srcId="{E36C4154-68F7-8147-B59F-CF8AFD847491}" destId="{B611D1DC-3A73-3846-A4ED-C739ED112EEE}" srcOrd="13" destOrd="0" presId="urn:microsoft.com/office/officeart/2005/8/layout/list1"/>
    <dgm:cxn modelId="{2C0A36FD-D332-864A-945D-C1CAD17A9843}" type="presParOf" srcId="{E36C4154-68F7-8147-B59F-CF8AFD847491}" destId="{8C442529-4532-E54C-936B-2A856B3D1692}"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56FD15F-AF2A-425B-B36D-65B95B58C48D}" type="doc">
      <dgm:prSet loTypeId="urn:microsoft.com/office/officeart/2018/2/layout/IconLabelList" loCatId="icon" qsTypeId="urn:microsoft.com/office/officeart/2005/8/quickstyle/simple1" qsCatId="simple" csTypeId="urn:microsoft.com/office/officeart/2018/5/colors/Iconchunking_neutralbg_colorful5" csCatId="colorful" phldr="1"/>
      <dgm:spPr/>
      <dgm:t>
        <a:bodyPr/>
        <a:lstStyle/>
        <a:p>
          <a:endParaRPr lang="en-US"/>
        </a:p>
      </dgm:t>
    </dgm:pt>
    <dgm:pt modelId="{B5F5601F-87A9-4A08-9B20-9DB94237BB71}">
      <dgm:prSet/>
      <dgm:spPr/>
      <dgm:t>
        <a:bodyPr/>
        <a:lstStyle/>
        <a:p>
          <a:r>
            <a:rPr lang="en-US"/>
            <a:t>The resources owned by the a/b’s spouse are not considered in determining eligibility</a:t>
          </a:r>
        </a:p>
      </dgm:t>
    </dgm:pt>
    <dgm:pt modelId="{BFBBC65B-55A0-4E45-A826-6AC7622EBC21}" type="parTrans" cxnId="{9BEFEA7B-F1E0-470D-9C1A-205652E16529}">
      <dgm:prSet/>
      <dgm:spPr/>
      <dgm:t>
        <a:bodyPr/>
        <a:lstStyle/>
        <a:p>
          <a:endParaRPr lang="en-US"/>
        </a:p>
      </dgm:t>
    </dgm:pt>
    <dgm:pt modelId="{49EF08B0-ACEC-415E-8723-8F18130EC15B}" type="sibTrans" cxnId="{9BEFEA7B-F1E0-470D-9C1A-205652E16529}">
      <dgm:prSet/>
      <dgm:spPr/>
      <dgm:t>
        <a:bodyPr/>
        <a:lstStyle/>
        <a:p>
          <a:endParaRPr lang="en-US"/>
        </a:p>
      </dgm:t>
    </dgm:pt>
    <dgm:pt modelId="{F4DC2E67-8290-4A0F-A8C4-2C2B5D6244D9}">
      <dgm:prSet/>
      <dgm:spPr/>
      <dgm:t>
        <a:bodyPr/>
        <a:lstStyle/>
        <a:p>
          <a:r>
            <a:rPr lang="en-US"/>
            <a:t>Resource/Reserve Limit $2,000</a:t>
          </a:r>
        </a:p>
      </dgm:t>
    </dgm:pt>
    <dgm:pt modelId="{BE03BFDA-A947-48F3-B6C1-1751DAE927BE}" type="parTrans" cxnId="{030C934A-2FA6-46DE-9B9F-DA7EA4140B5E}">
      <dgm:prSet/>
      <dgm:spPr/>
      <dgm:t>
        <a:bodyPr/>
        <a:lstStyle/>
        <a:p>
          <a:endParaRPr lang="en-US"/>
        </a:p>
      </dgm:t>
    </dgm:pt>
    <dgm:pt modelId="{12FAD8EE-D10D-4CEB-9EA8-02E214812473}" type="sibTrans" cxnId="{030C934A-2FA6-46DE-9B9F-DA7EA4140B5E}">
      <dgm:prSet/>
      <dgm:spPr/>
      <dgm:t>
        <a:bodyPr/>
        <a:lstStyle/>
        <a:p>
          <a:endParaRPr lang="en-US"/>
        </a:p>
      </dgm:t>
    </dgm:pt>
    <dgm:pt modelId="{18CC9E71-A72A-4FE6-80B6-374899FB75F4}" type="pres">
      <dgm:prSet presAssocID="{956FD15F-AF2A-425B-B36D-65B95B58C48D}" presName="root" presStyleCnt="0">
        <dgm:presLayoutVars>
          <dgm:dir/>
          <dgm:resizeHandles val="exact"/>
        </dgm:presLayoutVars>
      </dgm:prSet>
      <dgm:spPr/>
    </dgm:pt>
    <dgm:pt modelId="{FA5FE5C7-CC77-4A82-96F6-E8FA3E3AAC14}" type="pres">
      <dgm:prSet presAssocID="{B5F5601F-87A9-4A08-9B20-9DB94237BB71}" presName="compNode" presStyleCnt="0"/>
      <dgm:spPr/>
    </dgm:pt>
    <dgm:pt modelId="{14F48516-6E36-4150-BCBF-2E0DEE34250D}" type="pres">
      <dgm:prSet presAssocID="{B5F5601F-87A9-4A08-9B20-9DB94237BB71}"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07C223B8-FBA5-4884-BF96-3DB5EEBD42DE}" type="pres">
      <dgm:prSet presAssocID="{B5F5601F-87A9-4A08-9B20-9DB94237BB71}" presName="spaceRect" presStyleCnt="0"/>
      <dgm:spPr/>
    </dgm:pt>
    <dgm:pt modelId="{1599DFA9-5E51-4D5C-9954-BB25BA117B8E}" type="pres">
      <dgm:prSet presAssocID="{B5F5601F-87A9-4A08-9B20-9DB94237BB71}" presName="textRect" presStyleLbl="revTx" presStyleIdx="0" presStyleCnt="2">
        <dgm:presLayoutVars>
          <dgm:chMax val="1"/>
          <dgm:chPref val="1"/>
        </dgm:presLayoutVars>
      </dgm:prSet>
      <dgm:spPr/>
    </dgm:pt>
    <dgm:pt modelId="{A1AC1D21-9DBE-451B-8768-3E10D95C3CA4}" type="pres">
      <dgm:prSet presAssocID="{49EF08B0-ACEC-415E-8723-8F18130EC15B}" presName="sibTrans" presStyleCnt="0"/>
      <dgm:spPr/>
    </dgm:pt>
    <dgm:pt modelId="{35C4381F-0184-416B-A2EA-7B2CDC2DC566}" type="pres">
      <dgm:prSet presAssocID="{F4DC2E67-8290-4A0F-A8C4-2C2B5D6244D9}" presName="compNode" presStyleCnt="0"/>
      <dgm:spPr/>
    </dgm:pt>
    <dgm:pt modelId="{8D332B29-C00D-4603-9D4C-A4F6D61CE337}" type="pres">
      <dgm:prSet presAssocID="{F4DC2E67-8290-4A0F-A8C4-2C2B5D6244D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iggy Bank"/>
        </a:ext>
      </dgm:extLst>
    </dgm:pt>
    <dgm:pt modelId="{759CD199-C132-4DBC-BDFD-48F45AEA47E9}" type="pres">
      <dgm:prSet presAssocID="{F4DC2E67-8290-4A0F-A8C4-2C2B5D6244D9}" presName="spaceRect" presStyleCnt="0"/>
      <dgm:spPr/>
    </dgm:pt>
    <dgm:pt modelId="{8630634C-9D7D-4049-9FF6-229223E86F88}" type="pres">
      <dgm:prSet presAssocID="{F4DC2E67-8290-4A0F-A8C4-2C2B5D6244D9}" presName="textRect" presStyleLbl="revTx" presStyleIdx="1" presStyleCnt="2">
        <dgm:presLayoutVars>
          <dgm:chMax val="1"/>
          <dgm:chPref val="1"/>
        </dgm:presLayoutVars>
      </dgm:prSet>
      <dgm:spPr/>
    </dgm:pt>
  </dgm:ptLst>
  <dgm:cxnLst>
    <dgm:cxn modelId="{A3BB473B-E319-45F4-977F-D61F183AC1D1}" type="presOf" srcId="{956FD15F-AF2A-425B-B36D-65B95B58C48D}" destId="{18CC9E71-A72A-4FE6-80B6-374899FB75F4}" srcOrd="0" destOrd="0" presId="urn:microsoft.com/office/officeart/2018/2/layout/IconLabelList"/>
    <dgm:cxn modelId="{030C934A-2FA6-46DE-9B9F-DA7EA4140B5E}" srcId="{956FD15F-AF2A-425B-B36D-65B95B58C48D}" destId="{F4DC2E67-8290-4A0F-A8C4-2C2B5D6244D9}" srcOrd="1" destOrd="0" parTransId="{BE03BFDA-A947-48F3-B6C1-1751DAE927BE}" sibTransId="{12FAD8EE-D10D-4CEB-9EA8-02E214812473}"/>
    <dgm:cxn modelId="{9BEFEA7B-F1E0-470D-9C1A-205652E16529}" srcId="{956FD15F-AF2A-425B-B36D-65B95B58C48D}" destId="{B5F5601F-87A9-4A08-9B20-9DB94237BB71}" srcOrd="0" destOrd="0" parTransId="{BFBBC65B-55A0-4E45-A826-6AC7622EBC21}" sibTransId="{49EF08B0-ACEC-415E-8723-8F18130EC15B}"/>
    <dgm:cxn modelId="{D3EC5181-B5AE-4BEB-ACB0-1DECD60A98A7}" type="presOf" srcId="{B5F5601F-87A9-4A08-9B20-9DB94237BB71}" destId="{1599DFA9-5E51-4D5C-9954-BB25BA117B8E}" srcOrd="0" destOrd="0" presId="urn:microsoft.com/office/officeart/2018/2/layout/IconLabelList"/>
    <dgm:cxn modelId="{12D477BB-1D08-42C8-B621-6599CC2A6472}" type="presOf" srcId="{F4DC2E67-8290-4A0F-A8C4-2C2B5D6244D9}" destId="{8630634C-9D7D-4049-9FF6-229223E86F88}" srcOrd="0" destOrd="0" presId="urn:microsoft.com/office/officeart/2018/2/layout/IconLabelList"/>
    <dgm:cxn modelId="{160D63E7-71EA-40EB-9458-DE269324BE39}" type="presParOf" srcId="{18CC9E71-A72A-4FE6-80B6-374899FB75F4}" destId="{FA5FE5C7-CC77-4A82-96F6-E8FA3E3AAC14}" srcOrd="0" destOrd="0" presId="urn:microsoft.com/office/officeart/2018/2/layout/IconLabelList"/>
    <dgm:cxn modelId="{A45DD934-BC08-4D55-A2C5-F1F178180AD0}" type="presParOf" srcId="{FA5FE5C7-CC77-4A82-96F6-E8FA3E3AAC14}" destId="{14F48516-6E36-4150-BCBF-2E0DEE34250D}" srcOrd="0" destOrd="0" presId="urn:microsoft.com/office/officeart/2018/2/layout/IconLabelList"/>
    <dgm:cxn modelId="{FBE42C00-1EEE-4913-8D32-3A3429D40BBF}" type="presParOf" srcId="{FA5FE5C7-CC77-4A82-96F6-E8FA3E3AAC14}" destId="{07C223B8-FBA5-4884-BF96-3DB5EEBD42DE}" srcOrd="1" destOrd="0" presId="urn:microsoft.com/office/officeart/2018/2/layout/IconLabelList"/>
    <dgm:cxn modelId="{CC503A92-60CA-4F28-9B4C-5CD0755FD90B}" type="presParOf" srcId="{FA5FE5C7-CC77-4A82-96F6-E8FA3E3AAC14}" destId="{1599DFA9-5E51-4D5C-9954-BB25BA117B8E}" srcOrd="2" destOrd="0" presId="urn:microsoft.com/office/officeart/2018/2/layout/IconLabelList"/>
    <dgm:cxn modelId="{D8096ACC-CA7C-47AD-9DFA-869E9E66E297}" type="presParOf" srcId="{18CC9E71-A72A-4FE6-80B6-374899FB75F4}" destId="{A1AC1D21-9DBE-451B-8768-3E10D95C3CA4}" srcOrd="1" destOrd="0" presId="urn:microsoft.com/office/officeart/2018/2/layout/IconLabelList"/>
    <dgm:cxn modelId="{47CC4B2A-E909-4757-B147-4EAC5D9883BB}" type="presParOf" srcId="{18CC9E71-A72A-4FE6-80B6-374899FB75F4}" destId="{35C4381F-0184-416B-A2EA-7B2CDC2DC566}" srcOrd="2" destOrd="0" presId="urn:microsoft.com/office/officeart/2018/2/layout/IconLabelList"/>
    <dgm:cxn modelId="{B6176724-B34A-42AE-8ED7-7854469B917C}" type="presParOf" srcId="{35C4381F-0184-416B-A2EA-7B2CDC2DC566}" destId="{8D332B29-C00D-4603-9D4C-A4F6D61CE337}" srcOrd="0" destOrd="0" presId="urn:microsoft.com/office/officeart/2018/2/layout/IconLabelList"/>
    <dgm:cxn modelId="{49BBD3D3-1405-4C5B-9DA3-0A0DCE920185}" type="presParOf" srcId="{35C4381F-0184-416B-A2EA-7B2CDC2DC566}" destId="{759CD199-C132-4DBC-BDFD-48F45AEA47E9}" srcOrd="1" destOrd="0" presId="urn:microsoft.com/office/officeart/2018/2/layout/IconLabelList"/>
    <dgm:cxn modelId="{EB4D36F8-0B33-4EC6-AEC3-773B92A75BB8}" type="presParOf" srcId="{35C4381F-0184-416B-A2EA-7B2CDC2DC566}" destId="{8630634C-9D7D-4049-9FF6-229223E86F88}"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5156CE-10AB-4CA5-9F96-8FAF4E360140}" type="doc">
      <dgm:prSet loTypeId="urn:microsoft.com/office/officeart/2005/8/layout/vList5" loCatId="list" qsTypeId="urn:microsoft.com/office/officeart/2005/8/quickstyle/simple1" qsCatId="simple" csTypeId="urn:microsoft.com/office/officeart/2005/8/colors/colorful2" csCatId="colorful"/>
      <dgm:spPr/>
      <dgm:t>
        <a:bodyPr/>
        <a:lstStyle/>
        <a:p>
          <a:endParaRPr lang="en-US"/>
        </a:p>
      </dgm:t>
    </dgm:pt>
    <dgm:pt modelId="{64FC22A7-1445-4249-BED2-004088961455}">
      <dgm:prSet/>
      <dgm:spPr/>
      <dgm:t>
        <a:bodyPr/>
        <a:lstStyle/>
        <a:p>
          <a:r>
            <a:rPr lang="en-US"/>
            <a:t>Revocable- Countable Asset</a:t>
          </a:r>
        </a:p>
      </dgm:t>
    </dgm:pt>
    <dgm:pt modelId="{CC486D70-EB14-45DE-8D9E-668D1E76CBE5}" type="parTrans" cxnId="{AAB54DBC-B541-42D3-BB73-F1356BC27390}">
      <dgm:prSet/>
      <dgm:spPr/>
      <dgm:t>
        <a:bodyPr/>
        <a:lstStyle/>
        <a:p>
          <a:endParaRPr lang="en-US"/>
        </a:p>
      </dgm:t>
    </dgm:pt>
    <dgm:pt modelId="{5286745B-4118-4119-846B-E071DF05D3DC}" type="sibTrans" cxnId="{AAB54DBC-B541-42D3-BB73-F1356BC27390}">
      <dgm:prSet/>
      <dgm:spPr/>
      <dgm:t>
        <a:bodyPr/>
        <a:lstStyle/>
        <a:p>
          <a:endParaRPr lang="en-US"/>
        </a:p>
      </dgm:t>
    </dgm:pt>
    <dgm:pt modelId="{5F73FD01-86E9-4FB3-A930-DD119031F762}">
      <dgm:prSet/>
      <dgm:spPr/>
      <dgm:t>
        <a:bodyPr/>
        <a:lstStyle/>
        <a:p>
          <a:r>
            <a:rPr lang="en-US"/>
            <a:t>Irrevocable- Non-countable asset, but could be subject to a TOA sanction if assets were placed in the trust by the a/b during the lookback period </a:t>
          </a:r>
        </a:p>
      </dgm:t>
    </dgm:pt>
    <dgm:pt modelId="{60CDACB1-ECC3-4872-80BD-FCD37E90F086}" type="parTrans" cxnId="{53BEA76D-9B15-4000-910A-D04CCFF586C5}">
      <dgm:prSet/>
      <dgm:spPr/>
      <dgm:t>
        <a:bodyPr/>
        <a:lstStyle/>
        <a:p>
          <a:endParaRPr lang="en-US"/>
        </a:p>
      </dgm:t>
    </dgm:pt>
    <dgm:pt modelId="{1470D718-F6F9-42E3-8D29-612D129F7242}" type="sibTrans" cxnId="{53BEA76D-9B15-4000-910A-D04CCFF586C5}">
      <dgm:prSet/>
      <dgm:spPr/>
      <dgm:t>
        <a:bodyPr/>
        <a:lstStyle/>
        <a:p>
          <a:endParaRPr lang="en-US"/>
        </a:p>
      </dgm:t>
    </dgm:pt>
    <dgm:pt modelId="{15B1519A-B2BC-4117-BF62-CF48EFFA7663}">
      <dgm:prSet/>
      <dgm:spPr/>
      <dgm:t>
        <a:bodyPr/>
        <a:lstStyle/>
        <a:p>
          <a:r>
            <a:rPr lang="en-US"/>
            <a:t>Special Needs Trusts- Non-countable </a:t>
          </a:r>
        </a:p>
      </dgm:t>
    </dgm:pt>
    <dgm:pt modelId="{CF90413E-327A-427B-BD53-699523F7C20B}" type="parTrans" cxnId="{A01FD286-8DCC-421B-91F1-D7FD06E8A1D9}">
      <dgm:prSet/>
      <dgm:spPr/>
      <dgm:t>
        <a:bodyPr/>
        <a:lstStyle/>
        <a:p>
          <a:endParaRPr lang="en-US"/>
        </a:p>
      </dgm:t>
    </dgm:pt>
    <dgm:pt modelId="{AD9FA81D-137F-46D3-A29B-8378599E6F05}" type="sibTrans" cxnId="{A01FD286-8DCC-421B-91F1-D7FD06E8A1D9}">
      <dgm:prSet/>
      <dgm:spPr/>
      <dgm:t>
        <a:bodyPr/>
        <a:lstStyle/>
        <a:p>
          <a:endParaRPr lang="en-US"/>
        </a:p>
      </dgm:t>
    </dgm:pt>
    <dgm:pt modelId="{AD332DCE-2F93-418C-868E-9C5094CC9802}">
      <dgm:prSet/>
      <dgm:spPr/>
      <dgm:t>
        <a:bodyPr/>
        <a:lstStyle/>
        <a:p>
          <a:r>
            <a:rPr lang="en-US"/>
            <a:t>Income Diversionary Trusts/Miller Income Trusts- Not allowed </a:t>
          </a:r>
        </a:p>
      </dgm:t>
    </dgm:pt>
    <dgm:pt modelId="{1F002C2B-5C66-46A5-B6AD-086C438993EF}" type="parTrans" cxnId="{C48A6476-8981-4D53-A529-52F840047C14}">
      <dgm:prSet/>
      <dgm:spPr/>
      <dgm:t>
        <a:bodyPr/>
        <a:lstStyle/>
        <a:p>
          <a:endParaRPr lang="en-US"/>
        </a:p>
      </dgm:t>
    </dgm:pt>
    <dgm:pt modelId="{6C0529C1-A8E0-4FFE-AE1D-88E5A2054B8E}" type="sibTrans" cxnId="{C48A6476-8981-4D53-A529-52F840047C14}">
      <dgm:prSet/>
      <dgm:spPr/>
      <dgm:t>
        <a:bodyPr/>
        <a:lstStyle/>
        <a:p>
          <a:endParaRPr lang="en-US"/>
        </a:p>
      </dgm:t>
    </dgm:pt>
    <dgm:pt modelId="{B89C84FD-6A04-BD45-B69D-C93F546305A9}" type="pres">
      <dgm:prSet presAssocID="{A35156CE-10AB-4CA5-9F96-8FAF4E360140}" presName="Name0" presStyleCnt="0">
        <dgm:presLayoutVars>
          <dgm:dir/>
          <dgm:animLvl val="lvl"/>
          <dgm:resizeHandles val="exact"/>
        </dgm:presLayoutVars>
      </dgm:prSet>
      <dgm:spPr/>
    </dgm:pt>
    <dgm:pt modelId="{310AF864-377A-7D47-8F4B-D5021B88A5EB}" type="pres">
      <dgm:prSet presAssocID="{64FC22A7-1445-4249-BED2-004088961455}" presName="linNode" presStyleCnt="0"/>
      <dgm:spPr/>
    </dgm:pt>
    <dgm:pt modelId="{036E7741-00BE-9749-B35E-F1377CA935FE}" type="pres">
      <dgm:prSet presAssocID="{64FC22A7-1445-4249-BED2-004088961455}" presName="parentText" presStyleLbl="node1" presStyleIdx="0" presStyleCnt="4">
        <dgm:presLayoutVars>
          <dgm:chMax val="1"/>
          <dgm:bulletEnabled val="1"/>
        </dgm:presLayoutVars>
      </dgm:prSet>
      <dgm:spPr/>
    </dgm:pt>
    <dgm:pt modelId="{879205C0-8519-DF4B-8EAC-6759C929026C}" type="pres">
      <dgm:prSet presAssocID="{5286745B-4118-4119-846B-E071DF05D3DC}" presName="sp" presStyleCnt="0"/>
      <dgm:spPr/>
    </dgm:pt>
    <dgm:pt modelId="{7A7F69DD-FAF7-A246-8479-78381F302547}" type="pres">
      <dgm:prSet presAssocID="{5F73FD01-86E9-4FB3-A930-DD119031F762}" presName="linNode" presStyleCnt="0"/>
      <dgm:spPr/>
    </dgm:pt>
    <dgm:pt modelId="{3CD429D7-8BE4-DA46-9BF7-D0E9F6EB2C2D}" type="pres">
      <dgm:prSet presAssocID="{5F73FD01-86E9-4FB3-A930-DD119031F762}" presName="parentText" presStyleLbl="node1" presStyleIdx="1" presStyleCnt="4">
        <dgm:presLayoutVars>
          <dgm:chMax val="1"/>
          <dgm:bulletEnabled val="1"/>
        </dgm:presLayoutVars>
      </dgm:prSet>
      <dgm:spPr/>
    </dgm:pt>
    <dgm:pt modelId="{5D3E6379-5645-5B49-9123-8EF0FB600364}" type="pres">
      <dgm:prSet presAssocID="{1470D718-F6F9-42E3-8D29-612D129F7242}" presName="sp" presStyleCnt="0"/>
      <dgm:spPr/>
    </dgm:pt>
    <dgm:pt modelId="{69A3F332-C7E9-CE41-8149-417C2DE1BEC0}" type="pres">
      <dgm:prSet presAssocID="{15B1519A-B2BC-4117-BF62-CF48EFFA7663}" presName="linNode" presStyleCnt="0"/>
      <dgm:spPr/>
    </dgm:pt>
    <dgm:pt modelId="{FA770876-E3E2-A040-BB05-2765A241CC35}" type="pres">
      <dgm:prSet presAssocID="{15B1519A-B2BC-4117-BF62-CF48EFFA7663}" presName="parentText" presStyleLbl="node1" presStyleIdx="2" presStyleCnt="4">
        <dgm:presLayoutVars>
          <dgm:chMax val="1"/>
          <dgm:bulletEnabled val="1"/>
        </dgm:presLayoutVars>
      </dgm:prSet>
      <dgm:spPr/>
    </dgm:pt>
    <dgm:pt modelId="{823D2F1C-CF57-0C4A-8037-240D6CD123B5}" type="pres">
      <dgm:prSet presAssocID="{AD9FA81D-137F-46D3-A29B-8378599E6F05}" presName="sp" presStyleCnt="0"/>
      <dgm:spPr/>
    </dgm:pt>
    <dgm:pt modelId="{D51F2754-4B0B-434B-A63A-D9BEB65A43FD}" type="pres">
      <dgm:prSet presAssocID="{AD332DCE-2F93-418C-868E-9C5094CC9802}" presName="linNode" presStyleCnt="0"/>
      <dgm:spPr/>
    </dgm:pt>
    <dgm:pt modelId="{F8D43256-475F-8F4A-AA17-64E6955437E2}" type="pres">
      <dgm:prSet presAssocID="{AD332DCE-2F93-418C-868E-9C5094CC9802}" presName="parentText" presStyleLbl="node1" presStyleIdx="3" presStyleCnt="4">
        <dgm:presLayoutVars>
          <dgm:chMax val="1"/>
          <dgm:bulletEnabled val="1"/>
        </dgm:presLayoutVars>
      </dgm:prSet>
      <dgm:spPr/>
    </dgm:pt>
  </dgm:ptLst>
  <dgm:cxnLst>
    <dgm:cxn modelId="{640F0010-AA00-AB49-B430-5F078DFC0994}" type="presOf" srcId="{5F73FD01-86E9-4FB3-A930-DD119031F762}" destId="{3CD429D7-8BE4-DA46-9BF7-D0E9F6EB2C2D}" srcOrd="0" destOrd="0" presId="urn:microsoft.com/office/officeart/2005/8/layout/vList5"/>
    <dgm:cxn modelId="{9EE64436-1862-0940-B964-DE24B16B6BC7}" type="presOf" srcId="{AD332DCE-2F93-418C-868E-9C5094CC9802}" destId="{F8D43256-475F-8F4A-AA17-64E6955437E2}" srcOrd="0" destOrd="0" presId="urn:microsoft.com/office/officeart/2005/8/layout/vList5"/>
    <dgm:cxn modelId="{A23E455F-3457-6344-ACE1-1D9EBF9F788D}" type="presOf" srcId="{A35156CE-10AB-4CA5-9F96-8FAF4E360140}" destId="{B89C84FD-6A04-BD45-B69D-C93F546305A9}" srcOrd="0" destOrd="0" presId="urn:microsoft.com/office/officeart/2005/8/layout/vList5"/>
    <dgm:cxn modelId="{53BEA76D-9B15-4000-910A-D04CCFF586C5}" srcId="{A35156CE-10AB-4CA5-9F96-8FAF4E360140}" destId="{5F73FD01-86E9-4FB3-A930-DD119031F762}" srcOrd="1" destOrd="0" parTransId="{60CDACB1-ECC3-4872-80BD-FCD37E90F086}" sibTransId="{1470D718-F6F9-42E3-8D29-612D129F7242}"/>
    <dgm:cxn modelId="{C48A6476-8981-4D53-A529-52F840047C14}" srcId="{A35156CE-10AB-4CA5-9F96-8FAF4E360140}" destId="{AD332DCE-2F93-418C-868E-9C5094CC9802}" srcOrd="3" destOrd="0" parTransId="{1F002C2B-5C66-46A5-B6AD-086C438993EF}" sibTransId="{6C0529C1-A8E0-4FFE-AE1D-88E5A2054B8E}"/>
    <dgm:cxn modelId="{A01FD286-8DCC-421B-91F1-D7FD06E8A1D9}" srcId="{A35156CE-10AB-4CA5-9F96-8FAF4E360140}" destId="{15B1519A-B2BC-4117-BF62-CF48EFFA7663}" srcOrd="2" destOrd="0" parTransId="{CF90413E-327A-427B-BD53-699523F7C20B}" sibTransId="{AD9FA81D-137F-46D3-A29B-8378599E6F05}"/>
    <dgm:cxn modelId="{AAB54DBC-B541-42D3-BB73-F1356BC27390}" srcId="{A35156CE-10AB-4CA5-9F96-8FAF4E360140}" destId="{64FC22A7-1445-4249-BED2-004088961455}" srcOrd="0" destOrd="0" parTransId="{CC486D70-EB14-45DE-8D9E-668D1E76CBE5}" sibTransId="{5286745B-4118-4119-846B-E071DF05D3DC}"/>
    <dgm:cxn modelId="{041ED8BC-E821-DD49-AC32-3FFD8C78902B}" type="presOf" srcId="{64FC22A7-1445-4249-BED2-004088961455}" destId="{036E7741-00BE-9749-B35E-F1377CA935FE}" srcOrd="0" destOrd="0" presId="urn:microsoft.com/office/officeart/2005/8/layout/vList5"/>
    <dgm:cxn modelId="{784913F1-5C2E-2948-92E5-09C8C924493E}" type="presOf" srcId="{15B1519A-B2BC-4117-BF62-CF48EFFA7663}" destId="{FA770876-E3E2-A040-BB05-2765A241CC35}" srcOrd="0" destOrd="0" presId="urn:microsoft.com/office/officeart/2005/8/layout/vList5"/>
    <dgm:cxn modelId="{D0F14DBB-060D-8E44-83BB-1F6EC8CD80B7}" type="presParOf" srcId="{B89C84FD-6A04-BD45-B69D-C93F546305A9}" destId="{310AF864-377A-7D47-8F4B-D5021B88A5EB}" srcOrd="0" destOrd="0" presId="urn:microsoft.com/office/officeart/2005/8/layout/vList5"/>
    <dgm:cxn modelId="{B83D4FF4-89E0-F547-ADCF-9E8D1C0BFFA4}" type="presParOf" srcId="{310AF864-377A-7D47-8F4B-D5021B88A5EB}" destId="{036E7741-00BE-9749-B35E-F1377CA935FE}" srcOrd="0" destOrd="0" presId="urn:microsoft.com/office/officeart/2005/8/layout/vList5"/>
    <dgm:cxn modelId="{917DC5A6-804C-4A46-BFC8-7CE508DA81A5}" type="presParOf" srcId="{B89C84FD-6A04-BD45-B69D-C93F546305A9}" destId="{879205C0-8519-DF4B-8EAC-6759C929026C}" srcOrd="1" destOrd="0" presId="urn:microsoft.com/office/officeart/2005/8/layout/vList5"/>
    <dgm:cxn modelId="{689ED3F9-4077-BB42-A3F0-E6197C12C6F8}" type="presParOf" srcId="{B89C84FD-6A04-BD45-B69D-C93F546305A9}" destId="{7A7F69DD-FAF7-A246-8479-78381F302547}" srcOrd="2" destOrd="0" presId="urn:microsoft.com/office/officeart/2005/8/layout/vList5"/>
    <dgm:cxn modelId="{E9F48B2A-7D88-E44C-92F8-8E09BE59FCF0}" type="presParOf" srcId="{7A7F69DD-FAF7-A246-8479-78381F302547}" destId="{3CD429D7-8BE4-DA46-9BF7-D0E9F6EB2C2D}" srcOrd="0" destOrd="0" presId="urn:microsoft.com/office/officeart/2005/8/layout/vList5"/>
    <dgm:cxn modelId="{7CCBB76A-B4A8-BE4F-A791-650D89968362}" type="presParOf" srcId="{B89C84FD-6A04-BD45-B69D-C93F546305A9}" destId="{5D3E6379-5645-5B49-9123-8EF0FB600364}" srcOrd="3" destOrd="0" presId="urn:microsoft.com/office/officeart/2005/8/layout/vList5"/>
    <dgm:cxn modelId="{E028F374-05A6-E446-A317-CA9316586653}" type="presParOf" srcId="{B89C84FD-6A04-BD45-B69D-C93F546305A9}" destId="{69A3F332-C7E9-CE41-8149-417C2DE1BEC0}" srcOrd="4" destOrd="0" presId="urn:microsoft.com/office/officeart/2005/8/layout/vList5"/>
    <dgm:cxn modelId="{E7845C2A-06C7-C84E-B5B2-E54C1767AD84}" type="presParOf" srcId="{69A3F332-C7E9-CE41-8149-417C2DE1BEC0}" destId="{FA770876-E3E2-A040-BB05-2765A241CC35}" srcOrd="0" destOrd="0" presId="urn:microsoft.com/office/officeart/2005/8/layout/vList5"/>
    <dgm:cxn modelId="{C3F6E5B0-0F0E-DA4E-BBC1-92F3C3B100A1}" type="presParOf" srcId="{B89C84FD-6A04-BD45-B69D-C93F546305A9}" destId="{823D2F1C-CF57-0C4A-8037-240D6CD123B5}" srcOrd="5" destOrd="0" presId="urn:microsoft.com/office/officeart/2005/8/layout/vList5"/>
    <dgm:cxn modelId="{2BC91836-1F9E-844E-8776-069D0EB97646}" type="presParOf" srcId="{B89C84FD-6A04-BD45-B69D-C93F546305A9}" destId="{D51F2754-4B0B-434B-A63A-D9BEB65A43FD}" srcOrd="6" destOrd="0" presId="urn:microsoft.com/office/officeart/2005/8/layout/vList5"/>
    <dgm:cxn modelId="{D24FF84C-D91F-5A41-BD06-7DDA439DB2E2}" type="presParOf" srcId="{D51F2754-4B0B-434B-A63A-D9BEB65A43FD}" destId="{F8D43256-475F-8F4A-AA17-64E6955437E2}"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AA37B7F-CC4E-461F-A5AE-79DA6C76B73B}"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3E68F906-B749-4501-B457-7FF5237616BB}">
      <dgm:prSet/>
      <dgm:spPr/>
      <dgm:t>
        <a:bodyPr/>
        <a:lstStyle/>
        <a:p>
          <a:r>
            <a:rPr lang="en-US"/>
            <a:t>This can be more difficult depending on the level of assets </a:t>
          </a:r>
        </a:p>
      </dgm:t>
    </dgm:pt>
    <dgm:pt modelId="{1F2B7D61-C7E1-44F0-9912-6425D3DDEE1D}" type="parTrans" cxnId="{4B4CC633-CBBE-47DA-B452-9294B5E906B6}">
      <dgm:prSet/>
      <dgm:spPr/>
      <dgm:t>
        <a:bodyPr/>
        <a:lstStyle/>
        <a:p>
          <a:endParaRPr lang="en-US"/>
        </a:p>
      </dgm:t>
    </dgm:pt>
    <dgm:pt modelId="{61721AED-4DD7-40A5-A531-6E2AF7EFF413}" type="sibTrans" cxnId="{4B4CC633-CBBE-47DA-B452-9294B5E906B6}">
      <dgm:prSet/>
      <dgm:spPr/>
      <dgm:t>
        <a:bodyPr/>
        <a:lstStyle/>
        <a:p>
          <a:endParaRPr lang="en-US"/>
        </a:p>
      </dgm:t>
    </dgm:pt>
    <dgm:pt modelId="{626BB8C5-0E56-4AF9-8AA4-AB11964369C5}">
      <dgm:prSet/>
      <dgm:spPr/>
      <dgm:t>
        <a:bodyPr/>
        <a:lstStyle/>
        <a:p>
          <a:r>
            <a:rPr lang="en-US"/>
            <a:t>Pay debt</a:t>
          </a:r>
        </a:p>
      </dgm:t>
    </dgm:pt>
    <dgm:pt modelId="{9D32E4B2-CF16-4B48-96BB-D00E3A4A654B}" type="parTrans" cxnId="{4C7F666F-16B9-433E-AB94-84BCF7A83684}">
      <dgm:prSet/>
      <dgm:spPr/>
      <dgm:t>
        <a:bodyPr/>
        <a:lstStyle/>
        <a:p>
          <a:endParaRPr lang="en-US"/>
        </a:p>
      </dgm:t>
    </dgm:pt>
    <dgm:pt modelId="{C7208358-A60E-4EDD-88AC-5541C8B40ACC}" type="sibTrans" cxnId="{4C7F666F-16B9-433E-AB94-84BCF7A83684}">
      <dgm:prSet/>
      <dgm:spPr/>
      <dgm:t>
        <a:bodyPr/>
        <a:lstStyle/>
        <a:p>
          <a:endParaRPr lang="en-US"/>
        </a:p>
      </dgm:t>
    </dgm:pt>
    <dgm:pt modelId="{AF28A674-6057-40A1-B258-0584A995DC4F}">
      <dgm:prSet/>
      <dgm:spPr/>
      <dgm:t>
        <a:bodyPr/>
        <a:lstStyle/>
        <a:p>
          <a:r>
            <a:rPr lang="en-US"/>
            <a:t>Prepaid Burial Arrangement</a:t>
          </a:r>
        </a:p>
      </dgm:t>
    </dgm:pt>
    <dgm:pt modelId="{482DB0FC-0C09-4C33-9280-6B064CA45CA2}" type="parTrans" cxnId="{B70CA8EF-BD9C-4303-8258-1F4144C14AE8}">
      <dgm:prSet/>
      <dgm:spPr/>
      <dgm:t>
        <a:bodyPr/>
        <a:lstStyle/>
        <a:p>
          <a:endParaRPr lang="en-US"/>
        </a:p>
      </dgm:t>
    </dgm:pt>
    <dgm:pt modelId="{9EC3452A-B34C-415A-81EC-811A15CD41BC}" type="sibTrans" cxnId="{B70CA8EF-BD9C-4303-8258-1F4144C14AE8}">
      <dgm:prSet/>
      <dgm:spPr/>
      <dgm:t>
        <a:bodyPr/>
        <a:lstStyle/>
        <a:p>
          <a:endParaRPr lang="en-US"/>
        </a:p>
      </dgm:t>
    </dgm:pt>
    <dgm:pt modelId="{090B318B-85A9-49D6-A00B-F1CA6EFA5F98}">
      <dgm:prSet/>
      <dgm:spPr/>
      <dgm:t>
        <a:bodyPr/>
        <a:lstStyle/>
        <a:p>
          <a:r>
            <a:rPr lang="en-US"/>
            <a:t>Repairs/Upgrades to their home </a:t>
          </a:r>
        </a:p>
      </dgm:t>
    </dgm:pt>
    <dgm:pt modelId="{9A92928D-0AE7-49F0-9BCF-E75A7DCFCB5E}" type="parTrans" cxnId="{6A0DDC4B-9934-46E2-B467-8B6C8BDEE776}">
      <dgm:prSet/>
      <dgm:spPr/>
      <dgm:t>
        <a:bodyPr/>
        <a:lstStyle/>
        <a:p>
          <a:endParaRPr lang="en-US"/>
        </a:p>
      </dgm:t>
    </dgm:pt>
    <dgm:pt modelId="{A963597F-9BD4-4186-B601-304BE8CBFE04}" type="sibTrans" cxnId="{6A0DDC4B-9934-46E2-B467-8B6C8BDEE776}">
      <dgm:prSet/>
      <dgm:spPr/>
      <dgm:t>
        <a:bodyPr/>
        <a:lstStyle/>
        <a:p>
          <a:endParaRPr lang="en-US"/>
        </a:p>
      </dgm:t>
    </dgm:pt>
    <dgm:pt modelId="{54556F06-C9B4-4FC7-BF52-5E63A4ED1D1C}">
      <dgm:prSet/>
      <dgm:spPr/>
      <dgm:t>
        <a:bodyPr/>
        <a:lstStyle/>
        <a:p>
          <a:r>
            <a:rPr lang="en-US"/>
            <a:t>If the a/b doesn’t own a home, purchase a home, but this must be done prior to the a/b entering an assisted living facility</a:t>
          </a:r>
        </a:p>
      </dgm:t>
    </dgm:pt>
    <dgm:pt modelId="{988496A0-AAF7-4399-B011-C3BA8F815D2C}" type="parTrans" cxnId="{EE025227-FF3D-4FBD-A533-E2A3F6E1F822}">
      <dgm:prSet/>
      <dgm:spPr/>
      <dgm:t>
        <a:bodyPr/>
        <a:lstStyle/>
        <a:p>
          <a:endParaRPr lang="en-US"/>
        </a:p>
      </dgm:t>
    </dgm:pt>
    <dgm:pt modelId="{91AFA9F1-EDBF-453A-A70F-07568DA64F18}" type="sibTrans" cxnId="{EE025227-FF3D-4FBD-A533-E2A3F6E1F822}">
      <dgm:prSet/>
      <dgm:spPr/>
      <dgm:t>
        <a:bodyPr/>
        <a:lstStyle/>
        <a:p>
          <a:endParaRPr lang="en-US"/>
        </a:p>
      </dgm:t>
    </dgm:pt>
    <dgm:pt modelId="{E12F1627-9197-4362-8BEF-1EA1F365EF2E}">
      <dgm:prSet/>
      <dgm:spPr/>
      <dgm:t>
        <a:bodyPr/>
        <a:lstStyle/>
        <a:p>
          <a:r>
            <a:rPr lang="en-US"/>
            <a:t>Purchase personal needs items, furniture, electronics, etc. </a:t>
          </a:r>
        </a:p>
      </dgm:t>
    </dgm:pt>
    <dgm:pt modelId="{E92101B1-5ADB-499D-A923-790FC56C2431}" type="parTrans" cxnId="{85C00336-1B00-4B96-95BD-3D8BE080EC43}">
      <dgm:prSet/>
      <dgm:spPr/>
      <dgm:t>
        <a:bodyPr/>
        <a:lstStyle/>
        <a:p>
          <a:endParaRPr lang="en-US"/>
        </a:p>
      </dgm:t>
    </dgm:pt>
    <dgm:pt modelId="{AB922077-C2AA-4B14-93B1-32A0EB9AA11B}" type="sibTrans" cxnId="{85C00336-1B00-4B96-95BD-3D8BE080EC43}">
      <dgm:prSet/>
      <dgm:spPr/>
      <dgm:t>
        <a:bodyPr/>
        <a:lstStyle/>
        <a:p>
          <a:endParaRPr lang="en-US"/>
        </a:p>
      </dgm:t>
    </dgm:pt>
    <dgm:pt modelId="{D134A4DC-6EBD-4500-BEAA-4B425A5FB4CC}">
      <dgm:prSet/>
      <dgm:spPr/>
      <dgm:t>
        <a:bodyPr/>
        <a:lstStyle/>
        <a:p>
          <a:r>
            <a:rPr lang="en-US"/>
            <a:t>Give a gift and wait out the sanction period. Sanction period will begin the month after the transfer. A Gift MCA is not needed</a:t>
          </a:r>
        </a:p>
      </dgm:t>
    </dgm:pt>
    <dgm:pt modelId="{54641009-0303-46E2-93D4-34680933056F}" type="parTrans" cxnId="{492C036B-383B-4717-86F9-4659639EBC00}">
      <dgm:prSet/>
      <dgm:spPr/>
      <dgm:t>
        <a:bodyPr/>
        <a:lstStyle/>
        <a:p>
          <a:endParaRPr lang="en-US"/>
        </a:p>
      </dgm:t>
    </dgm:pt>
    <dgm:pt modelId="{A92CD67E-04F1-4026-891A-C35817D107AA}" type="sibTrans" cxnId="{492C036B-383B-4717-86F9-4659639EBC00}">
      <dgm:prSet/>
      <dgm:spPr/>
      <dgm:t>
        <a:bodyPr/>
        <a:lstStyle/>
        <a:p>
          <a:endParaRPr lang="en-US"/>
        </a:p>
      </dgm:t>
    </dgm:pt>
    <dgm:pt modelId="{F5ADC484-9103-4E75-BFB6-792DB90AA6B2}" type="pres">
      <dgm:prSet presAssocID="{CAA37B7F-CC4E-461F-A5AE-79DA6C76B73B}" presName="root" presStyleCnt="0">
        <dgm:presLayoutVars>
          <dgm:dir/>
          <dgm:resizeHandles val="exact"/>
        </dgm:presLayoutVars>
      </dgm:prSet>
      <dgm:spPr/>
    </dgm:pt>
    <dgm:pt modelId="{EA971513-597C-4B0F-94F8-60893DD8D09A}" type="pres">
      <dgm:prSet presAssocID="{CAA37B7F-CC4E-461F-A5AE-79DA6C76B73B}" presName="container" presStyleCnt="0">
        <dgm:presLayoutVars>
          <dgm:dir/>
          <dgm:resizeHandles val="exact"/>
        </dgm:presLayoutVars>
      </dgm:prSet>
      <dgm:spPr/>
    </dgm:pt>
    <dgm:pt modelId="{3233CD46-1FFD-45B0-8F6C-E88E3D22564D}" type="pres">
      <dgm:prSet presAssocID="{3E68F906-B749-4501-B457-7FF5237616BB}" presName="compNode" presStyleCnt="0"/>
      <dgm:spPr/>
    </dgm:pt>
    <dgm:pt modelId="{7D7A0F15-9C9A-48F0-9D71-5E409DD981C9}" type="pres">
      <dgm:prSet presAssocID="{3E68F906-B749-4501-B457-7FF5237616BB}" presName="iconBgRect" presStyleLbl="bgShp" presStyleIdx="0" presStyleCnt="7"/>
      <dgm:spPr/>
    </dgm:pt>
    <dgm:pt modelId="{4004C15C-708C-4CE1-80A2-5410FD1FA5A2}" type="pres">
      <dgm:prSet presAssocID="{3E68F906-B749-4501-B457-7FF5237616BB}"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9C885E9A-846C-405A-BE70-E5622F4861AF}" type="pres">
      <dgm:prSet presAssocID="{3E68F906-B749-4501-B457-7FF5237616BB}" presName="spaceRect" presStyleCnt="0"/>
      <dgm:spPr/>
    </dgm:pt>
    <dgm:pt modelId="{845D9444-B2C9-423B-B54C-7D99C093E8E1}" type="pres">
      <dgm:prSet presAssocID="{3E68F906-B749-4501-B457-7FF5237616BB}" presName="textRect" presStyleLbl="revTx" presStyleIdx="0" presStyleCnt="7">
        <dgm:presLayoutVars>
          <dgm:chMax val="1"/>
          <dgm:chPref val="1"/>
        </dgm:presLayoutVars>
      </dgm:prSet>
      <dgm:spPr/>
    </dgm:pt>
    <dgm:pt modelId="{A8634D42-3CC4-4D23-A3F8-3DED751FEDCF}" type="pres">
      <dgm:prSet presAssocID="{61721AED-4DD7-40A5-A531-6E2AF7EFF413}" presName="sibTrans" presStyleLbl="sibTrans2D1" presStyleIdx="0" presStyleCnt="0"/>
      <dgm:spPr/>
    </dgm:pt>
    <dgm:pt modelId="{9EEB3BEA-82C8-4B52-90C5-06380B7A0325}" type="pres">
      <dgm:prSet presAssocID="{626BB8C5-0E56-4AF9-8AA4-AB11964369C5}" presName="compNode" presStyleCnt="0"/>
      <dgm:spPr/>
    </dgm:pt>
    <dgm:pt modelId="{F70B01FA-3485-4AC6-89BF-A4AB684A71BA}" type="pres">
      <dgm:prSet presAssocID="{626BB8C5-0E56-4AF9-8AA4-AB11964369C5}" presName="iconBgRect" presStyleLbl="bgShp" presStyleIdx="1" presStyleCnt="7"/>
      <dgm:spPr/>
    </dgm:pt>
    <dgm:pt modelId="{18FEF8A5-F46C-49A6-BF05-EA9A937DBDBE}" type="pres">
      <dgm:prSet presAssocID="{626BB8C5-0E56-4AF9-8AA4-AB11964369C5}"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ins"/>
        </a:ext>
      </dgm:extLst>
    </dgm:pt>
    <dgm:pt modelId="{CF83C0C2-2B29-4BF7-87F6-487B3DF16CE9}" type="pres">
      <dgm:prSet presAssocID="{626BB8C5-0E56-4AF9-8AA4-AB11964369C5}" presName="spaceRect" presStyleCnt="0"/>
      <dgm:spPr/>
    </dgm:pt>
    <dgm:pt modelId="{1C8AFAD4-9745-4966-86B2-1BAF0CD69E9A}" type="pres">
      <dgm:prSet presAssocID="{626BB8C5-0E56-4AF9-8AA4-AB11964369C5}" presName="textRect" presStyleLbl="revTx" presStyleIdx="1" presStyleCnt="7">
        <dgm:presLayoutVars>
          <dgm:chMax val="1"/>
          <dgm:chPref val="1"/>
        </dgm:presLayoutVars>
      </dgm:prSet>
      <dgm:spPr/>
    </dgm:pt>
    <dgm:pt modelId="{DAB9CEAD-25C6-48AB-A4A8-DCE97A6D2518}" type="pres">
      <dgm:prSet presAssocID="{C7208358-A60E-4EDD-88AC-5541C8B40ACC}" presName="sibTrans" presStyleLbl="sibTrans2D1" presStyleIdx="0" presStyleCnt="0"/>
      <dgm:spPr/>
    </dgm:pt>
    <dgm:pt modelId="{6A8262D9-A0A7-4D1B-AD0A-1A56F5AAFF83}" type="pres">
      <dgm:prSet presAssocID="{AF28A674-6057-40A1-B258-0584A995DC4F}" presName="compNode" presStyleCnt="0"/>
      <dgm:spPr/>
    </dgm:pt>
    <dgm:pt modelId="{19F1A36B-DE4C-4CCB-A8C9-308452A4E052}" type="pres">
      <dgm:prSet presAssocID="{AF28A674-6057-40A1-B258-0584A995DC4F}" presName="iconBgRect" presStyleLbl="bgShp" presStyleIdx="2" presStyleCnt="7"/>
      <dgm:spPr/>
    </dgm:pt>
    <dgm:pt modelId="{ED5FF214-3D17-4246-80C0-20E6C70AA3A0}" type="pres">
      <dgm:prSet presAssocID="{AF28A674-6057-40A1-B258-0584A995DC4F}"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me"/>
        </a:ext>
      </dgm:extLst>
    </dgm:pt>
    <dgm:pt modelId="{F7F41E2F-470A-4FDF-B0D9-22F04551922B}" type="pres">
      <dgm:prSet presAssocID="{AF28A674-6057-40A1-B258-0584A995DC4F}" presName="spaceRect" presStyleCnt="0"/>
      <dgm:spPr/>
    </dgm:pt>
    <dgm:pt modelId="{16D84B39-02BD-487E-9C36-4DF2E757A0CC}" type="pres">
      <dgm:prSet presAssocID="{AF28A674-6057-40A1-B258-0584A995DC4F}" presName="textRect" presStyleLbl="revTx" presStyleIdx="2" presStyleCnt="7">
        <dgm:presLayoutVars>
          <dgm:chMax val="1"/>
          <dgm:chPref val="1"/>
        </dgm:presLayoutVars>
      </dgm:prSet>
      <dgm:spPr/>
    </dgm:pt>
    <dgm:pt modelId="{EC3E334B-044D-4792-BD7B-F17F0C234806}" type="pres">
      <dgm:prSet presAssocID="{9EC3452A-B34C-415A-81EC-811A15CD41BC}" presName="sibTrans" presStyleLbl="sibTrans2D1" presStyleIdx="0" presStyleCnt="0"/>
      <dgm:spPr/>
    </dgm:pt>
    <dgm:pt modelId="{774968BB-E914-4432-95FC-1404F6B254EB}" type="pres">
      <dgm:prSet presAssocID="{090B318B-85A9-49D6-A00B-F1CA6EFA5F98}" presName="compNode" presStyleCnt="0"/>
      <dgm:spPr/>
    </dgm:pt>
    <dgm:pt modelId="{CE3A4741-3CE3-4DDE-B32E-9B01D7923BDF}" type="pres">
      <dgm:prSet presAssocID="{090B318B-85A9-49D6-A00B-F1CA6EFA5F98}" presName="iconBgRect" presStyleLbl="bgShp" presStyleIdx="3" presStyleCnt="7"/>
      <dgm:spPr/>
    </dgm:pt>
    <dgm:pt modelId="{A9050496-A45B-4B57-9F54-895487D73E1F}" type="pres">
      <dgm:prSet presAssocID="{090B318B-85A9-49D6-A00B-F1CA6EFA5F98}"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use"/>
        </a:ext>
      </dgm:extLst>
    </dgm:pt>
    <dgm:pt modelId="{A8905CC6-624A-4986-87FC-4753E34B180F}" type="pres">
      <dgm:prSet presAssocID="{090B318B-85A9-49D6-A00B-F1CA6EFA5F98}" presName="spaceRect" presStyleCnt="0"/>
      <dgm:spPr/>
    </dgm:pt>
    <dgm:pt modelId="{4D87201B-23DE-404B-ABBB-F290CA53D02B}" type="pres">
      <dgm:prSet presAssocID="{090B318B-85A9-49D6-A00B-F1CA6EFA5F98}" presName="textRect" presStyleLbl="revTx" presStyleIdx="3" presStyleCnt="7">
        <dgm:presLayoutVars>
          <dgm:chMax val="1"/>
          <dgm:chPref val="1"/>
        </dgm:presLayoutVars>
      </dgm:prSet>
      <dgm:spPr/>
    </dgm:pt>
    <dgm:pt modelId="{EF6AE206-E2CF-4B45-BA21-08A8329DDEA4}" type="pres">
      <dgm:prSet presAssocID="{A963597F-9BD4-4186-B601-304BE8CBFE04}" presName="sibTrans" presStyleLbl="sibTrans2D1" presStyleIdx="0" presStyleCnt="0"/>
      <dgm:spPr/>
    </dgm:pt>
    <dgm:pt modelId="{C12D1797-67C2-4296-8CD8-4D3CDC55EE5F}" type="pres">
      <dgm:prSet presAssocID="{54556F06-C9B4-4FC7-BF52-5E63A4ED1D1C}" presName="compNode" presStyleCnt="0"/>
      <dgm:spPr/>
    </dgm:pt>
    <dgm:pt modelId="{2169CC6E-88F9-4424-BE24-F140A9A6989F}" type="pres">
      <dgm:prSet presAssocID="{54556F06-C9B4-4FC7-BF52-5E63A4ED1D1C}" presName="iconBgRect" presStyleLbl="bgShp" presStyleIdx="4" presStyleCnt="7"/>
      <dgm:spPr/>
    </dgm:pt>
    <dgm:pt modelId="{5562B1E8-59D0-4FD2-AED5-F2586FE7F882}" type="pres">
      <dgm:prSet presAssocID="{54556F06-C9B4-4FC7-BF52-5E63A4ED1D1C}"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Suburban scene"/>
        </a:ext>
      </dgm:extLst>
    </dgm:pt>
    <dgm:pt modelId="{D3A76C62-7B1B-49E9-927F-76BF0C04BAF2}" type="pres">
      <dgm:prSet presAssocID="{54556F06-C9B4-4FC7-BF52-5E63A4ED1D1C}" presName="spaceRect" presStyleCnt="0"/>
      <dgm:spPr/>
    </dgm:pt>
    <dgm:pt modelId="{6ABA5DC8-3197-4530-8C2B-58F03B25B161}" type="pres">
      <dgm:prSet presAssocID="{54556F06-C9B4-4FC7-BF52-5E63A4ED1D1C}" presName="textRect" presStyleLbl="revTx" presStyleIdx="4" presStyleCnt="7">
        <dgm:presLayoutVars>
          <dgm:chMax val="1"/>
          <dgm:chPref val="1"/>
        </dgm:presLayoutVars>
      </dgm:prSet>
      <dgm:spPr/>
    </dgm:pt>
    <dgm:pt modelId="{E8CECB14-0107-4D38-9891-3FDC609A351A}" type="pres">
      <dgm:prSet presAssocID="{91AFA9F1-EDBF-453A-A70F-07568DA64F18}" presName="sibTrans" presStyleLbl="sibTrans2D1" presStyleIdx="0" presStyleCnt="0"/>
      <dgm:spPr/>
    </dgm:pt>
    <dgm:pt modelId="{0B2A5372-2E07-4A54-9D25-DA4D87E2231F}" type="pres">
      <dgm:prSet presAssocID="{E12F1627-9197-4362-8BEF-1EA1F365EF2E}" presName="compNode" presStyleCnt="0"/>
      <dgm:spPr/>
    </dgm:pt>
    <dgm:pt modelId="{1BDA06FA-4FF8-476C-9BC9-D2D3FC1B80F3}" type="pres">
      <dgm:prSet presAssocID="{E12F1627-9197-4362-8BEF-1EA1F365EF2E}" presName="iconBgRect" presStyleLbl="bgShp" presStyleIdx="5" presStyleCnt="7"/>
      <dgm:spPr/>
    </dgm:pt>
    <dgm:pt modelId="{2B3F2721-5B12-49F6-A519-740E15B94906}" type="pres">
      <dgm:prSet presAssocID="{E12F1627-9197-4362-8BEF-1EA1F365EF2E}"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uch"/>
        </a:ext>
      </dgm:extLst>
    </dgm:pt>
    <dgm:pt modelId="{2C9B2E74-017B-4DA1-AEC2-390109E36E03}" type="pres">
      <dgm:prSet presAssocID="{E12F1627-9197-4362-8BEF-1EA1F365EF2E}" presName="spaceRect" presStyleCnt="0"/>
      <dgm:spPr/>
    </dgm:pt>
    <dgm:pt modelId="{255F91A1-2A3A-45B1-AE27-1D57152C06B0}" type="pres">
      <dgm:prSet presAssocID="{E12F1627-9197-4362-8BEF-1EA1F365EF2E}" presName="textRect" presStyleLbl="revTx" presStyleIdx="5" presStyleCnt="7">
        <dgm:presLayoutVars>
          <dgm:chMax val="1"/>
          <dgm:chPref val="1"/>
        </dgm:presLayoutVars>
      </dgm:prSet>
      <dgm:spPr/>
    </dgm:pt>
    <dgm:pt modelId="{047D0DF9-2AEF-41C3-826F-D3E2F2AEA0EF}" type="pres">
      <dgm:prSet presAssocID="{AB922077-C2AA-4B14-93B1-32A0EB9AA11B}" presName="sibTrans" presStyleLbl="sibTrans2D1" presStyleIdx="0" presStyleCnt="0"/>
      <dgm:spPr/>
    </dgm:pt>
    <dgm:pt modelId="{C031EA69-F2C5-41D4-8F79-B3A15B5A1A6C}" type="pres">
      <dgm:prSet presAssocID="{D134A4DC-6EBD-4500-BEAA-4B425A5FB4CC}" presName="compNode" presStyleCnt="0"/>
      <dgm:spPr/>
    </dgm:pt>
    <dgm:pt modelId="{15F0743A-E4B4-4D92-87DE-14DFE8692C80}" type="pres">
      <dgm:prSet presAssocID="{D134A4DC-6EBD-4500-BEAA-4B425A5FB4CC}" presName="iconBgRect" presStyleLbl="bgShp" presStyleIdx="6" presStyleCnt="7"/>
      <dgm:spPr/>
    </dgm:pt>
    <dgm:pt modelId="{9AA67786-9A30-4F15-A69F-A84504A2BB2C}" type="pres">
      <dgm:prSet presAssocID="{D134A4DC-6EBD-4500-BEAA-4B425A5FB4CC}" presName="iconRect" presStyleLbl="node1" presStyleIdx="6" presStyleCnt="7"/>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Present"/>
        </a:ext>
      </dgm:extLst>
    </dgm:pt>
    <dgm:pt modelId="{14252B19-A2DA-47AD-AB60-4FDFAB9E4BCB}" type="pres">
      <dgm:prSet presAssocID="{D134A4DC-6EBD-4500-BEAA-4B425A5FB4CC}" presName="spaceRect" presStyleCnt="0"/>
      <dgm:spPr/>
    </dgm:pt>
    <dgm:pt modelId="{1A5E804B-B268-45E7-B30E-0A70DA591CCC}" type="pres">
      <dgm:prSet presAssocID="{D134A4DC-6EBD-4500-BEAA-4B425A5FB4CC}" presName="textRect" presStyleLbl="revTx" presStyleIdx="6" presStyleCnt="7">
        <dgm:presLayoutVars>
          <dgm:chMax val="1"/>
          <dgm:chPref val="1"/>
        </dgm:presLayoutVars>
      </dgm:prSet>
      <dgm:spPr/>
    </dgm:pt>
  </dgm:ptLst>
  <dgm:cxnLst>
    <dgm:cxn modelId="{F01D2B12-1016-48A5-A682-2E07BC03F485}" type="presOf" srcId="{A963597F-9BD4-4186-B601-304BE8CBFE04}" destId="{EF6AE206-E2CF-4B45-BA21-08A8329DDEA4}" srcOrd="0" destOrd="0" presId="urn:microsoft.com/office/officeart/2018/2/layout/IconCircleList"/>
    <dgm:cxn modelId="{EE025227-FF3D-4FBD-A533-E2A3F6E1F822}" srcId="{CAA37B7F-CC4E-461F-A5AE-79DA6C76B73B}" destId="{54556F06-C9B4-4FC7-BF52-5E63A4ED1D1C}" srcOrd="4" destOrd="0" parTransId="{988496A0-AAF7-4399-B011-C3BA8F815D2C}" sibTransId="{91AFA9F1-EDBF-453A-A70F-07568DA64F18}"/>
    <dgm:cxn modelId="{4B4CC633-CBBE-47DA-B452-9294B5E906B6}" srcId="{CAA37B7F-CC4E-461F-A5AE-79DA6C76B73B}" destId="{3E68F906-B749-4501-B457-7FF5237616BB}" srcOrd="0" destOrd="0" parTransId="{1F2B7D61-C7E1-44F0-9912-6425D3DDEE1D}" sibTransId="{61721AED-4DD7-40A5-A531-6E2AF7EFF413}"/>
    <dgm:cxn modelId="{31345434-73B0-4EEA-A6E2-039B8D7949DD}" type="presOf" srcId="{54556F06-C9B4-4FC7-BF52-5E63A4ED1D1C}" destId="{6ABA5DC8-3197-4530-8C2B-58F03B25B161}" srcOrd="0" destOrd="0" presId="urn:microsoft.com/office/officeart/2018/2/layout/IconCircleList"/>
    <dgm:cxn modelId="{85C00336-1B00-4B96-95BD-3D8BE080EC43}" srcId="{CAA37B7F-CC4E-461F-A5AE-79DA6C76B73B}" destId="{E12F1627-9197-4362-8BEF-1EA1F365EF2E}" srcOrd="5" destOrd="0" parTransId="{E92101B1-5ADB-499D-A923-790FC56C2431}" sibTransId="{AB922077-C2AA-4B14-93B1-32A0EB9AA11B}"/>
    <dgm:cxn modelId="{C82CAD38-FD08-4B03-9075-68765C78BAE4}" type="presOf" srcId="{090B318B-85A9-49D6-A00B-F1CA6EFA5F98}" destId="{4D87201B-23DE-404B-ABBB-F290CA53D02B}" srcOrd="0" destOrd="0" presId="urn:microsoft.com/office/officeart/2018/2/layout/IconCircleList"/>
    <dgm:cxn modelId="{CDC6AD49-7120-4067-B7FA-A181C7FC79EE}" type="presOf" srcId="{9EC3452A-B34C-415A-81EC-811A15CD41BC}" destId="{EC3E334B-044D-4792-BD7B-F17F0C234806}" srcOrd="0" destOrd="0" presId="urn:microsoft.com/office/officeart/2018/2/layout/IconCircleList"/>
    <dgm:cxn modelId="{6A0DDC4B-9934-46E2-B467-8B6C8BDEE776}" srcId="{CAA37B7F-CC4E-461F-A5AE-79DA6C76B73B}" destId="{090B318B-85A9-49D6-A00B-F1CA6EFA5F98}" srcOrd="3" destOrd="0" parTransId="{9A92928D-0AE7-49F0-9BCF-E75A7DCFCB5E}" sibTransId="{A963597F-9BD4-4186-B601-304BE8CBFE04}"/>
    <dgm:cxn modelId="{D6A2D74C-9399-4887-B398-85375D1B0EA1}" type="presOf" srcId="{C7208358-A60E-4EDD-88AC-5541C8B40ACC}" destId="{DAB9CEAD-25C6-48AB-A4A8-DCE97A6D2518}" srcOrd="0" destOrd="0" presId="urn:microsoft.com/office/officeart/2018/2/layout/IconCircleList"/>
    <dgm:cxn modelId="{C80A2566-30AE-4E5F-AC7F-65552B55FD4F}" type="presOf" srcId="{626BB8C5-0E56-4AF9-8AA4-AB11964369C5}" destId="{1C8AFAD4-9745-4966-86B2-1BAF0CD69E9A}" srcOrd="0" destOrd="0" presId="urn:microsoft.com/office/officeart/2018/2/layout/IconCircleList"/>
    <dgm:cxn modelId="{492C036B-383B-4717-86F9-4659639EBC00}" srcId="{CAA37B7F-CC4E-461F-A5AE-79DA6C76B73B}" destId="{D134A4DC-6EBD-4500-BEAA-4B425A5FB4CC}" srcOrd="6" destOrd="0" parTransId="{54641009-0303-46E2-93D4-34680933056F}" sibTransId="{A92CD67E-04F1-4026-891A-C35817D107AA}"/>
    <dgm:cxn modelId="{4C7F666F-16B9-433E-AB94-84BCF7A83684}" srcId="{CAA37B7F-CC4E-461F-A5AE-79DA6C76B73B}" destId="{626BB8C5-0E56-4AF9-8AA4-AB11964369C5}" srcOrd="1" destOrd="0" parTransId="{9D32E4B2-CF16-4B48-96BB-D00E3A4A654B}" sibTransId="{C7208358-A60E-4EDD-88AC-5541C8B40ACC}"/>
    <dgm:cxn modelId="{0FD46572-0DE9-48E2-A6EC-E39CD0F6A0EA}" type="presOf" srcId="{61721AED-4DD7-40A5-A531-6E2AF7EFF413}" destId="{A8634D42-3CC4-4D23-A3F8-3DED751FEDCF}" srcOrd="0" destOrd="0" presId="urn:microsoft.com/office/officeart/2018/2/layout/IconCircleList"/>
    <dgm:cxn modelId="{A501E58F-A227-4769-99C2-09F8F5AAF7BC}" type="presOf" srcId="{91AFA9F1-EDBF-453A-A70F-07568DA64F18}" destId="{E8CECB14-0107-4D38-9891-3FDC609A351A}" srcOrd="0" destOrd="0" presId="urn:microsoft.com/office/officeart/2018/2/layout/IconCircleList"/>
    <dgm:cxn modelId="{BB1DEC94-4E87-4716-ABAD-FFA70ACD49E3}" type="presOf" srcId="{3E68F906-B749-4501-B457-7FF5237616BB}" destId="{845D9444-B2C9-423B-B54C-7D99C093E8E1}" srcOrd="0" destOrd="0" presId="urn:microsoft.com/office/officeart/2018/2/layout/IconCircleList"/>
    <dgm:cxn modelId="{2EE6EBA3-977C-4379-AB37-109DD9E9B5BF}" type="presOf" srcId="{E12F1627-9197-4362-8BEF-1EA1F365EF2E}" destId="{255F91A1-2A3A-45B1-AE27-1D57152C06B0}" srcOrd="0" destOrd="0" presId="urn:microsoft.com/office/officeart/2018/2/layout/IconCircleList"/>
    <dgm:cxn modelId="{510CA3B9-4A30-4CAA-942B-4CE9FBF947E8}" type="presOf" srcId="{D134A4DC-6EBD-4500-BEAA-4B425A5FB4CC}" destId="{1A5E804B-B268-45E7-B30E-0A70DA591CCC}" srcOrd="0" destOrd="0" presId="urn:microsoft.com/office/officeart/2018/2/layout/IconCircleList"/>
    <dgm:cxn modelId="{CD2A4FCA-7126-41D8-9563-8E30F0C5A59C}" type="presOf" srcId="{CAA37B7F-CC4E-461F-A5AE-79DA6C76B73B}" destId="{F5ADC484-9103-4E75-BFB6-792DB90AA6B2}" srcOrd="0" destOrd="0" presId="urn:microsoft.com/office/officeart/2018/2/layout/IconCircleList"/>
    <dgm:cxn modelId="{933040D6-B947-4016-9525-C8353AD3557F}" type="presOf" srcId="{AB922077-C2AA-4B14-93B1-32A0EB9AA11B}" destId="{047D0DF9-2AEF-41C3-826F-D3E2F2AEA0EF}" srcOrd="0" destOrd="0" presId="urn:microsoft.com/office/officeart/2018/2/layout/IconCircleList"/>
    <dgm:cxn modelId="{707C18E9-CB56-4BA8-802D-9FCAD3232080}" type="presOf" srcId="{AF28A674-6057-40A1-B258-0584A995DC4F}" destId="{16D84B39-02BD-487E-9C36-4DF2E757A0CC}" srcOrd="0" destOrd="0" presId="urn:microsoft.com/office/officeart/2018/2/layout/IconCircleList"/>
    <dgm:cxn modelId="{B70CA8EF-BD9C-4303-8258-1F4144C14AE8}" srcId="{CAA37B7F-CC4E-461F-A5AE-79DA6C76B73B}" destId="{AF28A674-6057-40A1-B258-0584A995DC4F}" srcOrd="2" destOrd="0" parTransId="{482DB0FC-0C09-4C33-9280-6B064CA45CA2}" sibTransId="{9EC3452A-B34C-415A-81EC-811A15CD41BC}"/>
    <dgm:cxn modelId="{4E992699-304C-468D-8B96-08423E03E9DC}" type="presParOf" srcId="{F5ADC484-9103-4E75-BFB6-792DB90AA6B2}" destId="{EA971513-597C-4B0F-94F8-60893DD8D09A}" srcOrd="0" destOrd="0" presId="urn:microsoft.com/office/officeart/2018/2/layout/IconCircleList"/>
    <dgm:cxn modelId="{2BAC4761-639E-4B17-BB24-AD2D03E6D77D}" type="presParOf" srcId="{EA971513-597C-4B0F-94F8-60893DD8D09A}" destId="{3233CD46-1FFD-45B0-8F6C-E88E3D22564D}" srcOrd="0" destOrd="0" presId="urn:microsoft.com/office/officeart/2018/2/layout/IconCircleList"/>
    <dgm:cxn modelId="{5F84E3F4-AC0B-42DD-81D7-89DFA3696931}" type="presParOf" srcId="{3233CD46-1FFD-45B0-8F6C-E88E3D22564D}" destId="{7D7A0F15-9C9A-48F0-9D71-5E409DD981C9}" srcOrd="0" destOrd="0" presId="urn:microsoft.com/office/officeart/2018/2/layout/IconCircleList"/>
    <dgm:cxn modelId="{610B6DE6-C3E9-4469-AC64-5B5A10B38767}" type="presParOf" srcId="{3233CD46-1FFD-45B0-8F6C-E88E3D22564D}" destId="{4004C15C-708C-4CE1-80A2-5410FD1FA5A2}" srcOrd="1" destOrd="0" presId="urn:microsoft.com/office/officeart/2018/2/layout/IconCircleList"/>
    <dgm:cxn modelId="{7EA06654-E097-4C7D-91B9-F940A8E41D5C}" type="presParOf" srcId="{3233CD46-1FFD-45B0-8F6C-E88E3D22564D}" destId="{9C885E9A-846C-405A-BE70-E5622F4861AF}" srcOrd="2" destOrd="0" presId="urn:microsoft.com/office/officeart/2018/2/layout/IconCircleList"/>
    <dgm:cxn modelId="{05BA4D20-1D98-44AA-A1A4-AC58F5BD3129}" type="presParOf" srcId="{3233CD46-1FFD-45B0-8F6C-E88E3D22564D}" destId="{845D9444-B2C9-423B-B54C-7D99C093E8E1}" srcOrd="3" destOrd="0" presId="urn:microsoft.com/office/officeart/2018/2/layout/IconCircleList"/>
    <dgm:cxn modelId="{F096B9F3-6BFD-40B9-AFC8-EA1736346E0D}" type="presParOf" srcId="{EA971513-597C-4B0F-94F8-60893DD8D09A}" destId="{A8634D42-3CC4-4D23-A3F8-3DED751FEDCF}" srcOrd="1" destOrd="0" presId="urn:microsoft.com/office/officeart/2018/2/layout/IconCircleList"/>
    <dgm:cxn modelId="{5A42572B-4999-4A0E-9493-4F713CF54508}" type="presParOf" srcId="{EA971513-597C-4B0F-94F8-60893DD8D09A}" destId="{9EEB3BEA-82C8-4B52-90C5-06380B7A0325}" srcOrd="2" destOrd="0" presId="urn:microsoft.com/office/officeart/2018/2/layout/IconCircleList"/>
    <dgm:cxn modelId="{84785070-DB28-44AA-BDFD-C8EDC8844462}" type="presParOf" srcId="{9EEB3BEA-82C8-4B52-90C5-06380B7A0325}" destId="{F70B01FA-3485-4AC6-89BF-A4AB684A71BA}" srcOrd="0" destOrd="0" presId="urn:microsoft.com/office/officeart/2018/2/layout/IconCircleList"/>
    <dgm:cxn modelId="{D41A32E5-208B-45A8-A762-358CA989F7D8}" type="presParOf" srcId="{9EEB3BEA-82C8-4B52-90C5-06380B7A0325}" destId="{18FEF8A5-F46C-49A6-BF05-EA9A937DBDBE}" srcOrd="1" destOrd="0" presId="urn:microsoft.com/office/officeart/2018/2/layout/IconCircleList"/>
    <dgm:cxn modelId="{33635D1A-8AFD-41BF-9395-4B48AE2FAC46}" type="presParOf" srcId="{9EEB3BEA-82C8-4B52-90C5-06380B7A0325}" destId="{CF83C0C2-2B29-4BF7-87F6-487B3DF16CE9}" srcOrd="2" destOrd="0" presId="urn:microsoft.com/office/officeart/2018/2/layout/IconCircleList"/>
    <dgm:cxn modelId="{D0F529B6-2B32-4D8E-954B-5BE8E2C27F6D}" type="presParOf" srcId="{9EEB3BEA-82C8-4B52-90C5-06380B7A0325}" destId="{1C8AFAD4-9745-4966-86B2-1BAF0CD69E9A}" srcOrd="3" destOrd="0" presId="urn:microsoft.com/office/officeart/2018/2/layout/IconCircleList"/>
    <dgm:cxn modelId="{DBBBFBF7-1839-4679-801B-68762ADBA0DB}" type="presParOf" srcId="{EA971513-597C-4B0F-94F8-60893DD8D09A}" destId="{DAB9CEAD-25C6-48AB-A4A8-DCE97A6D2518}" srcOrd="3" destOrd="0" presId="urn:microsoft.com/office/officeart/2018/2/layout/IconCircleList"/>
    <dgm:cxn modelId="{CB2F6EA9-3107-41D0-BF61-6F97ACA34B04}" type="presParOf" srcId="{EA971513-597C-4B0F-94F8-60893DD8D09A}" destId="{6A8262D9-A0A7-4D1B-AD0A-1A56F5AAFF83}" srcOrd="4" destOrd="0" presId="urn:microsoft.com/office/officeart/2018/2/layout/IconCircleList"/>
    <dgm:cxn modelId="{5BCAA4C7-5BA5-4790-A001-E64AFDC6B33E}" type="presParOf" srcId="{6A8262D9-A0A7-4D1B-AD0A-1A56F5AAFF83}" destId="{19F1A36B-DE4C-4CCB-A8C9-308452A4E052}" srcOrd="0" destOrd="0" presId="urn:microsoft.com/office/officeart/2018/2/layout/IconCircleList"/>
    <dgm:cxn modelId="{2483B178-BDBB-40B4-887A-20558764C008}" type="presParOf" srcId="{6A8262D9-A0A7-4D1B-AD0A-1A56F5AAFF83}" destId="{ED5FF214-3D17-4246-80C0-20E6C70AA3A0}" srcOrd="1" destOrd="0" presId="urn:microsoft.com/office/officeart/2018/2/layout/IconCircleList"/>
    <dgm:cxn modelId="{B941B5E6-DA37-4402-BE8D-995CCAB0CF43}" type="presParOf" srcId="{6A8262D9-A0A7-4D1B-AD0A-1A56F5AAFF83}" destId="{F7F41E2F-470A-4FDF-B0D9-22F04551922B}" srcOrd="2" destOrd="0" presId="urn:microsoft.com/office/officeart/2018/2/layout/IconCircleList"/>
    <dgm:cxn modelId="{CFA923A7-5C68-4E1F-A6F2-CE3A219A6E14}" type="presParOf" srcId="{6A8262D9-A0A7-4D1B-AD0A-1A56F5AAFF83}" destId="{16D84B39-02BD-487E-9C36-4DF2E757A0CC}" srcOrd="3" destOrd="0" presId="urn:microsoft.com/office/officeart/2018/2/layout/IconCircleList"/>
    <dgm:cxn modelId="{ECDDB41A-79FF-462C-BBD1-4746D6D769DE}" type="presParOf" srcId="{EA971513-597C-4B0F-94F8-60893DD8D09A}" destId="{EC3E334B-044D-4792-BD7B-F17F0C234806}" srcOrd="5" destOrd="0" presId="urn:microsoft.com/office/officeart/2018/2/layout/IconCircleList"/>
    <dgm:cxn modelId="{20256F92-C054-4E82-87B9-6A6E83B0F7D5}" type="presParOf" srcId="{EA971513-597C-4B0F-94F8-60893DD8D09A}" destId="{774968BB-E914-4432-95FC-1404F6B254EB}" srcOrd="6" destOrd="0" presId="urn:microsoft.com/office/officeart/2018/2/layout/IconCircleList"/>
    <dgm:cxn modelId="{531BFB86-577B-46BF-BA1D-25715F1899A5}" type="presParOf" srcId="{774968BB-E914-4432-95FC-1404F6B254EB}" destId="{CE3A4741-3CE3-4DDE-B32E-9B01D7923BDF}" srcOrd="0" destOrd="0" presId="urn:microsoft.com/office/officeart/2018/2/layout/IconCircleList"/>
    <dgm:cxn modelId="{40858348-4FB2-4DB8-B78F-92540A2E1C75}" type="presParOf" srcId="{774968BB-E914-4432-95FC-1404F6B254EB}" destId="{A9050496-A45B-4B57-9F54-895487D73E1F}" srcOrd="1" destOrd="0" presId="urn:microsoft.com/office/officeart/2018/2/layout/IconCircleList"/>
    <dgm:cxn modelId="{DD0780F3-A3E1-426F-8727-074C93269AE0}" type="presParOf" srcId="{774968BB-E914-4432-95FC-1404F6B254EB}" destId="{A8905CC6-624A-4986-87FC-4753E34B180F}" srcOrd="2" destOrd="0" presId="urn:microsoft.com/office/officeart/2018/2/layout/IconCircleList"/>
    <dgm:cxn modelId="{2E432D41-66EF-4094-AE16-9EE2805076E5}" type="presParOf" srcId="{774968BB-E914-4432-95FC-1404F6B254EB}" destId="{4D87201B-23DE-404B-ABBB-F290CA53D02B}" srcOrd="3" destOrd="0" presId="urn:microsoft.com/office/officeart/2018/2/layout/IconCircleList"/>
    <dgm:cxn modelId="{A1ECABA2-F0A2-4D18-9C2E-56A30DBBD883}" type="presParOf" srcId="{EA971513-597C-4B0F-94F8-60893DD8D09A}" destId="{EF6AE206-E2CF-4B45-BA21-08A8329DDEA4}" srcOrd="7" destOrd="0" presId="urn:microsoft.com/office/officeart/2018/2/layout/IconCircleList"/>
    <dgm:cxn modelId="{96963898-EC55-41FD-9732-6C60FA9538E2}" type="presParOf" srcId="{EA971513-597C-4B0F-94F8-60893DD8D09A}" destId="{C12D1797-67C2-4296-8CD8-4D3CDC55EE5F}" srcOrd="8" destOrd="0" presId="urn:microsoft.com/office/officeart/2018/2/layout/IconCircleList"/>
    <dgm:cxn modelId="{FDC50E0D-92B9-40DC-9909-0C632D6C8A16}" type="presParOf" srcId="{C12D1797-67C2-4296-8CD8-4D3CDC55EE5F}" destId="{2169CC6E-88F9-4424-BE24-F140A9A6989F}" srcOrd="0" destOrd="0" presId="urn:microsoft.com/office/officeart/2018/2/layout/IconCircleList"/>
    <dgm:cxn modelId="{69C76E08-3B21-4E56-88C0-AC83EAD8403E}" type="presParOf" srcId="{C12D1797-67C2-4296-8CD8-4D3CDC55EE5F}" destId="{5562B1E8-59D0-4FD2-AED5-F2586FE7F882}" srcOrd="1" destOrd="0" presId="urn:microsoft.com/office/officeart/2018/2/layout/IconCircleList"/>
    <dgm:cxn modelId="{4E52310E-4D96-4A6E-9328-8BCC87EC2393}" type="presParOf" srcId="{C12D1797-67C2-4296-8CD8-4D3CDC55EE5F}" destId="{D3A76C62-7B1B-49E9-927F-76BF0C04BAF2}" srcOrd="2" destOrd="0" presId="urn:microsoft.com/office/officeart/2018/2/layout/IconCircleList"/>
    <dgm:cxn modelId="{33A211C7-5A45-472F-A37C-80A2A17392DF}" type="presParOf" srcId="{C12D1797-67C2-4296-8CD8-4D3CDC55EE5F}" destId="{6ABA5DC8-3197-4530-8C2B-58F03B25B161}" srcOrd="3" destOrd="0" presId="urn:microsoft.com/office/officeart/2018/2/layout/IconCircleList"/>
    <dgm:cxn modelId="{D085A167-30BA-42B7-8298-173AC9A0AC6D}" type="presParOf" srcId="{EA971513-597C-4B0F-94F8-60893DD8D09A}" destId="{E8CECB14-0107-4D38-9891-3FDC609A351A}" srcOrd="9" destOrd="0" presId="urn:microsoft.com/office/officeart/2018/2/layout/IconCircleList"/>
    <dgm:cxn modelId="{C413E8E4-79C8-4FF6-BCB3-3028E7D7D7FE}" type="presParOf" srcId="{EA971513-597C-4B0F-94F8-60893DD8D09A}" destId="{0B2A5372-2E07-4A54-9D25-DA4D87E2231F}" srcOrd="10" destOrd="0" presId="urn:microsoft.com/office/officeart/2018/2/layout/IconCircleList"/>
    <dgm:cxn modelId="{2C0F1C27-C967-4132-80BE-D6E03D67D341}" type="presParOf" srcId="{0B2A5372-2E07-4A54-9D25-DA4D87E2231F}" destId="{1BDA06FA-4FF8-476C-9BC9-D2D3FC1B80F3}" srcOrd="0" destOrd="0" presId="urn:microsoft.com/office/officeart/2018/2/layout/IconCircleList"/>
    <dgm:cxn modelId="{F121FC06-E786-49B4-9DB1-7409B6DB76D8}" type="presParOf" srcId="{0B2A5372-2E07-4A54-9D25-DA4D87E2231F}" destId="{2B3F2721-5B12-49F6-A519-740E15B94906}" srcOrd="1" destOrd="0" presId="urn:microsoft.com/office/officeart/2018/2/layout/IconCircleList"/>
    <dgm:cxn modelId="{42DAC52B-3F66-46FD-8F10-4CBFB32F3F90}" type="presParOf" srcId="{0B2A5372-2E07-4A54-9D25-DA4D87E2231F}" destId="{2C9B2E74-017B-4DA1-AEC2-390109E36E03}" srcOrd="2" destOrd="0" presId="urn:microsoft.com/office/officeart/2018/2/layout/IconCircleList"/>
    <dgm:cxn modelId="{02C76344-DECE-4F48-B9F1-AD38C72DC8A6}" type="presParOf" srcId="{0B2A5372-2E07-4A54-9D25-DA4D87E2231F}" destId="{255F91A1-2A3A-45B1-AE27-1D57152C06B0}" srcOrd="3" destOrd="0" presId="urn:microsoft.com/office/officeart/2018/2/layout/IconCircleList"/>
    <dgm:cxn modelId="{0241F63D-2224-45DA-88EF-61B2CF494FED}" type="presParOf" srcId="{EA971513-597C-4B0F-94F8-60893DD8D09A}" destId="{047D0DF9-2AEF-41C3-826F-D3E2F2AEA0EF}" srcOrd="11" destOrd="0" presId="urn:microsoft.com/office/officeart/2018/2/layout/IconCircleList"/>
    <dgm:cxn modelId="{1EE656D7-D9D7-476D-9750-A58658FBFFC9}" type="presParOf" srcId="{EA971513-597C-4B0F-94F8-60893DD8D09A}" destId="{C031EA69-F2C5-41D4-8F79-B3A15B5A1A6C}" srcOrd="12" destOrd="0" presId="urn:microsoft.com/office/officeart/2018/2/layout/IconCircleList"/>
    <dgm:cxn modelId="{E686C104-BC54-409C-93A6-7445CC18546D}" type="presParOf" srcId="{C031EA69-F2C5-41D4-8F79-B3A15B5A1A6C}" destId="{15F0743A-E4B4-4D92-87DE-14DFE8692C80}" srcOrd="0" destOrd="0" presId="urn:microsoft.com/office/officeart/2018/2/layout/IconCircleList"/>
    <dgm:cxn modelId="{769E4E5E-B7B1-4625-98EE-AD1D016FA93A}" type="presParOf" srcId="{C031EA69-F2C5-41D4-8F79-B3A15B5A1A6C}" destId="{9AA67786-9A30-4F15-A69F-A84504A2BB2C}" srcOrd="1" destOrd="0" presId="urn:microsoft.com/office/officeart/2018/2/layout/IconCircleList"/>
    <dgm:cxn modelId="{3B1BDE32-CD92-4DA2-BEDA-D39DA260BCA2}" type="presParOf" srcId="{C031EA69-F2C5-41D4-8F79-B3A15B5A1A6C}" destId="{14252B19-A2DA-47AD-AB60-4FDFAB9E4BCB}" srcOrd="2" destOrd="0" presId="urn:microsoft.com/office/officeart/2018/2/layout/IconCircleList"/>
    <dgm:cxn modelId="{C41B8607-A3E2-4B49-93CC-8AE156C2ED98}" type="presParOf" srcId="{C031EA69-F2C5-41D4-8F79-B3A15B5A1A6C}" destId="{1A5E804B-B268-45E7-B30E-0A70DA591CCC}"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1EC97C-CB73-8540-A6A7-DEE202080605}">
      <dsp:nvSpPr>
        <dsp:cNvPr id="0" name=""/>
        <dsp:cNvSpPr/>
      </dsp:nvSpPr>
      <dsp:spPr>
        <a:xfrm>
          <a:off x="2246149" y="910"/>
          <a:ext cx="2174533" cy="2174533"/>
        </a:xfrm>
        <a:prstGeom prst="downArrow">
          <a:avLst>
            <a:gd name="adj1" fmla="val 50000"/>
            <a:gd name="adj2" fmla="val 35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a:t>Skilled Nursing and Skilled Nursing with Memory Care. </a:t>
          </a:r>
        </a:p>
      </dsp:txBody>
      <dsp:txXfrm>
        <a:off x="2789782" y="910"/>
        <a:ext cx="1087267" cy="1793990"/>
      </dsp:txXfrm>
    </dsp:sp>
    <dsp:sp modelId="{460C2E38-6C8A-7D47-A731-41CF1E95C4E3}">
      <dsp:nvSpPr>
        <dsp:cNvPr id="0" name=""/>
        <dsp:cNvSpPr/>
      </dsp:nvSpPr>
      <dsp:spPr>
        <a:xfrm rot="5400000">
          <a:off x="3884932" y="1639693"/>
          <a:ext cx="2174533" cy="2174533"/>
        </a:xfrm>
        <a:prstGeom prst="downArrow">
          <a:avLst>
            <a:gd name="adj1" fmla="val 50000"/>
            <a:gd name="adj2" fmla="val 35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a:t>Program of All-Inclusive Care for the Elderly (PACE)</a:t>
          </a:r>
        </a:p>
      </dsp:txBody>
      <dsp:txXfrm rot="-5400000">
        <a:off x="4265476" y="2183326"/>
        <a:ext cx="1793990" cy="1087267"/>
      </dsp:txXfrm>
    </dsp:sp>
    <dsp:sp modelId="{50C26193-D186-4D41-9952-27E7C3B1E589}">
      <dsp:nvSpPr>
        <dsp:cNvPr id="0" name=""/>
        <dsp:cNvSpPr/>
      </dsp:nvSpPr>
      <dsp:spPr>
        <a:xfrm rot="10800000">
          <a:off x="2246149" y="3278476"/>
          <a:ext cx="2174533" cy="2174533"/>
        </a:xfrm>
        <a:prstGeom prst="downArrow">
          <a:avLst>
            <a:gd name="adj1" fmla="val 50000"/>
            <a:gd name="adj2" fmla="val 35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a:t>Community Alternatives Program (CAP)</a:t>
          </a:r>
        </a:p>
      </dsp:txBody>
      <dsp:txXfrm rot="10800000">
        <a:off x="2789782" y="3659019"/>
        <a:ext cx="1087267" cy="1793990"/>
      </dsp:txXfrm>
    </dsp:sp>
    <dsp:sp modelId="{970E15A8-C501-674B-B6E9-D3830224F8C6}">
      <dsp:nvSpPr>
        <dsp:cNvPr id="0" name=""/>
        <dsp:cNvSpPr/>
      </dsp:nvSpPr>
      <dsp:spPr>
        <a:xfrm rot="16200000">
          <a:off x="607367" y="1639693"/>
          <a:ext cx="2174533" cy="2174533"/>
        </a:xfrm>
        <a:prstGeom prst="downArrow">
          <a:avLst>
            <a:gd name="adj1" fmla="val 50000"/>
            <a:gd name="adj2" fmla="val 35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a:t>Is available to those age 65+ or to those under 65 that meet the disability requirements as set forth by the Social Security Administration</a:t>
          </a:r>
        </a:p>
      </dsp:txBody>
      <dsp:txXfrm rot="5400000">
        <a:off x="607368" y="2183326"/>
        <a:ext cx="1793990" cy="10872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749741-D17F-B943-B9FD-AFDF86F82409}">
      <dsp:nvSpPr>
        <dsp:cNvPr id="0" name=""/>
        <dsp:cNvSpPr/>
      </dsp:nvSpPr>
      <dsp:spPr>
        <a:xfrm>
          <a:off x="0" y="130461"/>
          <a:ext cx="7559504" cy="297618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Skilled Nursing facilities (SNF) typically require that a resident be non-ambulatory, require 24-hour supervision, and need help with most activities of daily living (ADLs). Admission requires an FL-2 form which is completed by a physician and the FL-2 must recommend SNF level of care. </a:t>
          </a:r>
        </a:p>
      </dsp:txBody>
      <dsp:txXfrm>
        <a:off x="145285" y="275746"/>
        <a:ext cx="7268934" cy="2685617"/>
      </dsp:txXfrm>
    </dsp:sp>
    <dsp:sp modelId="{EDD9CCCB-4833-074E-930C-F96C7E2D9E52}">
      <dsp:nvSpPr>
        <dsp:cNvPr id="0" name=""/>
        <dsp:cNvSpPr/>
      </dsp:nvSpPr>
      <dsp:spPr>
        <a:xfrm>
          <a:off x="0" y="3178648"/>
          <a:ext cx="7559504" cy="297618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a:t>Skilled Nursing facilities with memory care/special care units require that residents entering the memory unit have a diagnosis of dementia or Alzheimer’s, be ambulatory, have a history/risk of wandering, and require 24-hour supervision. Admission requires an FL-2 form completed by their physician that recommends SNF level with memory care. </a:t>
          </a:r>
        </a:p>
      </dsp:txBody>
      <dsp:txXfrm>
        <a:off x="145285" y="3323933"/>
        <a:ext cx="7268934" cy="268561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F88ABE-0E46-6B43-900E-C30347C39D29}">
      <dsp:nvSpPr>
        <dsp:cNvPr id="0" name=""/>
        <dsp:cNvSpPr/>
      </dsp:nvSpPr>
      <dsp:spPr>
        <a:xfrm>
          <a:off x="0" y="1165"/>
          <a:ext cx="5324501" cy="39359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t>Adult day primary care</a:t>
          </a:r>
          <a:endParaRPr lang="en-US" sz="1400" kern="1200" dirty="0"/>
        </a:p>
      </dsp:txBody>
      <dsp:txXfrm>
        <a:off x="19214" y="20379"/>
        <a:ext cx="5286073" cy="355171"/>
      </dsp:txXfrm>
    </dsp:sp>
    <dsp:sp modelId="{72AFB758-EC35-0E4C-9D4A-BDA97C17986C}">
      <dsp:nvSpPr>
        <dsp:cNvPr id="0" name=""/>
        <dsp:cNvSpPr/>
      </dsp:nvSpPr>
      <dsp:spPr>
        <a:xfrm>
          <a:off x="0" y="405045"/>
          <a:ext cx="5324501" cy="393599"/>
        </a:xfrm>
        <a:prstGeom prst="roundRect">
          <a:avLst/>
        </a:prstGeom>
        <a:solidFill>
          <a:schemeClr val="accent2">
            <a:hueOff val="-90960"/>
            <a:satOff val="-5246"/>
            <a:lumOff val="53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t>Dentistry</a:t>
          </a:r>
          <a:endParaRPr lang="en-US" sz="1400" kern="1200" dirty="0"/>
        </a:p>
      </dsp:txBody>
      <dsp:txXfrm>
        <a:off x="19214" y="424259"/>
        <a:ext cx="5286073" cy="355171"/>
      </dsp:txXfrm>
    </dsp:sp>
    <dsp:sp modelId="{51F0F457-7583-2043-89FA-DE3F4D3CD5A2}">
      <dsp:nvSpPr>
        <dsp:cNvPr id="0" name=""/>
        <dsp:cNvSpPr/>
      </dsp:nvSpPr>
      <dsp:spPr>
        <a:xfrm>
          <a:off x="0" y="808924"/>
          <a:ext cx="5324501" cy="393599"/>
        </a:xfrm>
        <a:prstGeom prst="roundRect">
          <a:avLst/>
        </a:prstGeom>
        <a:solidFill>
          <a:schemeClr val="accent2">
            <a:hueOff val="-181920"/>
            <a:satOff val="-10491"/>
            <a:lumOff val="10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t>Emergency services</a:t>
          </a:r>
          <a:endParaRPr lang="en-US" sz="1400" kern="1200" dirty="0"/>
        </a:p>
      </dsp:txBody>
      <dsp:txXfrm>
        <a:off x="19214" y="828138"/>
        <a:ext cx="5286073" cy="355171"/>
      </dsp:txXfrm>
    </dsp:sp>
    <dsp:sp modelId="{2E6A7D9D-0F9C-A44E-BD58-AC7029F99985}">
      <dsp:nvSpPr>
        <dsp:cNvPr id="0" name=""/>
        <dsp:cNvSpPr/>
      </dsp:nvSpPr>
      <dsp:spPr>
        <a:xfrm>
          <a:off x="0" y="1212803"/>
          <a:ext cx="5324501" cy="393599"/>
        </a:xfrm>
        <a:prstGeom prst="roundRect">
          <a:avLst/>
        </a:prstGeom>
        <a:solidFill>
          <a:schemeClr val="accent2">
            <a:hueOff val="-272881"/>
            <a:satOff val="-15736"/>
            <a:lumOff val="161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t>Home care</a:t>
          </a:r>
          <a:endParaRPr lang="en-US" sz="1400" kern="1200" dirty="0"/>
        </a:p>
      </dsp:txBody>
      <dsp:txXfrm>
        <a:off x="19214" y="1232017"/>
        <a:ext cx="5286073" cy="355171"/>
      </dsp:txXfrm>
    </dsp:sp>
    <dsp:sp modelId="{66481444-B6AD-FA4A-BC7A-4860828F3216}">
      <dsp:nvSpPr>
        <dsp:cNvPr id="0" name=""/>
        <dsp:cNvSpPr/>
      </dsp:nvSpPr>
      <dsp:spPr>
        <a:xfrm>
          <a:off x="0" y="1616683"/>
          <a:ext cx="5324501" cy="393599"/>
        </a:xfrm>
        <a:prstGeom prst="roundRect">
          <a:avLst/>
        </a:prstGeom>
        <a:solidFill>
          <a:schemeClr val="accent2">
            <a:hueOff val="-363841"/>
            <a:satOff val="-20982"/>
            <a:lumOff val="215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t>Hospital care</a:t>
          </a:r>
          <a:endParaRPr lang="en-US" sz="1400" kern="1200" dirty="0"/>
        </a:p>
      </dsp:txBody>
      <dsp:txXfrm>
        <a:off x="19214" y="1635897"/>
        <a:ext cx="5286073" cy="355171"/>
      </dsp:txXfrm>
    </dsp:sp>
    <dsp:sp modelId="{5647D618-02B3-3541-8C7A-84546747F7E6}">
      <dsp:nvSpPr>
        <dsp:cNvPr id="0" name=""/>
        <dsp:cNvSpPr/>
      </dsp:nvSpPr>
      <dsp:spPr>
        <a:xfrm>
          <a:off x="0" y="2020562"/>
          <a:ext cx="5324501" cy="393599"/>
        </a:xfrm>
        <a:prstGeom prst="roundRect">
          <a:avLst/>
        </a:prstGeom>
        <a:solidFill>
          <a:schemeClr val="accent2">
            <a:hueOff val="-454801"/>
            <a:satOff val="-26228"/>
            <a:lumOff val="26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t>Laboratory/x-ray services</a:t>
          </a:r>
          <a:endParaRPr lang="en-US" sz="1400" kern="1200" dirty="0"/>
        </a:p>
      </dsp:txBody>
      <dsp:txXfrm>
        <a:off x="19214" y="2039776"/>
        <a:ext cx="5286073" cy="355171"/>
      </dsp:txXfrm>
    </dsp:sp>
    <dsp:sp modelId="{924DEE54-3D56-5643-9FD8-25C9BC941E9D}">
      <dsp:nvSpPr>
        <dsp:cNvPr id="0" name=""/>
        <dsp:cNvSpPr/>
      </dsp:nvSpPr>
      <dsp:spPr>
        <a:xfrm>
          <a:off x="0" y="2424441"/>
          <a:ext cx="5324501" cy="393599"/>
        </a:xfrm>
        <a:prstGeom prst="roundRect">
          <a:avLst/>
        </a:prstGeom>
        <a:solidFill>
          <a:schemeClr val="accent2">
            <a:hueOff val="-545761"/>
            <a:satOff val="-31473"/>
            <a:lumOff val="323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Meals</a:t>
          </a:r>
          <a:endParaRPr lang="en-US" sz="1400" kern="1200"/>
        </a:p>
      </dsp:txBody>
      <dsp:txXfrm>
        <a:off x="19214" y="2443655"/>
        <a:ext cx="5286073" cy="355171"/>
      </dsp:txXfrm>
    </dsp:sp>
    <dsp:sp modelId="{96A788D9-C3B0-F147-AF30-F75CBE6F9AC1}">
      <dsp:nvSpPr>
        <dsp:cNvPr id="0" name=""/>
        <dsp:cNvSpPr/>
      </dsp:nvSpPr>
      <dsp:spPr>
        <a:xfrm>
          <a:off x="0" y="2828320"/>
          <a:ext cx="5324501" cy="393599"/>
        </a:xfrm>
        <a:prstGeom prst="roundRect">
          <a:avLst/>
        </a:prstGeom>
        <a:solidFill>
          <a:schemeClr val="accent2">
            <a:hueOff val="-636721"/>
            <a:satOff val="-36718"/>
            <a:lumOff val="37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Medical specialty services</a:t>
          </a:r>
          <a:endParaRPr lang="en-US" sz="1400" kern="1200"/>
        </a:p>
      </dsp:txBody>
      <dsp:txXfrm>
        <a:off x="19214" y="2847534"/>
        <a:ext cx="5286073" cy="355171"/>
      </dsp:txXfrm>
    </dsp:sp>
    <dsp:sp modelId="{313118E0-726F-E347-B43A-C2EBC738AC42}">
      <dsp:nvSpPr>
        <dsp:cNvPr id="0" name=""/>
        <dsp:cNvSpPr/>
      </dsp:nvSpPr>
      <dsp:spPr>
        <a:xfrm>
          <a:off x="0" y="3232200"/>
          <a:ext cx="5324501" cy="393599"/>
        </a:xfrm>
        <a:prstGeom prst="roundRect">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t>Nursing home care</a:t>
          </a:r>
          <a:endParaRPr lang="en-US" sz="1400" kern="1200" dirty="0"/>
        </a:p>
      </dsp:txBody>
      <dsp:txXfrm>
        <a:off x="19214" y="3251414"/>
        <a:ext cx="5286073" cy="355171"/>
      </dsp:txXfrm>
    </dsp:sp>
    <dsp:sp modelId="{2B8CBCAC-2A97-0D4D-AC3E-D28996011532}">
      <dsp:nvSpPr>
        <dsp:cNvPr id="0" name=""/>
        <dsp:cNvSpPr/>
      </dsp:nvSpPr>
      <dsp:spPr>
        <a:xfrm>
          <a:off x="0" y="3636079"/>
          <a:ext cx="5324501" cy="393599"/>
        </a:xfrm>
        <a:prstGeom prst="roundRect">
          <a:avLst/>
        </a:prstGeom>
        <a:solidFill>
          <a:schemeClr val="accent2">
            <a:hueOff val="-818642"/>
            <a:satOff val="-47210"/>
            <a:lumOff val="48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Nutritional counseling</a:t>
          </a:r>
          <a:endParaRPr lang="en-US" sz="1400" kern="1200"/>
        </a:p>
      </dsp:txBody>
      <dsp:txXfrm>
        <a:off x="19214" y="3655293"/>
        <a:ext cx="5286073" cy="355171"/>
      </dsp:txXfrm>
    </dsp:sp>
    <dsp:sp modelId="{16271790-46A5-5040-A054-2E756BF51D96}">
      <dsp:nvSpPr>
        <dsp:cNvPr id="0" name=""/>
        <dsp:cNvSpPr/>
      </dsp:nvSpPr>
      <dsp:spPr>
        <a:xfrm>
          <a:off x="0" y="4039958"/>
          <a:ext cx="5324501" cy="393599"/>
        </a:xfrm>
        <a:prstGeom prst="roundRect">
          <a:avLst/>
        </a:prstGeom>
        <a:solidFill>
          <a:schemeClr val="accent2">
            <a:hueOff val="-909602"/>
            <a:satOff val="-52455"/>
            <a:lumOff val="53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Occupational therapy</a:t>
          </a:r>
          <a:endParaRPr lang="en-US" sz="1400" kern="1200"/>
        </a:p>
      </dsp:txBody>
      <dsp:txXfrm>
        <a:off x="19214" y="4059172"/>
        <a:ext cx="5286073" cy="355171"/>
      </dsp:txXfrm>
    </dsp:sp>
    <dsp:sp modelId="{609C6224-50EC-DA4F-95A2-CFB6084ADC41}">
      <dsp:nvSpPr>
        <dsp:cNvPr id="0" name=""/>
        <dsp:cNvSpPr/>
      </dsp:nvSpPr>
      <dsp:spPr>
        <a:xfrm>
          <a:off x="0" y="4443838"/>
          <a:ext cx="5324501" cy="393599"/>
        </a:xfrm>
        <a:prstGeom prst="roundRect">
          <a:avLst/>
        </a:prstGeom>
        <a:solidFill>
          <a:schemeClr val="accent2">
            <a:hueOff val="-1000562"/>
            <a:satOff val="-57701"/>
            <a:lumOff val="59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Physical therapy</a:t>
          </a:r>
          <a:endParaRPr lang="en-US" sz="1400" kern="1200"/>
        </a:p>
      </dsp:txBody>
      <dsp:txXfrm>
        <a:off x="19214" y="4463052"/>
        <a:ext cx="5286073" cy="355171"/>
      </dsp:txXfrm>
    </dsp:sp>
    <dsp:sp modelId="{D4B34149-68DE-2145-869A-AC4C43EBEA61}">
      <dsp:nvSpPr>
        <dsp:cNvPr id="0" name=""/>
        <dsp:cNvSpPr/>
      </dsp:nvSpPr>
      <dsp:spPr>
        <a:xfrm>
          <a:off x="0" y="4847717"/>
          <a:ext cx="5324501" cy="393599"/>
        </a:xfrm>
        <a:prstGeom prst="roundRect">
          <a:avLst/>
        </a:prstGeom>
        <a:solidFill>
          <a:schemeClr val="accent2">
            <a:hueOff val="-1091522"/>
            <a:satOff val="-62946"/>
            <a:lumOff val="647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Prescription drugs</a:t>
          </a:r>
          <a:endParaRPr lang="en-US" sz="1400" kern="1200"/>
        </a:p>
      </dsp:txBody>
      <dsp:txXfrm>
        <a:off x="19214" y="4866931"/>
        <a:ext cx="5286073" cy="355171"/>
      </dsp:txXfrm>
    </dsp:sp>
    <dsp:sp modelId="{97FCF036-6467-F845-B7CE-863EF54C4E46}">
      <dsp:nvSpPr>
        <dsp:cNvPr id="0" name=""/>
        <dsp:cNvSpPr/>
      </dsp:nvSpPr>
      <dsp:spPr>
        <a:xfrm>
          <a:off x="0" y="5251596"/>
          <a:ext cx="5324501" cy="393599"/>
        </a:xfrm>
        <a:prstGeom prst="roundRect">
          <a:avLst/>
        </a:prstGeom>
        <a:solidFill>
          <a:schemeClr val="accent2">
            <a:hueOff val="-1182482"/>
            <a:satOff val="-68191"/>
            <a:lumOff val="701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Preventive care</a:t>
          </a:r>
          <a:endParaRPr lang="en-US" sz="1400" kern="1200"/>
        </a:p>
      </dsp:txBody>
      <dsp:txXfrm>
        <a:off x="19214" y="5270810"/>
        <a:ext cx="5286073" cy="355171"/>
      </dsp:txXfrm>
    </dsp:sp>
    <dsp:sp modelId="{87563301-0814-E442-858D-0AD908A8CCBA}">
      <dsp:nvSpPr>
        <dsp:cNvPr id="0" name=""/>
        <dsp:cNvSpPr/>
      </dsp:nvSpPr>
      <dsp:spPr>
        <a:xfrm>
          <a:off x="0" y="5655475"/>
          <a:ext cx="5324501" cy="393599"/>
        </a:xfrm>
        <a:prstGeom prst="roundRect">
          <a:avLst/>
        </a:prstGeom>
        <a:solidFill>
          <a:schemeClr val="accent2">
            <a:hueOff val="-1273443"/>
            <a:satOff val="-73437"/>
            <a:lumOff val="754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t>Social services, including caregiver training, support groups, and respite care</a:t>
          </a:r>
          <a:endParaRPr lang="en-US" sz="1400" kern="1200" dirty="0"/>
        </a:p>
      </dsp:txBody>
      <dsp:txXfrm>
        <a:off x="19214" y="5674689"/>
        <a:ext cx="5286073" cy="355171"/>
      </dsp:txXfrm>
    </dsp:sp>
    <dsp:sp modelId="{3DE1025F-2BC7-7641-A46A-3C87F94D102E}">
      <dsp:nvSpPr>
        <dsp:cNvPr id="0" name=""/>
        <dsp:cNvSpPr/>
      </dsp:nvSpPr>
      <dsp:spPr>
        <a:xfrm>
          <a:off x="0" y="6059355"/>
          <a:ext cx="5324501" cy="393599"/>
        </a:xfrm>
        <a:prstGeom prst="roundRect">
          <a:avLst/>
        </a:prstGeom>
        <a:solidFill>
          <a:schemeClr val="accent2">
            <a:hueOff val="-1364403"/>
            <a:satOff val="-78683"/>
            <a:lumOff val="80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Social work counseling</a:t>
          </a:r>
          <a:endParaRPr lang="en-US" sz="1400" kern="1200"/>
        </a:p>
      </dsp:txBody>
      <dsp:txXfrm>
        <a:off x="19214" y="6078569"/>
        <a:ext cx="5286073" cy="355171"/>
      </dsp:txXfrm>
    </dsp:sp>
    <dsp:sp modelId="{B7F1E0CF-B13D-A04E-8935-823BAAF9B834}">
      <dsp:nvSpPr>
        <dsp:cNvPr id="0" name=""/>
        <dsp:cNvSpPr/>
      </dsp:nvSpPr>
      <dsp:spPr>
        <a:xfrm>
          <a:off x="0" y="6463234"/>
          <a:ext cx="5324501" cy="393599"/>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dirty="0"/>
            <a:t>Transportation to the PACE center for activities or medical appointments</a:t>
          </a:r>
          <a:endParaRPr lang="en-US" sz="1400" kern="1200" dirty="0"/>
        </a:p>
      </dsp:txBody>
      <dsp:txXfrm>
        <a:off x="19214" y="6482448"/>
        <a:ext cx="5286073" cy="35517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C6D3F-4EE9-6C40-B1FE-76626D0CFA34}">
      <dsp:nvSpPr>
        <dsp:cNvPr id="0" name=""/>
        <dsp:cNvSpPr/>
      </dsp:nvSpPr>
      <dsp:spPr>
        <a:xfrm>
          <a:off x="0" y="390142"/>
          <a:ext cx="6448865"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4E8D25-EF99-2A40-B8A6-398EE7D6C146}">
      <dsp:nvSpPr>
        <dsp:cNvPr id="0" name=""/>
        <dsp:cNvSpPr/>
      </dsp:nvSpPr>
      <dsp:spPr>
        <a:xfrm>
          <a:off x="322443" y="6382"/>
          <a:ext cx="4514205"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26" tIns="0" rIns="170626" bIns="0" numCol="1" spcCol="1270" anchor="ctr" anchorCtr="0">
          <a:noAutofit/>
        </a:bodyPr>
        <a:lstStyle/>
        <a:p>
          <a:pPr marL="0" lvl="0" indent="0" algn="l" defTabSz="711200">
            <a:lnSpc>
              <a:spcPct val="90000"/>
            </a:lnSpc>
            <a:spcBef>
              <a:spcPct val="0"/>
            </a:spcBef>
            <a:spcAft>
              <a:spcPct val="35000"/>
            </a:spcAft>
            <a:buNone/>
          </a:pPr>
          <a:r>
            <a:rPr lang="en-US" sz="1600" kern="1200" dirty="0"/>
            <a:t>a. $29,724 or less: PROTECT ALL ASSETS </a:t>
          </a:r>
        </a:p>
      </dsp:txBody>
      <dsp:txXfrm>
        <a:off x="359910" y="43849"/>
        <a:ext cx="4439271" cy="692586"/>
      </dsp:txXfrm>
    </dsp:sp>
    <dsp:sp modelId="{F315FC0E-6026-2C4B-9756-90CC16A9737E}">
      <dsp:nvSpPr>
        <dsp:cNvPr id="0" name=""/>
        <dsp:cNvSpPr/>
      </dsp:nvSpPr>
      <dsp:spPr>
        <a:xfrm>
          <a:off x="0" y="1569502"/>
          <a:ext cx="6448865"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42E580-E711-7E45-9235-EED4B0536514}">
      <dsp:nvSpPr>
        <dsp:cNvPr id="0" name=""/>
        <dsp:cNvSpPr/>
      </dsp:nvSpPr>
      <dsp:spPr>
        <a:xfrm>
          <a:off x="322443" y="1185742"/>
          <a:ext cx="4514205"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26" tIns="0" rIns="170626" bIns="0" numCol="1" spcCol="1270" anchor="ctr" anchorCtr="0">
          <a:noAutofit/>
        </a:bodyPr>
        <a:lstStyle/>
        <a:p>
          <a:pPr marL="0" lvl="0" indent="0" algn="l" defTabSz="711200">
            <a:lnSpc>
              <a:spcPct val="90000"/>
            </a:lnSpc>
            <a:spcBef>
              <a:spcPct val="0"/>
            </a:spcBef>
            <a:spcAft>
              <a:spcPct val="35000"/>
            </a:spcAft>
            <a:buNone/>
          </a:pPr>
          <a:r>
            <a:rPr lang="en-US" sz="1600" kern="1200" dirty="0"/>
            <a:t>b. More than $29,724, but not more than $59,448 PROTECT $29,724</a:t>
          </a:r>
        </a:p>
      </dsp:txBody>
      <dsp:txXfrm>
        <a:off x="359910" y="1223209"/>
        <a:ext cx="4439271" cy="692586"/>
      </dsp:txXfrm>
    </dsp:sp>
    <dsp:sp modelId="{BC357F10-E3BE-DC49-9EFD-7B768AA991F5}">
      <dsp:nvSpPr>
        <dsp:cNvPr id="0" name=""/>
        <dsp:cNvSpPr/>
      </dsp:nvSpPr>
      <dsp:spPr>
        <a:xfrm>
          <a:off x="0" y="2748862"/>
          <a:ext cx="6448865"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EBBBD8-058E-9A40-A902-95A1D44E0A2B}">
      <dsp:nvSpPr>
        <dsp:cNvPr id="0" name=""/>
        <dsp:cNvSpPr/>
      </dsp:nvSpPr>
      <dsp:spPr>
        <a:xfrm>
          <a:off x="322443" y="2365102"/>
          <a:ext cx="4514205"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26" tIns="0" rIns="170626" bIns="0" numCol="1" spcCol="1270" anchor="ctr" anchorCtr="0">
          <a:noAutofit/>
        </a:bodyPr>
        <a:lstStyle/>
        <a:p>
          <a:pPr marL="0" lvl="0" indent="0" algn="l" defTabSz="711200">
            <a:lnSpc>
              <a:spcPct val="90000"/>
            </a:lnSpc>
            <a:spcBef>
              <a:spcPct val="0"/>
            </a:spcBef>
            <a:spcAft>
              <a:spcPct val="35000"/>
            </a:spcAft>
            <a:buNone/>
          </a:pPr>
          <a:r>
            <a:rPr lang="en-US" sz="1600" kern="1200" dirty="0"/>
            <a:t>c. More than $59,448 but not more than $297,240: PROTECT ONE HALF. </a:t>
          </a:r>
        </a:p>
      </dsp:txBody>
      <dsp:txXfrm>
        <a:off x="359910" y="2402569"/>
        <a:ext cx="4439271" cy="692586"/>
      </dsp:txXfrm>
    </dsp:sp>
    <dsp:sp modelId="{8C442529-4532-E54C-936B-2A856B3D1692}">
      <dsp:nvSpPr>
        <dsp:cNvPr id="0" name=""/>
        <dsp:cNvSpPr/>
      </dsp:nvSpPr>
      <dsp:spPr>
        <a:xfrm>
          <a:off x="0" y="3928223"/>
          <a:ext cx="6448865" cy="655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4007F8-8ED9-CA40-9875-2982324E2878}">
      <dsp:nvSpPr>
        <dsp:cNvPr id="0" name=""/>
        <dsp:cNvSpPr/>
      </dsp:nvSpPr>
      <dsp:spPr>
        <a:xfrm>
          <a:off x="322443" y="3544463"/>
          <a:ext cx="4514205" cy="7675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26" tIns="0" rIns="170626" bIns="0" numCol="1" spcCol="1270" anchor="ctr" anchorCtr="0">
          <a:noAutofit/>
        </a:bodyPr>
        <a:lstStyle/>
        <a:p>
          <a:pPr marL="0" lvl="0" indent="0" algn="l" defTabSz="711200">
            <a:lnSpc>
              <a:spcPct val="90000"/>
            </a:lnSpc>
            <a:spcBef>
              <a:spcPct val="0"/>
            </a:spcBef>
            <a:spcAft>
              <a:spcPct val="35000"/>
            </a:spcAft>
            <a:buNone/>
          </a:pPr>
          <a:r>
            <a:rPr lang="en-US" sz="1600" kern="1200" dirty="0"/>
            <a:t>d. More than $297,240 PROTECT $148,620. </a:t>
          </a:r>
        </a:p>
      </dsp:txBody>
      <dsp:txXfrm>
        <a:off x="359910" y="3581930"/>
        <a:ext cx="4439271" cy="6925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F48516-6E36-4150-BCBF-2E0DEE34250D}">
      <dsp:nvSpPr>
        <dsp:cNvPr id="0" name=""/>
        <dsp:cNvSpPr/>
      </dsp:nvSpPr>
      <dsp:spPr>
        <a:xfrm>
          <a:off x="1747800" y="608594"/>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599DFA9-5E51-4D5C-9954-BB25BA117B8E}">
      <dsp:nvSpPr>
        <dsp:cNvPr id="0" name=""/>
        <dsp:cNvSpPr/>
      </dsp:nvSpPr>
      <dsp:spPr>
        <a:xfrm>
          <a:off x="559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a:t>The resources owned by the a/b’s spouse are not considered in determining eligibility</a:t>
          </a:r>
        </a:p>
      </dsp:txBody>
      <dsp:txXfrm>
        <a:off x="559800" y="3022743"/>
        <a:ext cx="4320000" cy="720000"/>
      </dsp:txXfrm>
    </dsp:sp>
    <dsp:sp modelId="{8D332B29-C00D-4603-9D4C-A4F6D61CE337}">
      <dsp:nvSpPr>
        <dsp:cNvPr id="0" name=""/>
        <dsp:cNvSpPr/>
      </dsp:nvSpPr>
      <dsp:spPr>
        <a:xfrm>
          <a:off x="6823800" y="608594"/>
          <a:ext cx="1944000" cy="1944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30634C-9D7D-4049-9FF6-229223E86F88}">
      <dsp:nvSpPr>
        <dsp:cNvPr id="0" name=""/>
        <dsp:cNvSpPr/>
      </dsp:nvSpPr>
      <dsp:spPr>
        <a:xfrm>
          <a:off x="5635800" y="3022743"/>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pPr>
          <a:r>
            <a:rPr lang="en-US" sz="1900" kern="1200"/>
            <a:t>Resource/Reserve Limit $2,000</a:t>
          </a:r>
        </a:p>
      </dsp:txBody>
      <dsp:txXfrm>
        <a:off x="5635800" y="3022743"/>
        <a:ext cx="4320000" cy="7200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E7741-00BE-9749-B35E-F1377CA935FE}">
      <dsp:nvSpPr>
        <dsp:cNvPr id="0" name=""/>
        <dsp:cNvSpPr/>
      </dsp:nvSpPr>
      <dsp:spPr>
        <a:xfrm>
          <a:off x="3364992" y="2177"/>
          <a:ext cx="3785616" cy="104746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a:t>Revocable- Countable Asset</a:t>
          </a:r>
        </a:p>
      </dsp:txBody>
      <dsp:txXfrm>
        <a:off x="3416125" y="53310"/>
        <a:ext cx="3683350" cy="945199"/>
      </dsp:txXfrm>
    </dsp:sp>
    <dsp:sp modelId="{3CD429D7-8BE4-DA46-9BF7-D0E9F6EB2C2D}">
      <dsp:nvSpPr>
        <dsp:cNvPr id="0" name=""/>
        <dsp:cNvSpPr/>
      </dsp:nvSpPr>
      <dsp:spPr>
        <a:xfrm>
          <a:off x="3364992" y="1102016"/>
          <a:ext cx="3785616" cy="1047465"/>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a:t>Irrevocable- Non-countable asset, but could be subject to a TOA sanction if assets were placed in the trust by the a/b during the lookback period </a:t>
          </a:r>
        </a:p>
      </dsp:txBody>
      <dsp:txXfrm>
        <a:off x="3416125" y="1153149"/>
        <a:ext cx="3683350" cy="945199"/>
      </dsp:txXfrm>
    </dsp:sp>
    <dsp:sp modelId="{FA770876-E3E2-A040-BB05-2765A241CC35}">
      <dsp:nvSpPr>
        <dsp:cNvPr id="0" name=""/>
        <dsp:cNvSpPr/>
      </dsp:nvSpPr>
      <dsp:spPr>
        <a:xfrm>
          <a:off x="3364992" y="2201855"/>
          <a:ext cx="3785616" cy="1047465"/>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a:t>Special Needs Trusts- Non-countable </a:t>
          </a:r>
        </a:p>
      </dsp:txBody>
      <dsp:txXfrm>
        <a:off x="3416125" y="2252988"/>
        <a:ext cx="3683350" cy="945199"/>
      </dsp:txXfrm>
    </dsp:sp>
    <dsp:sp modelId="{F8D43256-475F-8F4A-AA17-64E6955437E2}">
      <dsp:nvSpPr>
        <dsp:cNvPr id="0" name=""/>
        <dsp:cNvSpPr/>
      </dsp:nvSpPr>
      <dsp:spPr>
        <a:xfrm>
          <a:off x="3364992" y="3301694"/>
          <a:ext cx="3785616" cy="104746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marL="0" lvl="0" indent="0" algn="ctr" defTabSz="666750">
            <a:lnSpc>
              <a:spcPct val="90000"/>
            </a:lnSpc>
            <a:spcBef>
              <a:spcPct val="0"/>
            </a:spcBef>
            <a:spcAft>
              <a:spcPct val="35000"/>
            </a:spcAft>
            <a:buNone/>
          </a:pPr>
          <a:r>
            <a:rPr lang="en-US" sz="1500" kern="1200"/>
            <a:t>Income Diversionary Trusts/Miller Income Trusts- Not allowed </a:t>
          </a:r>
        </a:p>
      </dsp:txBody>
      <dsp:txXfrm>
        <a:off x="3416125" y="3352827"/>
        <a:ext cx="3683350" cy="94519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7A0F15-9C9A-48F0-9D71-5E409DD981C9}">
      <dsp:nvSpPr>
        <dsp:cNvPr id="0" name=""/>
        <dsp:cNvSpPr/>
      </dsp:nvSpPr>
      <dsp:spPr>
        <a:xfrm>
          <a:off x="82613" y="90072"/>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04C15C-708C-4CE1-80A2-5410FD1FA5A2}">
      <dsp:nvSpPr>
        <dsp:cNvPr id="0" name=""/>
        <dsp:cNvSpPr/>
      </dsp:nvSpPr>
      <dsp:spPr>
        <a:xfrm>
          <a:off x="271034" y="278494"/>
          <a:ext cx="520402" cy="52040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5D9444-B2C9-423B-B54C-7D99C093E8E1}">
      <dsp:nvSpPr>
        <dsp:cNvPr id="0" name=""/>
        <dsp:cNvSpPr/>
      </dsp:nvSpPr>
      <dsp:spPr>
        <a:xfrm>
          <a:off x="1172126"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This can be more difficult depending on the level of assets </a:t>
          </a:r>
        </a:p>
      </dsp:txBody>
      <dsp:txXfrm>
        <a:off x="1172126" y="90072"/>
        <a:ext cx="2114937" cy="897246"/>
      </dsp:txXfrm>
    </dsp:sp>
    <dsp:sp modelId="{F70B01FA-3485-4AC6-89BF-A4AB684A71BA}">
      <dsp:nvSpPr>
        <dsp:cNvPr id="0" name=""/>
        <dsp:cNvSpPr/>
      </dsp:nvSpPr>
      <dsp:spPr>
        <a:xfrm>
          <a:off x="3655575" y="90072"/>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FEF8A5-F46C-49A6-BF05-EA9A937DBDBE}">
      <dsp:nvSpPr>
        <dsp:cNvPr id="0" name=""/>
        <dsp:cNvSpPr/>
      </dsp:nvSpPr>
      <dsp:spPr>
        <a:xfrm>
          <a:off x="3843996" y="278494"/>
          <a:ext cx="520402" cy="52040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C8AFAD4-9745-4966-86B2-1BAF0CD69E9A}">
      <dsp:nvSpPr>
        <dsp:cNvPr id="0" name=""/>
        <dsp:cNvSpPr/>
      </dsp:nvSpPr>
      <dsp:spPr>
        <a:xfrm>
          <a:off x="4745088"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Pay debt</a:t>
          </a:r>
        </a:p>
      </dsp:txBody>
      <dsp:txXfrm>
        <a:off x="4745088" y="90072"/>
        <a:ext cx="2114937" cy="897246"/>
      </dsp:txXfrm>
    </dsp:sp>
    <dsp:sp modelId="{19F1A36B-DE4C-4CCB-A8C9-308452A4E052}">
      <dsp:nvSpPr>
        <dsp:cNvPr id="0" name=""/>
        <dsp:cNvSpPr/>
      </dsp:nvSpPr>
      <dsp:spPr>
        <a:xfrm>
          <a:off x="7228536" y="90072"/>
          <a:ext cx="897246" cy="897246"/>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D5FF214-3D17-4246-80C0-20E6C70AA3A0}">
      <dsp:nvSpPr>
        <dsp:cNvPr id="0" name=""/>
        <dsp:cNvSpPr/>
      </dsp:nvSpPr>
      <dsp:spPr>
        <a:xfrm>
          <a:off x="7416958" y="278494"/>
          <a:ext cx="520402" cy="52040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6D84B39-02BD-487E-9C36-4DF2E757A0CC}">
      <dsp:nvSpPr>
        <dsp:cNvPr id="0" name=""/>
        <dsp:cNvSpPr/>
      </dsp:nvSpPr>
      <dsp:spPr>
        <a:xfrm>
          <a:off x="8318049" y="90072"/>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Prepaid Burial Arrangement</a:t>
          </a:r>
        </a:p>
      </dsp:txBody>
      <dsp:txXfrm>
        <a:off x="8318049" y="90072"/>
        <a:ext cx="2114937" cy="897246"/>
      </dsp:txXfrm>
    </dsp:sp>
    <dsp:sp modelId="{CE3A4741-3CE3-4DDE-B32E-9B01D7923BDF}">
      <dsp:nvSpPr>
        <dsp:cNvPr id="0" name=""/>
        <dsp:cNvSpPr/>
      </dsp:nvSpPr>
      <dsp:spPr>
        <a:xfrm>
          <a:off x="82613" y="1727045"/>
          <a:ext cx="897246" cy="897246"/>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050496-A45B-4B57-9F54-895487D73E1F}">
      <dsp:nvSpPr>
        <dsp:cNvPr id="0" name=""/>
        <dsp:cNvSpPr/>
      </dsp:nvSpPr>
      <dsp:spPr>
        <a:xfrm>
          <a:off x="271034" y="1915467"/>
          <a:ext cx="520402" cy="52040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87201B-23DE-404B-ABBB-F290CA53D02B}">
      <dsp:nvSpPr>
        <dsp:cNvPr id="0" name=""/>
        <dsp:cNvSpPr/>
      </dsp:nvSpPr>
      <dsp:spPr>
        <a:xfrm>
          <a:off x="1172126"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Repairs/Upgrades to their home </a:t>
          </a:r>
        </a:p>
      </dsp:txBody>
      <dsp:txXfrm>
        <a:off x="1172126" y="1727045"/>
        <a:ext cx="2114937" cy="897246"/>
      </dsp:txXfrm>
    </dsp:sp>
    <dsp:sp modelId="{2169CC6E-88F9-4424-BE24-F140A9A6989F}">
      <dsp:nvSpPr>
        <dsp:cNvPr id="0" name=""/>
        <dsp:cNvSpPr/>
      </dsp:nvSpPr>
      <dsp:spPr>
        <a:xfrm>
          <a:off x="3655575" y="1727045"/>
          <a:ext cx="897246" cy="897246"/>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562B1E8-59D0-4FD2-AED5-F2586FE7F882}">
      <dsp:nvSpPr>
        <dsp:cNvPr id="0" name=""/>
        <dsp:cNvSpPr/>
      </dsp:nvSpPr>
      <dsp:spPr>
        <a:xfrm>
          <a:off x="3843996" y="1915467"/>
          <a:ext cx="520402" cy="520402"/>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ABA5DC8-3197-4530-8C2B-58F03B25B161}">
      <dsp:nvSpPr>
        <dsp:cNvPr id="0" name=""/>
        <dsp:cNvSpPr/>
      </dsp:nvSpPr>
      <dsp:spPr>
        <a:xfrm>
          <a:off x="4745088"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If the a/b doesn’t own a home, purchase a home, but this must be done prior to the a/b entering an assisted living facility</a:t>
          </a:r>
        </a:p>
      </dsp:txBody>
      <dsp:txXfrm>
        <a:off x="4745088" y="1727045"/>
        <a:ext cx="2114937" cy="897246"/>
      </dsp:txXfrm>
    </dsp:sp>
    <dsp:sp modelId="{1BDA06FA-4FF8-476C-9BC9-D2D3FC1B80F3}">
      <dsp:nvSpPr>
        <dsp:cNvPr id="0" name=""/>
        <dsp:cNvSpPr/>
      </dsp:nvSpPr>
      <dsp:spPr>
        <a:xfrm>
          <a:off x="7228536" y="1727045"/>
          <a:ext cx="897246" cy="89724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3F2721-5B12-49F6-A519-740E15B94906}">
      <dsp:nvSpPr>
        <dsp:cNvPr id="0" name=""/>
        <dsp:cNvSpPr/>
      </dsp:nvSpPr>
      <dsp:spPr>
        <a:xfrm>
          <a:off x="7416958" y="1915467"/>
          <a:ext cx="520402" cy="520402"/>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5F91A1-2A3A-45B1-AE27-1D57152C06B0}">
      <dsp:nvSpPr>
        <dsp:cNvPr id="0" name=""/>
        <dsp:cNvSpPr/>
      </dsp:nvSpPr>
      <dsp:spPr>
        <a:xfrm>
          <a:off x="8318049" y="1727045"/>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Purchase personal needs items, furniture, electronics, etc. </a:t>
          </a:r>
        </a:p>
      </dsp:txBody>
      <dsp:txXfrm>
        <a:off x="8318049" y="1727045"/>
        <a:ext cx="2114937" cy="897246"/>
      </dsp:txXfrm>
    </dsp:sp>
    <dsp:sp modelId="{15F0743A-E4B4-4D92-87DE-14DFE8692C80}">
      <dsp:nvSpPr>
        <dsp:cNvPr id="0" name=""/>
        <dsp:cNvSpPr/>
      </dsp:nvSpPr>
      <dsp:spPr>
        <a:xfrm>
          <a:off x="82613" y="3364019"/>
          <a:ext cx="897246" cy="89724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A67786-9A30-4F15-A69F-A84504A2BB2C}">
      <dsp:nvSpPr>
        <dsp:cNvPr id="0" name=""/>
        <dsp:cNvSpPr/>
      </dsp:nvSpPr>
      <dsp:spPr>
        <a:xfrm>
          <a:off x="271034" y="3552441"/>
          <a:ext cx="520402" cy="520402"/>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5E804B-B268-45E7-B30E-0A70DA591CCC}">
      <dsp:nvSpPr>
        <dsp:cNvPr id="0" name=""/>
        <dsp:cNvSpPr/>
      </dsp:nvSpPr>
      <dsp:spPr>
        <a:xfrm>
          <a:off x="1172126" y="3364019"/>
          <a:ext cx="2114937" cy="8972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533400">
            <a:lnSpc>
              <a:spcPct val="90000"/>
            </a:lnSpc>
            <a:spcBef>
              <a:spcPct val="0"/>
            </a:spcBef>
            <a:spcAft>
              <a:spcPct val="35000"/>
            </a:spcAft>
            <a:buNone/>
          </a:pPr>
          <a:r>
            <a:rPr lang="en-US" sz="1200" kern="1200"/>
            <a:t>Give a gift and wait out the sanction period. Sanction period will begin the month after the transfer. A Gift MCA is not needed</a:t>
          </a:r>
        </a:p>
      </dsp:txBody>
      <dsp:txXfrm>
        <a:off x="1172126" y="3364019"/>
        <a:ext cx="2114937" cy="897246"/>
      </dsp:txXfrm>
    </dsp:sp>
  </dsp:spTree>
</dsp:drawing>
</file>

<file path=ppt/diagrams/layout1.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7F4B5-2EDF-AD7F-2023-92C2A54690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E0CC49F-28DC-5D5C-E8C7-8AA18A89E0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29DBC7-18D6-32C9-8413-007002632346}"/>
              </a:ext>
            </a:extLst>
          </p:cNvPr>
          <p:cNvSpPr>
            <a:spLocks noGrp="1"/>
          </p:cNvSpPr>
          <p:nvPr>
            <p:ph type="dt" sz="half" idx="10"/>
          </p:nvPr>
        </p:nvSpPr>
        <p:spPr/>
        <p:txBody>
          <a:bodyPr/>
          <a:lstStyle/>
          <a:p>
            <a:fld id="{E2CBE34D-6F61-8347-AFB0-0E53AEB1C868}" type="datetimeFigureOut">
              <a:rPr lang="en-US" smtClean="0"/>
              <a:t>11/14/23</a:t>
            </a:fld>
            <a:endParaRPr lang="en-US"/>
          </a:p>
        </p:txBody>
      </p:sp>
      <p:sp>
        <p:nvSpPr>
          <p:cNvPr id="5" name="Footer Placeholder 4">
            <a:extLst>
              <a:ext uri="{FF2B5EF4-FFF2-40B4-BE49-F238E27FC236}">
                <a16:creationId xmlns:a16="http://schemas.microsoft.com/office/drawing/2014/main" id="{FA2F44C2-DEE7-7D08-E199-502C62060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6868A-14AA-19BC-0220-6920535D815B}"/>
              </a:ext>
            </a:extLst>
          </p:cNvPr>
          <p:cNvSpPr>
            <a:spLocks noGrp="1"/>
          </p:cNvSpPr>
          <p:nvPr>
            <p:ph type="sldNum" sz="quarter" idx="12"/>
          </p:nvPr>
        </p:nvSpPr>
        <p:spPr/>
        <p:txBody>
          <a:bodyPr/>
          <a:lstStyle/>
          <a:p>
            <a:fld id="{E936180C-F545-A149-8F18-00E3603B2991}" type="slidenum">
              <a:rPr lang="en-US" smtClean="0"/>
              <a:t>‹#›</a:t>
            </a:fld>
            <a:endParaRPr lang="en-US"/>
          </a:p>
        </p:txBody>
      </p:sp>
    </p:spTree>
    <p:extLst>
      <p:ext uri="{BB962C8B-B14F-4D97-AF65-F5344CB8AC3E}">
        <p14:creationId xmlns:p14="http://schemas.microsoft.com/office/powerpoint/2010/main" val="37071968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2F87C-12E7-3D9A-C65F-3E390C77AB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05CF76-A377-270F-D52E-247429C818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991876-288A-5D9F-7470-FB0951A272C0}"/>
              </a:ext>
            </a:extLst>
          </p:cNvPr>
          <p:cNvSpPr>
            <a:spLocks noGrp="1"/>
          </p:cNvSpPr>
          <p:nvPr>
            <p:ph type="dt" sz="half" idx="10"/>
          </p:nvPr>
        </p:nvSpPr>
        <p:spPr/>
        <p:txBody>
          <a:bodyPr/>
          <a:lstStyle/>
          <a:p>
            <a:fld id="{E2CBE34D-6F61-8347-AFB0-0E53AEB1C868}" type="datetimeFigureOut">
              <a:rPr lang="en-US" smtClean="0"/>
              <a:t>11/14/23</a:t>
            </a:fld>
            <a:endParaRPr lang="en-US"/>
          </a:p>
        </p:txBody>
      </p:sp>
      <p:sp>
        <p:nvSpPr>
          <p:cNvPr id="5" name="Footer Placeholder 4">
            <a:extLst>
              <a:ext uri="{FF2B5EF4-FFF2-40B4-BE49-F238E27FC236}">
                <a16:creationId xmlns:a16="http://schemas.microsoft.com/office/drawing/2014/main" id="{F0B8E740-6F5C-8997-9081-E98D62EB58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787581-7DF5-5473-CEF4-BB8AADCE510B}"/>
              </a:ext>
            </a:extLst>
          </p:cNvPr>
          <p:cNvSpPr>
            <a:spLocks noGrp="1"/>
          </p:cNvSpPr>
          <p:nvPr>
            <p:ph type="sldNum" sz="quarter" idx="12"/>
          </p:nvPr>
        </p:nvSpPr>
        <p:spPr/>
        <p:txBody>
          <a:bodyPr/>
          <a:lstStyle/>
          <a:p>
            <a:fld id="{E936180C-F545-A149-8F18-00E3603B2991}" type="slidenum">
              <a:rPr lang="en-US" smtClean="0"/>
              <a:t>‹#›</a:t>
            </a:fld>
            <a:endParaRPr lang="en-US"/>
          </a:p>
        </p:txBody>
      </p:sp>
    </p:spTree>
    <p:extLst>
      <p:ext uri="{BB962C8B-B14F-4D97-AF65-F5344CB8AC3E}">
        <p14:creationId xmlns:p14="http://schemas.microsoft.com/office/powerpoint/2010/main" val="336012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BAD4A1-5240-2646-4E18-75FAC4702BE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98A6733-C657-8C2B-5858-B9FB19D7B2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DCC7B8-A30F-4D84-D85B-FC37CB28B82D}"/>
              </a:ext>
            </a:extLst>
          </p:cNvPr>
          <p:cNvSpPr>
            <a:spLocks noGrp="1"/>
          </p:cNvSpPr>
          <p:nvPr>
            <p:ph type="dt" sz="half" idx="10"/>
          </p:nvPr>
        </p:nvSpPr>
        <p:spPr/>
        <p:txBody>
          <a:bodyPr/>
          <a:lstStyle/>
          <a:p>
            <a:fld id="{E2CBE34D-6F61-8347-AFB0-0E53AEB1C868}" type="datetimeFigureOut">
              <a:rPr lang="en-US" smtClean="0"/>
              <a:t>11/14/23</a:t>
            </a:fld>
            <a:endParaRPr lang="en-US"/>
          </a:p>
        </p:txBody>
      </p:sp>
      <p:sp>
        <p:nvSpPr>
          <p:cNvPr id="5" name="Footer Placeholder 4">
            <a:extLst>
              <a:ext uri="{FF2B5EF4-FFF2-40B4-BE49-F238E27FC236}">
                <a16:creationId xmlns:a16="http://schemas.microsoft.com/office/drawing/2014/main" id="{8B77F914-4BA0-C792-D581-BC1E1B8107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677DB3-3E4D-D265-77AB-19C850028CFF}"/>
              </a:ext>
            </a:extLst>
          </p:cNvPr>
          <p:cNvSpPr>
            <a:spLocks noGrp="1"/>
          </p:cNvSpPr>
          <p:nvPr>
            <p:ph type="sldNum" sz="quarter" idx="12"/>
          </p:nvPr>
        </p:nvSpPr>
        <p:spPr/>
        <p:txBody>
          <a:bodyPr/>
          <a:lstStyle/>
          <a:p>
            <a:fld id="{E936180C-F545-A149-8F18-00E3603B2991}" type="slidenum">
              <a:rPr lang="en-US" smtClean="0"/>
              <a:t>‹#›</a:t>
            </a:fld>
            <a:endParaRPr lang="en-US"/>
          </a:p>
        </p:txBody>
      </p:sp>
    </p:spTree>
    <p:extLst>
      <p:ext uri="{BB962C8B-B14F-4D97-AF65-F5344CB8AC3E}">
        <p14:creationId xmlns:p14="http://schemas.microsoft.com/office/powerpoint/2010/main" val="1433132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032A8E-2734-107B-784D-593F8D2846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97565D-3D8D-DEBA-499C-2FD614FD31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A61741-0A3D-E93B-552A-80513EBEA0C2}"/>
              </a:ext>
            </a:extLst>
          </p:cNvPr>
          <p:cNvSpPr>
            <a:spLocks noGrp="1"/>
          </p:cNvSpPr>
          <p:nvPr>
            <p:ph type="dt" sz="half" idx="10"/>
          </p:nvPr>
        </p:nvSpPr>
        <p:spPr/>
        <p:txBody>
          <a:bodyPr/>
          <a:lstStyle/>
          <a:p>
            <a:fld id="{E2CBE34D-6F61-8347-AFB0-0E53AEB1C868}" type="datetimeFigureOut">
              <a:rPr lang="en-US" smtClean="0"/>
              <a:t>11/14/23</a:t>
            </a:fld>
            <a:endParaRPr lang="en-US"/>
          </a:p>
        </p:txBody>
      </p:sp>
      <p:sp>
        <p:nvSpPr>
          <p:cNvPr id="5" name="Footer Placeholder 4">
            <a:extLst>
              <a:ext uri="{FF2B5EF4-FFF2-40B4-BE49-F238E27FC236}">
                <a16:creationId xmlns:a16="http://schemas.microsoft.com/office/drawing/2014/main" id="{30B256E4-D5D7-7080-3F18-76EE782499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C9A948-5F91-E368-D8F0-0E571D198D18}"/>
              </a:ext>
            </a:extLst>
          </p:cNvPr>
          <p:cNvSpPr>
            <a:spLocks noGrp="1"/>
          </p:cNvSpPr>
          <p:nvPr>
            <p:ph type="sldNum" sz="quarter" idx="12"/>
          </p:nvPr>
        </p:nvSpPr>
        <p:spPr/>
        <p:txBody>
          <a:bodyPr/>
          <a:lstStyle/>
          <a:p>
            <a:fld id="{E936180C-F545-A149-8F18-00E3603B2991}" type="slidenum">
              <a:rPr lang="en-US" smtClean="0"/>
              <a:t>‹#›</a:t>
            </a:fld>
            <a:endParaRPr lang="en-US"/>
          </a:p>
        </p:txBody>
      </p:sp>
    </p:spTree>
    <p:extLst>
      <p:ext uri="{BB962C8B-B14F-4D97-AF65-F5344CB8AC3E}">
        <p14:creationId xmlns:p14="http://schemas.microsoft.com/office/powerpoint/2010/main" val="3559669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CA202-FECB-C13F-45CB-F862F72E76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11DE09-014E-0F14-D2BE-A7AD46E4A6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DC1828-7FC1-266E-9AF1-BCBBEED8303E}"/>
              </a:ext>
            </a:extLst>
          </p:cNvPr>
          <p:cNvSpPr>
            <a:spLocks noGrp="1"/>
          </p:cNvSpPr>
          <p:nvPr>
            <p:ph type="dt" sz="half" idx="10"/>
          </p:nvPr>
        </p:nvSpPr>
        <p:spPr/>
        <p:txBody>
          <a:bodyPr/>
          <a:lstStyle/>
          <a:p>
            <a:fld id="{E2CBE34D-6F61-8347-AFB0-0E53AEB1C868}" type="datetimeFigureOut">
              <a:rPr lang="en-US" smtClean="0"/>
              <a:t>11/14/23</a:t>
            </a:fld>
            <a:endParaRPr lang="en-US"/>
          </a:p>
        </p:txBody>
      </p:sp>
      <p:sp>
        <p:nvSpPr>
          <p:cNvPr id="5" name="Footer Placeholder 4">
            <a:extLst>
              <a:ext uri="{FF2B5EF4-FFF2-40B4-BE49-F238E27FC236}">
                <a16:creationId xmlns:a16="http://schemas.microsoft.com/office/drawing/2014/main" id="{4C291D8E-8598-1111-616C-B83CA1D6E2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1A52B9-9259-FCEC-7F61-5B3C9D9C1D0E}"/>
              </a:ext>
            </a:extLst>
          </p:cNvPr>
          <p:cNvSpPr>
            <a:spLocks noGrp="1"/>
          </p:cNvSpPr>
          <p:nvPr>
            <p:ph type="sldNum" sz="quarter" idx="12"/>
          </p:nvPr>
        </p:nvSpPr>
        <p:spPr/>
        <p:txBody>
          <a:bodyPr/>
          <a:lstStyle/>
          <a:p>
            <a:fld id="{E936180C-F545-A149-8F18-00E3603B2991}" type="slidenum">
              <a:rPr lang="en-US" smtClean="0"/>
              <a:t>‹#›</a:t>
            </a:fld>
            <a:endParaRPr lang="en-US"/>
          </a:p>
        </p:txBody>
      </p:sp>
    </p:spTree>
    <p:extLst>
      <p:ext uri="{BB962C8B-B14F-4D97-AF65-F5344CB8AC3E}">
        <p14:creationId xmlns:p14="http://schemas.microsoft.com/office/powerpoint/2010/main" val="219637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F47F3-4C6A-E280-C64E-3974AB1198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A368A5-0057-5334-9C25-738A9238A8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6997B3-0336-F5A0-1AF5-4AD6A67F6F1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C2A141-FC37-F406-6F3C-F54270FF5B1A}"/>
              </a:ext>
            </a:extLst>
          </p:cNvPr>
          <p:cNvSpPr>
            <a:spLocks noGrp="1"/>
          </p:cNvSpPr>
          <p:nvPr>
            <p:ph type="dt" sz="half" idx="10"/>
          </p:nvPr>
        </p:nvSpPr>
        <p:spPr/>
        <p:txBody>
          <a:bodyPr/>
          <a:lstStyle/>
          <a:p>
            <a:fld id="{E2CBE34D-6F61-8347-AFB0-0E53AEB1C868}" type="datetimeFigureOut">
              <a:rPr lang="en-US" smtClean="0"/>
              <a:t>11/14/23</a:t>
            </a:fld>
            <a:endParaRPr lang="en-US"/>
          </a:p>
        </p:txBody>
      </p:sp>
      <p:sp>
        <p:nvSpPr>
          <p:cNvPr id="6" name="Footer Placeholder 5">
            <a:extLst>
              <a:ext uri="{FF2B5EF4-FFF2-40B4-BE49-F238E27FC236}">
                <a16:creationId xmlns:a16="http://schemas.microsoft.com/office/drawing/2014/main" id="{F157FAEF-F92A-AE25-5555-38825B4E34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6885D9-3B20-685E-C72C-2B49026D406C}"/>
              </a:ext>
            </a:extLst>
          </p:cNvPr>
          <p:cNvSpPr>
            <a:spLocks noGrp="1"/>
          </p:cNvSpPr>
          <p:nvPr>
            <p:ph type="sldNum" sz="quarter" idx="12"/>
          </p:nvPr>
        </p:nvSpPr>
        <p:spPr/>
        <p:txBody>
          <a:bodyPr/>
          <a:lstStyle/>
          <a:p>
            <a:fld id="{E936180C-F545-A149-8F18-00E3603B2991}" type="slidenum">
              <a:rPr lang="en-US" smtClean="0"/>
              <a:t>‹#›</a:t>
            </a:fld>
            <a:endParaRPr lang="en-US"/>
          </a:p>
        </p:txBody>
      </p:sp>
    </p:spTree>
    <p:extLst>
      <p:ext uri="{BB962C8B-B14F-4D97-AF65-F5344CB8AC3E}">
        <p14:creationId xmlns:p14="http://schemas.microsoft.com/office/powerpoint/2010/main" val="1688510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B3621-DF05-4848-5C48-15611CF558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2C58B75-42D2-228C-EA8D-7DA102058A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3EAD67-83B2-6C28-8D26-7CC4FE10DF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8F37D2-2605-E0DB-7F3E-8407694711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51EAF2-CA2C-76D2-F666-2E62D166B6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C0A7DB-827E-2E3D-BC76-C5965FE6F489}"/>
              </a:ext>
            </a:extLst>
          </p:cNvPr>
          <p:cNvSpPr>
            <a:spLocks noGrp="1"/>
          </p:cNvSpPr>
          <p:nvPr>
            <p:ph type="dt" sz="half" idx="10"/>
          </p:nvPr>
        </p:nvSpPr>
        <p:spPr/>
        <p:txBody>
          <a:bodyPr/>
          <a:lstStyle/>
          <a:p>
            <a:fld id="{E2CBE34D-6F61-8347-AFB0-0E53AEB1C868}" type="datetimeFigureOut">
              <a:rPr lang="en-US" smtClean="0"/>
              <a:t>11/14/23</a:t>
            </a:fld>
            <a:endParaRPr lang="en-US"/>
          </a:p>
        </p:txBody>
      </p:sp>
      <p:sp>
        <p:nvSpPr>
          <p:cNvPr id="8" name="Footer Placeholder 7">
            <a:extLst>
              <a:ext uri="{FF2B5EF4-FFF2-40B4-BE49-F238E27FC236}">
                <a16:creationId xmlns:a16="http://schemas.microsoft.com/office/drawing/2014/main" id="{FB60530F-D066-B2AE-A1D8-DA8FF2C44B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B6D706-4D65-38B0-61D2-9397AF731B13}"/>
              </a:ext>
            </a:extLst>
          </p:cNvPr>
          <p:cNvSpPr>
            <a:spLocks noGrp="1"/>
          </p:cNvSpPr>
          <p:nvPr>
            <p:ph type="sldNum" sz="quarter" idx="12"/>
          </p:nvPr>
        </p:nvSpPr>
        <p:spPr/>
        <p:txBody>
          <a:bodyPr/>
          <a:lstStyle/>
          <a:p>
            <a:fld id="{E936180C-F545-A149-8F18-00E3603B2991}" type="slidenum">
              <a:rPr lang="en-US" smtClean="0"/>
              <a:t>‹#›</a:t>
            </a:fld>
            <a:endParaRPr lang="en-US"/>
          </a:p>
        </p:txBody>
      </p:sp>
    </p:spTree>
    <p:extLst>
      <p:ext uri="{BB962C8B-B14F-4D97-AF65-F5344CB8AC3E}">
        <p14:creationId xmlns:p14="http://schemas.microsoft.com/office/powerpoint/2010/main" val="1231199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6538E-0FC3-B0E9-DAD8-79DEDA81BF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FBF482-4E30-AAD1-4957-5715412AD27E}"/>
              </a:ext>
            </a:extLst>
          </p:cNvPr>
          <p:cNvSpPr>
            <a:spLocks noGrp="1"/>
          </p:cNvSpPr>
          <p:nvPr>
            <p:ph type="dt" sz="half" idx="10"/>
          </p:nvPr>
        </p:nvSpPr>
        <p:spPr/>
        <p:txBody>
          <a:bodyPr/>
          <a:lstStyle/>
          <a:p>
            <a:fld id="{E2CBE34D-6F61-8347-AFB0-0E53AEB1C868}" type="datetimeFigureOut">
              <a:rPr lang="en-US" smtClean="0"/>
              <a:t>11/14/23</a:t>
            </a:fld>
            <a:endParaRPr lang="en-US"/>
          </a:p>
        </p:txBody>
      </p:sp>
      <p:sp>
        <p:nvSpPr>
          <p:cNvPr id="4" name="Footer Placeholder 3">
            <a:extLst>
              <a:ext uri="{FF2B5EF4-FFF2-40B4-BE49-F238E27FC236}">
                <a16:creationId xmlns:a16="http://schemas.microsoft.com/office/drawing/2014/main" id="{5422AF0F-E315-5730-18C7-E307A8A527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88168AD-EC3E-A0AA-040A-54D9CC64B3D5}"/>
              </a:ext>
            </a:extLst>
          </p:cNvPr>
          <p:cNvSpPr>
            <a:spLocks noGrp="1"/>
          </p:cNvSpPr>
          <p:nvPr>
            <p:ph type="sldNum" sz="quarter" idx="12"/>
          </p:nvPr>
        </p:nvSpPr>
        <p:spPr/>
        <p:txBody>
          <a:bodyPr/>
          <a:lstStyle/>
          <a:p>
            <a:fld id="{E936180C-F545-A149-8F18-00E3603B2991}" type="slidenum">
              <a:rPr lang="en-US" smtClean="0"/>
              <a:t>‹#›</a:t>
            </a:fld>
            <a:endParaRPr lang="en-US"/>
          </a:p>
        </p:txBody>
      </p:sp>
    </p:spTree>
    <p:extLst>
      <p:ext uri="{BB962C8B-B14F-4D97-AF65-F5344CB8AC3E}">
        <p14:creationId xmlns:p14="http://schemas.microsoft.com/office/powerpoint/2010/main" val="9082516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78E66D-2019-39E1-26DE-2B0ABB1D7574}"/>
              </a:ext>
            </a:extLst>
          </p:cNvPr>
          <p:cNvSpPr>
            <a:spLocks noGrp="1"/>
          </p:cNvSpPr>
          <p:nvPr>
            <p:ph type="dt" sz="half" idx="10"/>
          </p:nvPr>
        </p:nvSpPr>
        <p:spPr/>
        <p:txBody>
          <a:bodyPr/>
          <a:lstStyle/>
          <a:p>
            <a:fld id="{E2CBE34D-6F61-8347-AFB0-0E53AEB1C868}" type="datetimeFigureOut">
              <a:rPr lang="en-US" smtClean="0"/>
              <a:t>11/14/23</a:t>
            </a:fld>
            <a:endParaRPr lang="en-US"/>
          </a:p>
        </p:txBody>
      </p:sp>
      <p:sp>
        <p:nvSpPr>
          <p:cNvPr id="3" name="Footer Placeholder 2">
            <a:extLst>
              <a:ext uri="{FF2B5EF4-FFF2-40B4-BE49-F238E27FC236}">
                <a16:creationId xmlns:a16="http://schemas.microsoft.com/office/drawing/2014/main" id="{ED84FDE6-A056-3A2F-CE3C-1A88A6A76C0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454AF8-1AD9-539A-3B3F-D27A3630D054}"/>
              </a:ext>
            </a:extLst>
          </p:cNvPr>
          <p:cNvSpPr>
            <a:spLocks noGrp="1"/>
          </p:cNvSpPr>
          <p:nvPr>
            <p:ph type="sldNum" sz="quarter" idx="12"/>
          </p:nvPr>
        </p:nvSpPr>
        <p:spPr/>
        <p:txBody>
          <a:bodyPr/>
          <a:lstStyle/>
          <a:p>
            <a:fld id="{E936180C-F545-A149-8F18-00E3603B2991}" type="slidenum">
              <a:rPr lang="en-US" smtClean="0"/>
              <a:t>‹#›</a:t>
            </a:fld>
            <a:endParaRPr lang="en-US"/>
          </a:p>
        </p:txBody>
      </p:sp>
    </p:spTree>
    <p:extLst>
      <p:ext uri="{BB962C8B-B14F-4D97-AF65-F5344CB8AC3E}">
        <p14:creationId xmlns:p14="http://schemas.microsoft.com/office/powerpoint/2010/main" val="4024661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97505-11FB-37E1-0A28-2CEE16A683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F5CF1F-5C2E-0AF8-EEF8-6C4E39C87B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6E30AB-7729-6DD1-F4FB-78ABAE0973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B9FDE1-4CBC-F3F3-B93E-377B3491C4CC}"/>
              </a:ext>
            </a:extLst>
          </p:cNvPr>
          <p:cNvSpPr>
            <a:spLocks noGrp="1"/>
          </p:cNvSpPr>
          <p:nvPr>
            <p:ph type="dt" sz="half" idx="10"/>
          </p:nvPr>
        </p:nvSpPr>
        <p:spPr/>
        <p:txBody>
          <a:bodyPr/>
          <a:lstStyle/>
          <a:p>
            <a:fld id="{E2CBE34D-6F61-8347-AFB0-0E53AEB1C868}" type="datetimeFigureOut">
              <a:rPr lang="en-US" smtClean="0"/>
              <a:t>11/14/23</a:t>
            </a:fld>
            <a:endParaRPr lang="en-US"/>
          </a:p>
        </p:txBody>
      </p:sp>
      <p:sp>
        <p:nvSpPr>
          <p:cNvPr id="6" name="Footer Placeholder 5">
            <a:extLst>
              <a:ext uri="{FF2B5EF4-FFF2-40B4-BE49-F238E27FC236}">
                <a16:creationId xmlns:a16="http://schemas.microsoft.com/office/drawing/2014/main" id="{D8F90CD2-731C-D0FE-0C1E-FD194BA8FA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A4DF1F-651C-E4F9-C5F1-1D680ADE3423}"/>
              </a:ext>
            </a:extLst>
          </p:cNvPr>
          <p:cNvSpPr>
            <a:spLocks noGrp="1"/>
          </p:cNvSpPr>
          <p:nvPr>
            <p:ph type="sldNum" sz="quarter" idx="12"/>
          </p:nvPr>
        </p:nvSpPr>
        <p:spPr/>
        <p:txBody>
          <a:bodyPr/>
          <a:lstStyle/>
          <a:p>
            <a:fld id="{E936180C-F545-A149-8F18-00E3603B2991}" type="slidenum">
              <a:rPr lang="en-US" smtClean="0"/>
              <a:t>‹#›</a:t>
            </a:fld>
            <a:endParaRPr lang="en-US"/>
          </a:p>
        </p:txBody>
      </p:sp>
    </p:spTree>
    <p:extLst>
      <p:ext uri="{BB962C8B-B14F-4D97-AF65-F5344CB8AC3E}">
        <p14:creationId xmlns:p14="http://schemas.microsoft.com/office/powerpoint/2010/main" val="3851890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7B47C-BEC1-7AA8-C044-1E610B5AAF3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EFC9F6-8CE1-15A3-C43B-8CC47AEDCF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6653861-14EC-46CC-4B5A-17D2FB6228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E65713-E0BC-AD30-7916-0D4EDBF143D0}"/>
              </a:ext>
            </a:extLst>
          </p:cNvPr>
          <p:cNvSpPr>
            <a:spLocks noGrp="1"/>
          </p:cNvSpPr>
          <p:nvPr>
            <p:ph type="dt" sz="half" idx="10"/>
          </p:nvPr>
        </p:nvSpPr>
        <p:spPr/>
        <p:txBody>
          <a:bodyPr/>
          <a:lstStyle/>
          <a:p>
            <a:fld id="{E2CBE34D-6F61-8347-AFB0-0E53AEB1C868}" type="datetimeFigureOut">
              <a:rPr lang="en-US" smtClean="0"/>
              <a:t>11/14/23</a:t>
            </a:fld>
            <a:endParaRPr lang="en-US"/>
          </a:p>
        </p:txBody>
      </p:sp>
      <p:sp>
        <p:nvSpPr>
          <p:cNvPr id="6" name="Footer Placeholder 5">
            <a:extLst>
              <a:ext uri="{FF2B5EF4-FFF2-40B4-BE49-F238E27FC236}">
                <a16:creationId xmlns:a16="http://schemas.microsoft.com/office/drawing/2014/main" id="{E306DD44-A380-EEBD-2EC0-940DB57F8F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C4EB86-71C8-1CB3-F6F3-B5EF3B68B015}"/>
              </a:ext>
            </a:extLst>
          </p:cNvPr>
          <p:cNvSpPr>
            <a:spLocks noGrp="1"/>
          </p:cNvSpPr>
          <p:nvPr>
            <p:ph type="sldNum" sz="quarter" idx="12"/>
          </p:nvPr>
        </p:nvSpPr>
        <p:spPr/>
        <p:txBody>
          <a:bodyPr/>
          <a:lstStyle/>
          <a:p>
            <a:fld id="{E936180C-F545-A149-8F18-00E3603B2991}" type="slidenum">
              <a:rPr lang="en-US" smtClean="0"/>
              <a:t>‹#›</a:t>
            </a:fld>
            <a:endParaRPr lang="en-US"/>
          </a:p>
        </p:txBody>
      </p:sp>
    </p:spTree>
    <p:extLst>
      <p:ext uri="{BB962C8B-B14F-4D97-AF65-F5344CB8AC3E}">
        <p14:creationId xmlns:p14="http://schemas.microsoft.com/office/powerpoint/2010/main" val="1667576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4D88564-A89A-92E2-E681-AB8DCF5B30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21D6FA-AF2B-B1D9-BBDA-5B35A643B3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80D577-ED17-09E9-0336-DF8365A59C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CBE34D-6F61-8347-AFB0-0E53AEB1C868}" type="datetimeFigureOut">
              <a:rPr lang="en-US" smtClean="0"/>
              <a:t>11/14/23</a:t>
            </a:fld>
            <a:endParaRPr lang="en-US"/>
          </a:p>
        </p:txBody>
      </p:sp>
      <p:sp>
        <p:nvSpPr>
          <p:cNvPr id="5" name="Footer Placeholder 4">
            <a:extLst>
              <a:ext uri="{FF2B5EF4-FFF2-40B4-BE49-F238E27FC236}">
                <a16:creationId xmlns:a16="http://schemas.microsoft.com/office/drawing/2014/main" id="{585B9B39-725A-A4CC-9E04-2D957F68DDD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21E08E-B1A5-0577-3E2A-7434D33DB3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36180C-F545-A149-8F18-00E3603B2991}" type="slidenum">
              <a:rPr lang="en-US" smtClean="0"/>
              <a:t>‹#›</a:t>
            </a:fld>
            <a:endParaRPr lang="en-US"/>
          </a:p>
        </p:txBody>
      </p:sp>
    </p:spTree>
    <p:extLst>
      <p:ext uri="{BB962C8B-B14F-4D97-AF65-F5344CB8AC3E}">
        <p14:creationId xmlns:p14="http://schemas.microsoft.com/office/powerpoint/2010/main" val="1584061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openclipart.org/detail/170087/calendar-by-helisdf"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macguffin007.com/2011/04/11/barry-levinson/" TargetMode="External"/><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hyperlink" Target="https://creativecommons.org/licenses/by-nc-nd/3.0/"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flickr.com/photos/investmentzen/30356332852" TargetMode="External"/><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hyperlink" Target="https://creativecommons.org/licenses/by/3.0/"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opensourcegreennews.wordpress.com/2018/10/03/environmentally-acceptable-investment-funds-needed/" TargetMode="External"/><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publicdomainpictures.net/en/view-image.php?image=242319&amp;picture=business" TargetMode="External"/><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bundabergnow.com/2019/03/25/seniors-forum/"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pixabay.com/en/people-couple-elderly-walking-2991882/" TargetMode="External"/><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2.xml.rels><?xml version="1.0" encoding="UTF-8" standalone="yes"?>
<Relationships xmlns="http://schemas.openxmlformats.org/package/2006/relationships"><Relationship Id="rId3" Type="http://schemas.openxmlformats.org/officeDocument/2006/relationships/hyperlink" Target="https://uncyclopedia.ca/wiki/Anna_Nicole_Smith" TargetMode="External"/><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publicdomainpictures.net/en/view-image.php?image=264040&amp;picture=money-transfer-mobile-banking"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thebluediamondgallery.com/handwriting/s/sanction.html" TargetMode="External"/><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picpedia.org/suspension-file/u/undue-hardship.html"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hyperlink" Target="https://creativecommons.org/licenses/by-sa/3.0/"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commons.wikimedia.org/wiki/File:U.S._hundred_dollar_bill,_1999.jpg" TargetMode="External"/><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hyperlink" Target="http://slid.es/billymeinke/caltrain-bikes" TargetMode="Externa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hyperlink" Target="https://www.pexels.com/photo/illustration-showing-credit-card-functions-for-different-payments-5849559/" TargetMode="External"/><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hyperlink" Target="https://www.flickr.com/photos/gotcredit/46033687474"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researchleap.com/determinants-of-taxable-capacity-in-nigeria/"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flickr.com/photos/68751915@N05/6355818699/" TargetMode="External"/><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technofaq.org/posts/2020/06/6-tips-for-people-buying-a-home-during-covid-19/"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publicdomainpictures.net/en/view-image.php?image=257373&amp;picture=gift-box-present-gift-card" TargetMode="Externa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propublica.org/article/one-third-of-skilled-nursing-patients-harmed-in-treatment/"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6.xml.rels><?xml version="1.0" encoding="UTF-8" standalone="yes"?>
<Relationships xmlns="http://schemas.openxmlformats.org/package/2006/relationships"><Relationship Id="rId3" Type="http://schemas.openxmlformats.org/officeDocument/2006/relationships/hyperlink" Target="https://www.flickr.com/photos/investmentzen/30356332852"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guity-novin.blogspot.com/2015/01/chapter-80-state-plate-project.html" TargetMode="External"/><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satisfyingretirement.blogspot.com/2016/11/five-key-qualities-of-spouse-partner-or.html" TargetMode="External"/><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pixabay.com/en/grandma-lady-old-lady-seniors-1500683/" TargetMode="External"/><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s://plasticssongcontest.miraheze.org/wiki/Christopher_Duncan" TargetMode="External"/><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publicdomainpictures.net/view-image.php?image=11305&amp;picture=elderly-gentleman&amp;large=1" TargetMode="External"/><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555C5B3-193A-4749-9AFD-682E53CDD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2EAE06A6-F76A-41C9-827A-C561B00448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
            <a:ext cx="12192000" cy="6858000"/>
          </a:xfrm>
          <a:prstGeom prst="rect">
            <a:avLst/>
          </a:prstGeom>
          <a:gradFill>
            <a:gsLst>
              <a:gs pos="0">
                <a:srgbClr val="000000"/>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9F9D4E8-0639-444B-949B-9518585061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80861" y="0"/>
            <a:ext cx="7661934" cy="6858000"/>
          </a:xfrm>
          <a:prstGeom prst="rect">
            <a:avLst/>
          </a:prstGeom>
          <a:gradFill>
            <a:gsLst>
              <a:gs pos="0">
                <a:schemeClr val="accent1">
                  <a:lumMod val="75000"/>
                  <a:alpha val="45000"/>
                </a:schemeClr>
              </a:gs>
              <a:gs pos="100000">
                <a:srgbClr val="000000">
                  <a:alpha val="29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E3DA7A2-ED70-4BBA-AB72-00AD461FA4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480862" y="-6"/>
            <a:ext cx="11711138" cy="6410334"/>
          </a:xfrm>
          <a:prstGeom prst="rect">
            <a:avLst/>
          </a:prstGeom>
          <a:gradFill>
            <a:gsLst>
              <a:gs pos="0">
                <a:schemeClr val="accent1">
                  <a:alpha val="0"/>
                </a:schemeClr>
              </a:gs>
              <a:gs pos="100000">
                <a:srgbClr val="000000">
                  <a:alpha val="41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FC485432-3647-4218-B5D3-15D3FA222B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844797" y="-489206"/>
            <a:ext cx="2502408" cy="12191998"/>
          </a:xfrm>
          <a:prstGeom prst="rect">
            <a:avLst/>
          </a:prstGeom>
          <a:gradFill>
            <a:gsLst>
              <a:gs pos="0">
                <a:schemeClr val="accent1">
                  <a:alpha val="24000"/>
                </a:schemeClr>
              </a:gs>
              <a:gs pos="78000">
                <a:schemeClr val="accent1">
                  <a:lumMod val="50000"/>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4AFDDCA-6ABA-4D23-8A5C-1BF0F4308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90589" y="1062544"/>
            <a:ext cx="4756162" cy="475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E6568D-34B2-D8C9-55CB-A569A1DF8912}"/>
              </a:ext>
            </a:extLst>
          </p:cNvPr>
          <p:cNvSpPr>
            <a:spLocks noGrp="1"/>
          </p:cNvSpPr>
          <p:nvPr>
            <p:ph type="ctrTitle"/>
          </p:nvPr>
        </p:nvSpPr>
        <p:spPr>
          <a:xfrm>
            <a:off x="1012993" y="1656130"/>
            <a:ext cx="4747280" cy="3098061"/>
          </a:xfrm>
        </p:spPr>
        <p:txBody>
          <a:bodyPr anchor="b">
            <a:noAutofit/>
          </a:bodyPr>
          <a:lstStyle/>
          <a:p>
            <a:br>
              <a:rPr lang="en-US" sz="4800" dirty="0">
                <a:solidFill>
                  <a:srgbClr val="FFFFFF"/>
                </a:solidFill>
                <a:latin typeface="Times New Roman" panose="02020603050405020304" pitchFamily="18" charset="0"/>
                <a:cs typeface="Times New Roman" panose="02020603050405020304" pitchFamily="18" charset="0"/>
              </a:rPr>
            </a:br>
            <a:r>
              <a:rPr lang="en-US" sz="4800" dirty="0">
                <a:solidFill>
                  <a:srgbClr val="FFFFFF"/>
                </a:solidFill>
                <a:latin typeface="Times New Roman" panose="02020603050405020304" pitchFamily="18" charset="0"/>
                <a:cs typeface="Times New Roman" panose="02020603050405020304" pitchFamily="18" charset="0"/>
              </a:rPr>
              <a:t>Long-Term Care Medicaid </a:t>
            </a:r>
            <a:br>
              <a:rPr lang="en-US" sz="4800" dirty="0">
                <a:solidFill>
                  <a:srgbClr val="FFFFFF"/>
                </a:solidFill>
                <a:latin typeface="Times New Roman" panose="02020603050405020304" pitchFamily="18" charset="0"/>
                <a:cs typeface="Times New Roman" panose="02020603050405020304" pitchFamily="18" charset="0"/>
              </a:rPr>
            </a:br>
            <a:r>
              <a:rPr lang="en-US" sz="4800" dirty="0">
                <a:solidFill>
                  <a:srgbClr val="FFFFFF"/>
                </a:solidFill>
                <a:latin typeface="Times New Roman" panose="02020603050405020304" pitchFamily="18" charset="0"/>
                <a:cs typeface="Times New Roman" panose="02020603050405020304" pitchFamily="18" charset="0"/>
              </a:rPr>
              <a:t>and</a:t>
            </a:r>
            <a:br>
              <a:rPr lang="en-US" sz="4800" dirty="0">
                <a:solidFill>
                  <a:srgbClr val="FFFFFF"/>
                </a:solidFill>
                <a:latin typeface="Times New Roman" panose="02020603050405020304" pitchFamily="18" charset="0"/>
                <a:cs typeface="Times New Roman" panose="02020603050405020304" pitchFamily="18" charset="0"/>
              </a:rPr>
            </a:br>
            <a:r>
              <a:rPr lang="en-US" sz="4800" dirty="0">
                <a:solidFill>
                  <a:srgbClr val="FFFFFF"/>
                </a:solidFill>
                <a:latin typeface="Times New Roman" panose="02020603050405020304" pitchFamily="18" charset="0"/>
                <a:cs typeface="Times New Roman" panose="02020603050405020304" pitchFamily="18" charset="0"/>
              </a:rPr>
              <a:t>Special Assistance </a:t>
            </a:r>
            <a:br>
              <a:rPr lang="en-US" sz="4800" dirty="0">
                <a:solidFill>
                  <a:srgbClr val="FFFFFF"/>
                </a:solidFill>
                <a:latin typeface="Times New Roman" panose="02020603050405020304" pitchFamily="18" charset="0"/>
                <a:cs typeface="Times New Roman" panose="02020603050405020304" pitchFamily="18" charset="0"/>
              </a:rPr>
            </a:br>
            <a:r>
              <a:rPr lang="en-US" sz="4800" dirty="0">
                <a:solidFill>
                  <a:srgbClr val="FFFFFF"/>
                </a:solidFill>
                <a:latin typeface="Times New Roman" panose="02020603050405020304" pitchFamily="18" charset="0"/>
                <a:cs typeface="Times New Roman" panose="02020603050405020304" pitchFamily="18" charset="0"/>
              </a:rPr>
              <a:t>Training</a:t>
            </a:r>
          </a:p>
        </p:txBody>
      </p:sp>
      <p:pic>
        <p:nvPicPr>
          <p:cNvPr id="4" name="Picture 3" descr="A logo for a school&#10;&#10;Description automatically generated">
            <a:extLst>
              <a:ext uri="{FF2B5EF4-FFF2-40B4-BE49-F238E27FC236}">
                <a16:creationId xmlns:a16="http://schemas.microsoft.com/office/drawing/2014/main" id="{58120531-8429-2471-4579-9474DB91DCDD}"/>
              </a:ext>
            </a:extLst>
          </p:cNvPr>
          <p:cNvPicPr>
            <a:picLocks noChangeAspect="1"/>
          </p:cNvPicPr>
          <p:nvPr/>
        </p:nvPicPr>
        <p:blipFill>
          <a:blip r:embed="rId2"/>
          <a:stretch>
            <a:fillRect/>
          </a:stretch>
        </p:blipFill>
        <p:spPr>
          <a:xfrm>
            <a:off x="6920559" y="2688711"/>
            <a:ext cx="3737164" cy="1494865"/>
          </a:xfrm>
          <a:prstGeom prst="rect">
            <a:avLst/>
          </a:prstGeom>
        </p:spPr>
      </p:pic>
    </p:spTree>
    <p:extLst>
      <p:ext uri="{BB962C8B-B14F-4D97-AF65-F5344CB8AC3E}">
        <p14:creationId xmlns:p14="http://schemas.microsoft.com/office/powerpoint/2010/main" val="359924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Slide Background Fill">
            <a:extLst>
              <a:ext uri="{FF2B5EF4-FFF2-40B4-BE49-F238E27FC236}">
                <a16:creationId xmlns:a16="http://schemas.microsoft.com/office/drawing/2014/main" id="{03AF1C04-3FEF-41BD-BB84-2F263765B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34">
            <a:extLst>
              <a:ext uri="{FF2B5EF4-FFF2-40B4-BE49-F238E27FC236}">
                <a16:creationId xmlns:a16="http://schemas.microsoft.com/office/drawing/2014/main" id="{2DD5E267-EB6F-47DF-ABEF-2C1BED44DA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848" y="0"/>
            <a:ext cx="12188949" cy="6858000"/>
            <a:chOff x="-2848" y="0"/>
            <a:chExt cx="12188949" cy="6858000"/>
          </a:xfrm>
        </p:grpSpPr>
        <p:sp>
          <p:nvSpPr>
            <p:cNvPr id="36" name="Color Cover">
              <a:extLst>
                <a:ext uri="{FF2B5EF4-FFF2-40B4-BE49-F238E27FC236}">
                  <a16:creationId xmlns:a16="http://schemas.microsoft.com/office/drawing/2014/main" id="{4BA86AA3-0623-4268-861E-ADA01A7C076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5">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Color Cover">
              <a:extLst>
                <a:ext uri="{FF2B5EF4-FFF2-40B4-BE49-F238E27FC236}">
                  <a16:creationId xmlns:a16="http://schemas.microsoft.com/office/drawing/2014/main" id="{72692EF2-4C1F-4ED7-9C00-6CF92783E2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848" y="0"/>
              <a:ext cx="12188949" cy="6858000"/>
            </a:xfrm>
            <a:prstGeom prst="rect">
              <a:avLst/>
            </a:prstGeom>
            <a:solidFill>
              <a:schemeClr val="accent6">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9" name="Group 38">
            <a:extLst>
              <a:ext uri="{FF2B5EF4-FFF2-40B4-BE49-F238E27FC236}">
                <a16:creationId xmlns:a16="http://schemas.microsoft.com/office/drawing/2014/main" id="{66828D02-A05D-412B-9F20-B68E970B9FC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51279" y="598259"/>
            <a:ext cx="10889442" cy="5680742"/>
            <a:chOff x="651279" y="598259"/>
            <a:chExt cx="10889442" cy="5680742"/>
          </a:xfrm>
        </p:grpSpPr>
        <p:sp>
          <p:nvSpPr>
            <p:cNvPr id="40" name="Color">
              <a:extLst>
                <a:ext uri="{FF2B5EF4-FFF2-40B4-BE49-F238E27FC236}">
                  <a16:creationId xmlns:a16="http://schemas.microsoft.com/office/drawing/2014/main" id="{A1A8E50E-11DE-480E-A93B-F503760BCC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Color">
              <a:extLst>
                <a:ext uri="{FF2B5EF4-FFF2-40B4-BE49-F238E27FC236}">
                  <a16:creationId xmlns:a16="http://schemas.microsoft.com/office/drawing/2014/main" id="{D2E2EE99-89A4-435B-B61A-3C8B5B2B2D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6" name="Picture 5" descr="A calendar with a green tick&#10;&#10;Description automatically generated">
            <a:extLst>
              <a:ext uri="{FF2B5EF4-FFF2-40B4-BE49-F238E27FC236}">
                <a16:creationId xmlns:a16="http://schemas.microsoft.com/office/drawing/2014/main" id="{BC5583A1-EF1A-7DFA-7102-F01E6CB8912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77026" y="1457125"/>
            <a:ext cx="4571936" cy="3920432"/>
          </a:xfrm>
          <a:prstGeom prst="rect">
            <a:avLst/>
          </a:prstGeom>
        </p:spPr>
      </p:pic>
      <p:grpSp>
        <p:nvGrpSpPr>
          <p:cNvPr id="43" name="Group 42">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44" name="Freeform: Shape 43">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5" name="Freeform: Shape 44">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6" name="Freeform: Shape 45">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7" name="Freeform: Shape 46">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8" name="Freeform: Shape 47">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9" name="Freeform: Shape 48">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0" name="Freeform: Shape 49">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E6652EB1-2A40-8E88-EF45-D852DBC831B8}"/>
              </a:ext>
            </a:extLst>
          </p:cNvPr>
          <p:cNvSpPr>
            <a:spLocks noGrp="1"/>
          </p:cNvSpPr>
          <p:nvPr>
            <p:ph type="title"/>
          </p:nvPr>
        </p:nvSpPr>
        <p:spPr>
          <a:xfrm>
            <a:off x="790418" y="-287306"/>
            <a:ext cx="5501548" cy="2353362"/>
          </a:xfrm>
        </p:spPr>
        <p:txBody>
          <a:bodyPr anchor="b">
            <a:normAutofit/>
          </a:bodyPr>
          <a:lstStyle/>
          <a:p>
            <a:r>
              <a:rPr lang="en-US" sz="4800" dirty="0">
                <a:solidFill>
                  <a:schemeClr val="bg1"/>
                </a:solidFill>
              </a:rPr>
              <a:t>Retroactive and Ongoing Medicaid </a:t>
            </a:r>
          </a:p>
        </p:txBody>
      </p:sp>
      <p:sp>
        <p:nvSpPr>
          <p:cNvPr id="3" name="Content Placeholder 2">
            <a:extLst>
              <a:ext uri="{FF2B5EF4-FFF2-40B4-BE49-F238E27FC236}">
                <a16:creationId xmlns:a16="http://schemas.microsoft.com/office/drawing/2014/main" id="{3B7C2DDB-B3EB-9D6C-6A06-C3323DFC04C1}"/>
              </a:ext>
            </a:extLst>
          </p:cNvPr>
          <p:cNvSpPr>
            <a:spLocks noGrp="1"/>
          </p:cNvSpPr>
          <p:nvPr>
            <p:ph idx="1"/>
          </p:nvPr>
        </p:nvSpPr>
        <p:spPr>
          <a:xfrm>
            <a:off x="1014985" y="2187147"/>
            <a:ext cx="5501548" cy="3828522"/>
          </a:xfrm>
        </p:spPr>
        <p:txBody>
          <a:bodyPr anchor="t">
            <a:normAutofit/>
          </a:bodyPr>
          <a:lstStyle/>
          <a:p>
            <a:r>
              <a:rPr lang="en-US" sz="1800" dirty="0">
                <a:solidFill>
                  <a:schemeClr val="bg1"/>
                </a:solidFill>
              </a:rPr>
              <a:t>Ongoing period- month of application on ongoing</a:t>
            </a:r>
          </a:p>
          <a:p>
            <a:r>
              <a:rPr lang="en-US" sz="1800" dirty="0">
                <a:solidFill>
                  <a:schemeClr val="bg1"/>
                </a:solidFill>
              </a:rPr>
              <a:t>Retroactive period- up to 90 days prior to the month of application for SNF applications. Does not apply to PACE/CAP</a:t>
            </a:r>
          </a:p>
          <a:p>
            <a:r>
              <a:rPr lang="en-US" sz="1800" dirty="0">
                <a:solidFill>
                  <a:schemeClr val="bg1"/>
                </a:solidFill>
              </a:rPr>
              <a:t>LTC Medicaid may be approved retroactively up to 90 days prior to the month of application. The retroactive Medicaid effective date is the date that all following criteria is met:</a:t>
            </a:r>
          </a:p>
          <a:p>
            <a:pPr marL="0" indent="0">
              <a:buNone/>
            </a:pPr>
            <a:r>
              <a:rPr lang="en-US" sz="1800" dirty="0">
                <a:solidFill>
                  <a:schemeClr val="bg1"/>
                </a:solidFill>
              </a:rPr>
              <a:t>	Financial eligibility was established</a:t>
            </a:r>
          </a:p>
          <a:p>
            <a:pPr marL="0" indent="0">
              <a:buNone/>
            </a:pPr>
            <a:r>
              <a:rPr lang="en-US" sz="1800" dirty="0">
                <a:solidFill>
                  <a:schemeClr val="bg1"/>
                </a:solidFill>
              </a:rPr>
              <a:t>	The a/b was in a facility with a valid FL-2</a:t>
            </a:r>
          </a:p>
          <a:p>
            <a:pPr marL="0" indent="0">
              <a:buNone/>
            </a:pPr>
            <a:r>
              <a:rPr lang="en-US" sz="1800" dirty="0">
                <a:solidFill>
                  <a:schemeClr val="bg1"/>
                </a:solidFill>
              </a:rPr>
              <a:t>	The date the deductible was satisfied </a:t>
            </a:r>
            <a:r>
              <a:rPr lang="en-US" sz="900" dirty="0">
                <a:solidFill>
                  <a:schemeClr val="bg1"/>
                </a:solidFill>
              </a:rPr>
              <a:t>		</a:t>
            </a:r>
          </a:p>
        </p:txBody>
      </p:sp>
    </p:spTree>
    <p:extLst>
      <p:ext uri="{BB962C8B-B14F-4D97-AF65-F5344CB8AC3E}">
        <p14:creationId xmlns:p14="http://schemas.microsoft.com/office/powerpoint/2010/main" val="2379574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D3D404-305A-1089-37F8-BC2E185A2254}"/>
              </a:ext>
            </a:extLst>
          </p:cNvPr>
          <p:cNvSpPr>
            <a:spLocks noGrp="1"/>
          </p:cNvSpPr>
          <p:nvPr>
            <p:ph type="title"/>
          </p:nvPr>
        </p:nvSpPr>
        <p:spPr>
          <a:xfrm>
            <a:off x="110787" y="-326653"/>
            <a:ext cx="5427525" cy="1667997"/>
          </a:xfrm>
        </p:spPr>
        <p:txBody>
          <a:bodyPr anchor="b">
            <a:normAutofit/>
          </a:bodyPr>
          <a:lstStyle/>
          <a:p>
            <a:r>
              <a:rPr lang="en-US" sz="4000" dirty="0"/>
              <a:t>Income/LTC Medicaid Deductibles</a:t>
            </a:r>
          </a:p>
        </p:txBody>
      </p:sp>
      <p:sp>
        <p:nvSpPr>
          <p:cNvPr id="3" name="Content Placeholder 2">
            <a:extLst>
              <a:ext uri="{FF2B5EF4-FFF2-40B4-BE49-F238E27FC236}">
                <a16:creationId xmlns:a16="http://schemas.microsoft.com/office/drawing/2014/main" id="{8D0F15B0-245B-6796-87BE-2A73CE71E997}"/>
              </a:ext>
            </a:extLst>
          </p:cNvPr>
          <p:cNvSpPr>
            <a:spLocks noGrp="1"/>
          </p:cNvSpPr>
          <p:nvPr>
            <p:ph idx="1"/>
          </p:nvPr>
        </p:nvSpPr>
        <p:spPr>
          <a:xfrm>
            <a:off x="110787" y="1341344"/>
            <a:ext cx="7162558" cy="4898817"/>
          </a:xfrm>
        </p:spPr>
        <p:txBody>
          <a:bodyPr anchor="t">
            <a:normAutofit lnSpcReduction="10000"/>
          </a:bodyPr>
          <a:lstStyle/>
          <a:p>
            <a:r>
              <a:rPr lang="en-US" sz="1600" dirty="0">
                <a:solidFill>
                  <a:schemeClr val="accent1">
                    <a:lumMod val="50000"/>
                  </a:schemeClr>
                </a:solidFill>
              </a:rPr>
              <a:t>There is no income limit for LTC Medicaid, the a/b just has to be less than the monthly rate of the facility. </a:t>
            </a:r>
          </a:p>
          <a:p>
            <a:r>
              <a:rPr lang="en-US" sz="1600" dirty="0">
                <a:solidFill>
                  <a:schemeClr val="accent1">
                    <a:lumMod val="50000"/>
                  </a:schemeClr>
                </a:solidFill>
              </a:rPr>
              <a:t>Even though there is no income limit, the a/b could have a Medicaid deductible which can delay the start date of eligibility. </a:t>
            </a:r>
          </a:p>
          <a:p>
            <a:r>
              <a:rPr lang="en-US" sz="1600" dirty="0">
                <a:solidFill>
                  <a:schemeClr val="accent1">
                    <a:lumMod val="50000"/>
                  </a:schemeClr>
                </a:solidFill>
              </a:rPr>
              <a:t>There are two income categories for LTC Medicaid- Categorically needy and Medically Needy</a:t>
            </a:r>
          </a:p>
          <a:p>
            <a:r>
              <a:rPr lang="en-US" sz="1600" dirty="0">
                <a:solidFill>
                  <a:schemeClr val="accent1">
                    <a:lumMod val="50000"/>
                  </a:schemeClr>
                </a:solidFill>
              </a:rPr>
              <a:t>If the a/b has gross income of $1215/month or less, they are categorically needy</a:t>
            </a:r>
          </a:p>
          <a:p>
            <a:r>
              <a:rPr lang="en-US" sz="1600" dirty="0">
                <a:solidFill>
                  <a:schemeClr val="accent1">
                    <a:lumMod val="50000"/>
                  </a:schemeClr>
                </a:solidFill>
              </a:rPr>
              <a:t>If the a/b has gross income of more than $1215/</a:t>
            </a:r>
            <a:r>
              <a:rPr lang="en-US" sz="1600" dirty="0" err="1">
                <a:solidFill>
                  <a:schemeClr val="accent1">
                    <a:lumMod val="50000"/>
                  </a:schemeClr>
                </a:solidFill>
              </a:rPr>
              <a:t>mo</a:t>
            </a:r>
            <a:r>
              <a:rPr lang="en-US" sz="1600" dirty="0">
                <a:solidFill>
                  <a:schemeClr val="accent1">
                    <a:lumMod val="50000"/>
                  </a:schemeClr>
                </a:solidFill>
              </a:rPr>
              <a:t> they are medically needy. </a:t>
            </a:r>
          </a:p>
          <a:p>
            <a:r>
              <a:rPr lang="en-US" sz="1600" dirty="0">
                <a:solidFill>
                  <a:schemeClr val="accent1">
                    <a:lumMod val="50000"/>
                  </a:schemeClr>
                </a:solidFill>
              </a:rPr>
              <a:t>Medically needy a/b’s will have a Medicaid deductible that must be met before LTC Medicaid can begin. </a:t>
            </a:r>
          </a:p>
          <a:p>
            <a:r>
              <a:rPr lang="en-US" sz="1600" dirty="0">
                <a:solidFill>
                  <a:schemeClr val="accent1">
                    <a:lumMod val="50000"/>
                  </a:schemeClr>
                </a:solidFill>
              </a:rPr>
              <a:t>To calculate he deductible, you take the a/b’s gross income, deduct the $20 income exclusion, and deduct $242 (a number set by the state). The difference is then multiplied by 6 (# of months in the certification period) to come up with the deductible. </a:t>
            </a:r>
          </a:p>
          <a:p>
            <a:r>
              <a:rPr lang="en-US" sz="1600" dirty="0">
                <a:solidFill>
                  <a:schemeClr val="accent1">
                    <a:lumMod val="50000"/>
                  </a:schemeClr>
                </a:solidFill>
              </a:rPr>
              <a:t>Example: The a/b’s gross income is $2500. $2500-$20-$242= $2,238. $2,238 x 6= $13,428. The deductible is $13,428. The a/b must pay $13,428 to the facility before LTC Medicaid will begin. The application is still approved prior to the deductible being paid, but DSS will calculate the effective date of LTC Medicaid by taking the deductible and dividing it by the facilities daily private pay rate. </a:t>
            </a:r>
          </a:p>
          <a:p>
            <a:endParaRPr lang="en-US" sz="1000" dirty="0"/>
          </a:p>
          <a:p>
            <a:endParaRPr lang="en-US" sz="1000" dirty="0"/>
          </a:p>
        </p:txBody>
      </p:sp>
      <p:pic>
        <p:nvPicPr>
          <p:cNvPr id="6" name="Picture 5" descr="A person looking at another person&#10;&#10;Description automatically generated">
            <a:extLst>
              <a:ext uri="{FF2B5EF4-FFF2-40B4-BE49-F238E27FC236}">
                <a16:creationId xmlns:a16="http://schemas.microsoft.com/office/drawing/2014/main" id="{7DF9E9BE-10D7-3C21-905C-AB5839042E3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338" r="22079" b="1"/>
          <a:stretch/>
        </p:blipFill>
        <p:spPr>
          <a:xfrm>
            <a:off x="7510949" y="978677"/>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5" name="Rectangle 14">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B1D15EA-5ECF-8CDB-3709-692A2389DA24}"/>
              </a:ext>
            </a:extLst>
          </p:cNvPr>
          <p:cNvSpPr txBox="1"/>
          <p:nvPr/>
        </p:nvSpPr>
        <p:spPr>
          <a:xfrm>
            <a:off x="9732673" y="6657945"/>
            <a:ext cx="2459327"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macguffin007.com/2011/04/11/barry-levinson/">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3283846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00B61B-9159-DAA0-CD42-D8D9449E5D42}"/>
              </a:ext>
            </a:extLst>
          </p:cNvPr>
          <p:cNvSpPr>
            <a:spLocks noGrp="1"/>
          </p:cNvSpPr>
          <p:nvPr>
            <p:ph type="title"/>
          </p:nvPr>
        </p:nvSpPr>
        <p:spPr>
          <a:xfrm>
            <a:off x="4250725" y="210065"/>
            <a:ext cx="6781800" cy="1338696"/>
          </a:xfrm>
        </p:spPr>
        <p:txBody>
          <a:bodyPr>
            <a:normAutofit/>
          </a:bodyPr>
          <a:lstStyle/>
          <a:p>
            <a:r>
              <a:rPr lang="en-US" dirty="0"/>
              <a:t>Ways to Reduce the Deductible</a:t>
            </a:r>
          </a:p>
        </p:txBody>
      </p:sp>
      <p:pic>
        <p:nvPicPr>
          <p:cNvPr id="5" name="Picture 4" descr="White calculator">
            <a:extLst>
              <a:ext uri="{FF2B5EF4-FFF2-40B4-BE49-F238E27FC236}">
                <a16:creationId xmlns:a16="http://schemas.microsoft.com/office/drawing/2014/main" id="{0F4A57C5-CE65-D9C3-0BAB-431618285854}"/>
              </a:ext>
            </a:extLst>
          </p:cNvPr>
          <p:cNvPicPr>
            <a:picLocks noChangeAspect="1"/>
          </p:cNvPicPr>
          <p:nvPr/>
        </p:nvPicPr>
        <p:blipFill rotWithShape="1">
          <a:blip r:embed="rId2"/>
          <a:srcRect l="13011" r="50443"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50C4B7E9-17F4-51E6-DEC2-EB52C420CC0E}"/>
              </a:ext>
            </a:extLst>
          </p:cNvPr>
          <p:cNvSpPr>
            <a:spLocks noGrp="1"/>
          </p:cNvSpPr>
          <p:nvPr>
            <p:ph idx="1"/>
          </p:nvPr>
        </p:nvSpPr>
        <p:spPr>
          <a:xfrm>
            <a:off x="3880022" y="1948295"/>
            <a:ext cx="8130745" cy="4699640"/>
          </a:xfrm>
        </p:spPr>
        <p:txBody>
          <a:bodyPr anchor="t">
            <a:normAutofit/>
          </a:bodyPr>
          <a:lstStyle/>
          <a:p>
            <a:r>
              <a:rPr lang="en-US" sz="1600" dirty="0"/>
              <a:t>If the a/b has any unpaid medical bills from the 2 years prior to application, those bills can be submitted to reduce the deductible</a:t>
            </a:r>
          </a:p>
          <a:p>
            <a:r>
              <a:rPr lang="en-US" sz="1600" dirty="0"/>
              <a:t>If the a/b has any paid or unpaid medical bills during the retroactive or ongoing certification period, those bills can be submitted to reduce the deductible. If the medical bill was paid, it has to have been paid by the a/b or spouse. </a:t>
            </a:r>
          </a:p>
          <a:p>
            <a:r>
              <a:rPr lang="en-US" sz="1600" dirty="0"/>
              <a:t>Example: The deducible is $13,428. When the client retained our services, they were already residing in a skilled nursing facility and they are already financially eligible. We submit the application on 11/1/23 and apply for retroactive and ongoing benefits. During the three-month retro period (August, September, and October), the a/b paid the facility out of pocket at a rate of $250/day. The a/b would have met the deductible on the 54</a:t>
            </a:r>
            <a:r>
              <a:rPr lang="en-US" sz="1600" baseline="30000" dirty="0"/>
              <a:t>th</a:t>
            </a:r>
            <a:r>
              <a:rPr lang="en-US" sz="1600" dirty="0"/>
              <a:t> day ($13,248/250= 53.712), which was 9/23/23. The earliest that Medicaid would pay back to is 9/24/23, if the a/b was already financially eligible on that date. If the a/b wasn’t financially eligible on 9/24/23, Medicaid would pay back to the earliest date during the retro months that the a/b was financially eligible.</a:t>
            </a:r>
          </a:p>
          <a:p>
            <a:r>
              <a:rPr lang="en-US" sz="1600" dirty="0"/>
              <a:t>There are other scenarios, but the take-away here is that we should not tell the clients that Medicaid will be approved effective the date of financial eligibility, whether that be during the 3 month retro active period or the current period, because they could potentially have to meet a deductible. </a:t>
            </a:r>
          </a:p>
        </p:txBody>
      </p:sp>
    </p:spTree>
    <p:extLst>
      <p:ext uri="{BB962C8B-B14F-4D97-AF65-F5344CB8AC3E}">
        <p14:creationId xmlns:p14="http://schemas.microsoft.com/office/powerpoint/2010/main" val="75385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2D58AF-9EF6-28E6-865E-21D7A664DCC2}"/>
              </a:ext>
            </a:extLst>
          </p:cNvPr>
          <p:cNvSpPr>
            <a:spLocks noGrp="1"/>
          </p:cNvSpPr>
          <p:nvPr>
            <p:ph type="title"/>
          </p:nvPr>
        </p:nvSpPr>
        <p:spPr>
          <a:xfrm>
            <a:off x="4573028" y="183268"/>
            <a:ext cx="6781800" cy="1338696"/>
          </a:xfrm>
        </p:spPr>
        <p:txBody>
          <a:bodyPr>
            <a:normAutofit/>
          </a:bodyPr>
          <a:lstStyle/>
          <a:p>
            <a:r>
              <a:rPr lang="en-US" dirty="0"/>
              <a:t>MMMNA</a:t>
            </a:r>
          </a:p>
        </p:txBody>
      </p:sp>
      <p:pic>
        <p:nvPicPr>
          <p:cNvPr id="5" name="Picture 4" descr="Old wrinkled hands with some coins">
            <a:extLst>
              <a:ext uri="{FF2B5EF4-FFF2-40B4-BE49-F238E27FC236}">
                <a16:creationId xmlns:a16="http://schemas.microsoft.com/office/drawing/2014/main" id="{45D56398-7629-329B-D80B-FEDAC4D054BA}"/>
              </a:ext>
            </a:extLst>
          </p:cNvPr>
          <p:cNvPicPr>
            <a:picLocks noChangeAspect="1"/>
          </p:cNvPicPr>
          <p:nvPr/>
        </p:nvPicPr>
        <p:blipFill rotWithShape="1">
          <a:blip r:embed="rId2"/>
          <a:srcRect l="21269" r="42185"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EAFD22B8-76AC-CAF7-4D35-12FE9234EA1A}"/>
              </a:ext>
            </a:extLst>
          </p:cNvPr>
          <p:cNvSpPr>
            <a:spLocks noGrp="1"/>
          </p:cNvSpPr>
          <p:nvPr>
            <p:ph idx="1"/>
          </p:nvPr>
        </p:nvSpPr>
        <p:spPr>
          <a:xfrm>
            <a:off x="4065372" y="1705232"/>
            <a:ext cx="7797113" cy="4397456"/>
          </a:xfrm>
        </p:spPr>
        <p:txBody>
          <a:bodyPr anchor="t">
            <a:normAutofit fontScale="92500"/>
          </a:bodyPr>
          <a:lstStyle/>
          <a:p>
            <a:r>
              <a:rPr lang="en-US" sz="2000" dirty="0"/>
              <a:t>M</a:t>
            </a:r>
            <a:r>
              <a:rPr lang="en-US" sz="2400" dirty="0"/>
              <a:t>inimum/Maximum Monthly Maintenance Needs Allowance </a:t>
            </a:r>
          </a:p>
          <a:p>
            <a:r>
              <a:rPr lang="en-US" sz="2400" dirty="0"/>
              <a:t>Is income deemed from the a/b to a community spouse if the community spouse has less income than the a/b </a:t>
            </a:r>
          </a:p>
          <a:p>
            <a:r>
              <a:rPr lang="en-US" sz="2400" dirty="0"/>
              <a:t>Range is </a:t>
            </a:r>
            <a:r>
              <a:rPr lang="en-US" sz="2400" b="0" i="0" dirty="0">
                <a:effectLst/>
                <a:latin typeface="Calibri" panose="020F0502020204030204" pitchFamily="34" charset="0"/>
                <a:cs typeface="Calibri" panose="020F0502020204030204" pitchFamily="34" charset="0"/>
              </a:rPr>
              <a:t>$2,465 – $3,715.50 for 2023</a:t>
            </a:r>
          </a:p>
          <a:p>
            <a:r>
              <a:rPr lang="en-US" sz="2400" dirty="0">
                <a:latin typeface="Calibri" panose="020F0502020204030204" pitchFamily="34" charset="0"/>
                <a:cs typeface="Calibri" panose="020F0502020204030204" pitchFamily="34" charset="0"/>
              </a:rPr>
              <a:t>If the community spouse has income less than the a/b and less than $2,465, as much of the a/b’s income can be deemed to the spouse as needed to bring the spouse’s income to $2,465. </a:t>
            </a:r>
          </a:p>
          <a:p>
            <a:r>
              <a:rPr lang="en-US" sz="2400" dirty="0">
                <a:latin typeface="Calibri" panose="020F0502020204030204" pitchFamily="34" charset="0"/>
                <a:cs typeface="Calibri" panose="020F0502020204030204" pitchFamily="34" charset="0"/>
              </a:rPr>
              <a:t>If the community spouse has excess shelter costs, the community spouse’s may receive additional deeming to bring their income up to $3,715.50, if the a/b’s income allows for it.</a:t>
            </a:r>
          </a:p>
        </p:txBody>
      </p:sp>
    </p:spTree>
    <p:extLst>
      <p:ext uri="{BB962C8B-B14F-4D97-AF65-F5344CB8AC3E}">
        <p14:creationId xmlns:p14="http://schemas.microsoft.com/office/powerpoint/2010/main" val="2097214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B9F57D1-3191-5617-5C3A-2F946453454D}"/>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LTC Medicaid Financial Resources</a:t>
            </a:r>
          </a:p>
        </p:txBody>
      </p:sp>
      <p:sp>
        <p:nvSpPr>
          <p:cNvPr id="3" name="Content Placeholder 2">
            <a:extLst>
              <a:ext uri="{FF2B5EF4-FFF2-40B4-BE49-F238E27FC236}">
                <a16:creationId xmlns:a16="http://schemas.microsoft.com/office/drawing/2014/main" id="{DB87737B-6738-F11C-1227-C19C62F6065C}"/>
              </a:ext>
            </a:extLst>
          </p:cNvPr>
          <p:cNvSpPr>
            <a:spLocks noGrp="1"/>
          </p:cNvSpPr>
          <p:nvPr>
            <p:ph idx="1"/>
          </p:nvPr>
        </p:nvSpPr>
        <p:spPr>
          <a:xfrm>
            <a:off x="6503158" y="649480"/>
            <a:ext cx="4862447" cy="5546047"/>
          </a:xfrm>
        </p:spPr>
        <p:txBody>
          <a:bodyPr anchor="ctr">
            <a:normAutofit/>
          </a:bodyPr>
          <a:lstStyle/>
          <a:p>
            <a:r>
              <a:rPr lang="en-US" sz="1900"/>
              <a:t>The resource/reserve limit for an individual applying is $2,000. </a:t>
            </a:r>
          </a:p>
          <a:p>
            <a:r>
              <a:rPr lang="en-US" sz="1900"/>
              <a:t>Reserve limit for a couple applying that reside in the same room ina SNF is $3,000 total for the couple</a:t>
            </a:r>
          </a:p>
          <a:p>
            <a:r>
              <a:rPr lang="en-US" sz="1900"/>
              <a:t>Reserve limit for a couple applying that reside in separate rooms in a SNF is $2,000 each. </a:t>
            </a:r>
          </a:p>
          <a:p>
            <a:r>
              <a:rPr lang="en-US" sz="1900"/>
              <a:t>If the a/b has a spouse, they may be eligible for the Community Spouse Resource Allowance (CSRA). </a:t>
            </a:r>
          </a:p>
          <a:p>
            <a:r>
              <a:rPr lang="en-US" sz="1900"/>
              <a:t>Income is not considered a resource during the month it is received. </a:t>
            </a:r>
          </a:p>
          <a:p>
            <a:r>
              <a:rPr lang="en-US" sz="1900"/>
              <a:t>There is no income limit for LTC Medicaid, as long as the gross income is less than the private rate of the SNF. </a:t>
            </a:r>
          </a:p>
          <a:p>
            <a:r>
              <a:rPr lang="en-US" sz="1900"/>
              <a:t>Assets of both the a/b and the spouse, if applicable, are countable. </a:t>
            </a:r>
          </a:p>
          <a:p>
            <a:endParaRPr lang="en-US" sz="1900"/>
          </a:p>
        </p:txBody>
      </p:sp>
    </p:spTree>
    <p:extLst>
      <p:ext uri="{BB962C8B-B14F-4D97-AF65-F5344CB8AC3E}">
        <p14:creationId xmlns:p14="http://schemas.microsoft.com/office/powerpoint/2010/main" val="22551738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63E195-0F1E-B549-B058-67930EA6A429}"/>
              </a:ext>
            </a:extLst>
          </p:cNvPr>
          <p:cNvSpPr>
            <a:spLocks noGrp="1"/>
          </p:cNvSpPr>
          <p:nvPr>
            <p:ph type="title"/>
          </p:nvPr>
        </p:nvSpPr>
        <p:spPr>
          <a:xfrm>
            <a:off x="761803" y="350196"/>
            <a:ext cx="4646904" cy="1624520"/>
          </a:xfrm>
        </p:spPr>
        <p:txBody>
          <a:bodyPr anchor="ctr">
            <a:normAutofit/>
          </a:bodyPr>
          <a:lstStyle/>
          <a:p>
            <a:r>
              <a:rPr lang="en-US" sz="4000"/>
              <a:t>Real Property, Deeds, Homesite </a:t>
            </a:r>
          </a:p>
        </p:txBody>
      </p:sp>
      <p:sp>
        <p:nvSpPr>
          <p:cNvPr id="3" name="Content Placeholder 2">
            <a:extLst>
              <a:ext uri="{FF2B5EF4-FFF2-40B4-BE49-F238E27FC236}">
                <a16:creationId xmlns:a16="http://schemas.microsoft.com/office/drawing/2014/main" id="{B833256A-538F-6EBF-A286-633B2FC27665}"/>
              </a:ext>
            </a:extLst>
          </p:cNvPr>
          <p:cNvSpPr>
            <a:spLocks noGrp="1"/>
          </p:cNvSpPr>
          <p:nvPr>
            <p:ph idx="1"/>
          </p:nvPr>
        </p:nvSpPr>
        <p:spPr>
          <a:xfrm>
            <a:off x="168876" y="2412329"/>
            <a:ext cx="5758247" cy="4298310"/>
          </a:xfrm>
        </p:spPr>
        <p:txBody>
          <a:bodyPr anchor="ctr">
            <a:normAutofit lnSpcReduction="10000"/>
          </a:bodyPr>
          <a:lstStyle/>
          <a:p>
            <a:r>
              <a:rPr lang="en-US" sz="1800" dirty="0"/>
              <a:t>The home site is an exempt asset regardless of the type of property or deed, if the a/b expresses an intent to return home. Ex: Camper, Mobile Home (with or without title)</a:t>
            </a:r>
          </a:p>
          <a:p>
            <a:r>
              <a:rPr lang="en-US" sz="1800" dirty="0"/>
              <a:t>Even though the homesite is exempt, a TOA sanction can still be applied depending on the type of deed and when it was executed</a:t>
            </a:r>
          </a:p>
          <a:p>
            <a:r>
              <a:rPr lang="en-US" sz="1800" dirty="0"/>
              <a:t>Traditional LED- can own unlimited # of properties under a LED as long as the LEDs were done prior to the lookback </a:t>
            </a:r>
          </a:p>
          <a:p>
            <a:r>
              <a:rPr lang="en-US" sz="1800" dirty="0"/>
              <a:t>Lady Bird Deed- Does not cause a TOA sanction for Medicaid</a:t>
            </a:r>
          </a:p>
          <a:p>
            <a:r>
              <a:rPr lang="en-US" sz="1800" dirty="0"/>
              <a:t>Tenancy-in-Common- Exempt asset for Medicaid purposes </a:t>
            </a:r>
          </a:p>
          <a:p>
            <a:r>
              <a:rPr lang="en-US" sz="1800" dirty="0"/>
              <a:t>Non-Homesite Mobile Homes- Title must be removed </a:t>
            </a:r>
          </a:p>
          <a:p>
            <a:pPr marL="0" indent="0">
              <a:buNone/>
            </a:pPr>
            <a:endParaRPr lang="en-US" sz="1300" dirty="0"/>
          </a:p>
        </p:txBody>
      </p:sp>
      <p:pic>
        <p:nvPicPr>
          <p:cNvPr id="5" name="Picture 4" descr="A midsection of a person holding a miniature house">
            <a:extLst>
              <a:ext uri="{FF2B5EF4-FFF2-40B4-BE49-F238E27FC236}">
                <a16:creationId xmlns:a16="http://schemas.microsoft.com/office/drawing/2014/main" id="{BDC4D584-F91E-686A-5FF3-A758F51E0FCE}"/>
              </a:ext>
            </a:extLst>
          </p:cNvPr>
          <p:cNvPicPr>
            <a:picLocks noChangeAspect="1"/>
          </p:cNvPicPr>
          <p:nvPr/>
        </p:nvPicPr>
        <p:blipFill rotWithShape="1">
          <a:blip r:embed="rId2"/>
          <a:srcRect l="22804" r="21133" b="-1"/>
          <a:stretch/>
        </p:blipFill>
        <p:spPr>
          <a:xfrm>
            <a:off x="6096000" y="1"/>
            <a:ext cx="6102825" cy="6858000"/>
          </a:xfrm>
          <a:prstGeom prst="rect">
            <a:avLst/>
          </a:prstGeom>
        </p:spPr>
      </p:pic>
    </p:spTree>
    <p:extLst>
      <p:ext uri="{BB962C8B-B14F-4D97-AF65-F5344CB8AC3E}">
        <p14:creationId xmlns:p14="http://schemas.microsoft.com/office/powerpoint/2010/main" val="12695994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orange sports car parked in a showroom&#10;&#10;Description automatically generated">
            <a:extLst>
              <a:ext uri="{FF2B5EF4-FFF2-40B4-BE49-F238E27FC236}">
                <a16:creationId xmlns:a16="http://schemas.microsoft.com/office/drawing/2014/main" id="{9FD8B79E-B0F6-6CF5-99D6-500D502051AC}"/>
              </a:ext>
            </a:extLst>
          </p:cNvPr>
          <p:cNvPicPr>
            <a:picLocks noChangeAspect="1"/>
          </p:cNvPicPr>
          <p:nvPr/>
        </p:nvPicPr>
        <p:blipFill rotWithShape="1">
          <a:blip r:embed="rId2"/>
          <a:srcRect t="6422" b="18578"/>
          <a:stretch/>
        </p:blipFill>
        <p:spPr>
          <a:xfrm>
            <a:off x="1" y="1"/>
            <a:ext cx="12192000" cy="6857999"/>
          </a:xfrm>
          <a:prstGeom prst="rect">
            <a:avLst/>
          </a:prstGeom>
        </p:spPr>
      </p:pic>
      <p:sp useBgFill="1">
        <p:nvSpPr>
          <p:cNvPr id="22" name="Freeform: Shape 21">
            <a:extLst>
              <a:ext uri="{FF2B5EF4-FFF2-40B4-BE49-F238E27FC236}">
                <a16:creationId xmlns:a16="http://schemas.microsoft.com/office/drawing/2014/main" id="{7E7D0C94-08B4-48AE-8813-CC4D60294F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899" y="609600"/>
            <a:ext cx="5372101" cy="5513767"/>
          </a:xfrm>
          <a:custGeom>
            <a:avLst/>
            <a:gdLst>
              <a:gd name="connsiteX0" fmla="*/ 0 w 5372101"/>
              <a:gd name="connsiteY0" fmla="*/ 0 h 5513767"/>
              <a:gd name="connsiteX1" fmla="*/ 5372101 w 5372101"/>
              <a:gd name="connsiteY1" fmla="*/ 0 h 5513767"/>
              <a:gd name="connsiteX2" fmla="*/ 5372101 w 5372101"/>
              <a:gd name="connsiteY2" fmla="*/ 5513767 h 5513767"/>
              <a:gd name="connsiteX3" fmla="*/ 5363126 w 5372101"/>
              <a:gd name="connsiteY3" fmla="*/ 5512835 h 5513767"/>
              <a:gd name="connsiteX4" fmla="*/ 5316714 w 5372101"/>
              <a:gd name="connsiteY4" fmla="*/ 5491247 h 5513767"/>
              <a:gd name="connsiteX5" fmla="*/ 5198331 w 5372101"/>
              <a:gd name="connsiteY5" fmla="*/ 5470092 h 5513767"/>
              <a:gd name="connsiteX6" fmla="*/ 5150428 w 5372101"/>
              <a:gd name="connsiteY6" fmla="*/ 5472506 h 5513767"/>
              <a:gd name="connsiteX7" fmla="*/ 5085506 w 5372101"/>
              <a:gd name="connsiteY7" fmla="*/ 5468851 h 5513767"/>
              <a:gd name="connsiteX8" fmla="*/ 4968663 w 5372101"/>
              <a:gd name="connsiteY8" fmla="*/ 5470487 h 5513767"/>
              <a:gd name="connsiteX9" fmla="*/ 4815623 w 5372101"/>
              <a:gd name="connsiteY9" fmla="*/ 5458622 h 5513767"/>
              <a:gd name="connsiteX10" fmla="*/ 4716679 w 5372101"/>
              <a:gd name="connsiteY10" fmla="*/ 5405365 h 5513767"/>
              <a:gd name="connsiteX11" fmla="*/ 4704891 w 5372101"/>
              <a:gd name="connsiteY11" fmla="*/ 5411529 h 5513767"/>
              <a:gd name="connsiteX12" fmla="*/ 4630496 w 5372101"/>
              <a:gd name="connsiteY12" fmla="*/ 5396532 h 5513767"/>
              <a:gd name="connsiteX13" fmla="*/ 4506964 w 5372101"/>
              <a:gd name="connsiteY13" fmla="*/ 5396685 h 5513767"/>
              <a:gd name="connsiteX14" fmla="*/ 4427135 w 5372101"/>
              <a:gd name="connsiteY14" fmla="*/ 5358585 h 5513767"/>
              <a:gd name="connsiteX15" fmla="*/ 4028338 w 5372101"/>
              <a:gd name="connsiteY15" fmla="*/ 5313494 h 5513767"/>
              <a:gd name="connsiteX16" fmla="*/ 4015367 w 5372101"/>
              <a:gd name="connsiteY16" fmla="*/ 5320766 h 5513767"/>
              <a:gd name="connsiteX17" fmla="*/ 4002837 w 5372101"/>
              <a:gd name="connsiteY17" fmla="*/ 5322294 h 5513767"/>
              <a:gd name="connsiteX18" fmla="*/ 3997650 w 5372101"/>
              <a:gd name="connsiteY18" fmla="*/ 5329513 h 5513767"/>
              <a:gd name="connsiteX19" fmla="*/ 3991991 w 5372101"/>
              <a:gd name="connsiteY19" fmla="*/ 5331908 h 5513767"/>
              <a:gd name="connsiteX20" fmla="*/ 3925210 w 5372101"/>
              <a:gd name="connsiteY20" fmla="*/ 5319395 h 5513767"/>
              <a:gd name="connsiteX21" fmla="*/ 3837014 w 5372101"/>
              <a:gd name="connsiteY21" fmla="*/ 5289023 h 5513767"/>
              <a:gd name="connsiteX22" fmla="*/ 3798765 w 5372101"/>
              <a:gd name="connsiteY22" fmla="*/ 5299431 h 5513767"/>
              <a:gd name="connsiteX23" fmla="*/ 3792144 w 5372101"/>
              <a:gd name="connsiteY23" fmla="*/ 5301616 h 5513767"/>
              <a:gd name="connsiteX24" fmla="*/ 3766249 w 5372101"/>
              <a:gd name="connsiteY24" fmla="*/ 5301869 h 5513767"/>
              <a:gd name="connsiteX25" fmla="*/ 3718651 w 5372101"/>
              <a:gd name="connsiteY25" fmla="*/ 5320541 h 5513767"/>
              <a:gd name="connsiteX26" fmla="*/ 3671207 w 5372101"/>
              <a:gd name="connsiteY26" fmla="*/ 5318046 h 5513767"/>
              <a:gd name="connsiteX27" fmla="*/ 3446863 w 5372101"/>
              <a:gd name="connsiteY27" fmla="*/ 5294348 h 5513767"/>
              <a:gd name="connsiteX28" fmla="*/ 3312000 w 5372101"/>
              <a:gd name="connsiteY28" fmla="*/ 5286923 h 5513767"/>
              <a:gd name="connsiteX29" fmla="*/ 3259756 w 5372101"/>
              <a:gd name="connsiteY29" fmla="*/ 5294712 h 5513767"/>
              <a:gd name="connsiteX30" fmla="*/ 3187481 w 5372101"/>
              <a:gd name="connsiteY30" fmla="*/ 5298457 h 5513767"/>
              <a:gd name="connsiteX31" fmla="*/ 3124115 w 5372101"/>
              <a:gd name="connsiteY31" fmla="*/ 5294626 h 5513767"/>
              <a:gd name="connsiteX32" fmla="*/ 3099907 w 5372101"/>
              <a:gd name="connsiteY32" fmla="*/ 5302443 h 5513767"/>
              <a:gd name="connsiteX33" fmla="*/ 3017494 w 5372101"/>
              <a:gd name="connsiteY33" fmla="*/ 5301439 h 5513767"/>
              <a:gd name="connsiteX34" fmla="*/ 3010848 w 5372101"/>
              <a:gd name="connsiteY34" fmla="*/ 5307225 h 5513767"/>
              <a:gd name="connsiteX35" fmla="*/ 2994286 w 5372101"/>
              <a:gd name="connsiteY35" fmla="*/ 5309060 h 5513767"/>
              <a:gd name="connsiteX36" fmla="*/ 2988160 w 5372101"/>
              <a:gd name="connsiteY36" fmla="*/ 5310041 h 5513767"/>
              <a:gd name="connsiteX37" fmla="*/ 2984260 w 5372101"/>
              <a:gd name="connsiteY37" fmla="*/ 5307528 h 5513767"/>
              <a:gd name="connsiteX38" fmla="*/ 2979127 w 5372101"/>
              <a:gd name="connsiteY38" fmla="*/ 5308389 h 5513767"/>
              <a:gd name="connsiteX39" fmla="*/ 2978660 w 5372101"/>
              <a:gd name="connsiteY39" fmla="*/ 5311563 h 5513767"/>
              <a:gd name="connsiteX40" fmla="*/ 2946326 w 5372101"/>
              <a:gd name="connsiteY40" fmla="*/ 5316745 h 5513767"/>
              <a:gd name="connsiteX41" fmla="*/ 2713134 w 5372101"/>
              <a:gd name="connsiteY41" fmla="*/ 5331381 h 5513767"/>
              <a:gd name="connsiteX42" fmla="*/ 2352072 w 5372101"/>
              <a:gd name="connsiteY42" fmla="*/ 5342761 h 5513767"/>
              <a:gd name="connsiteX43" fmla="*/ 2260922 w 5372101"/>
              <a:gd name="connsiteY43" fmla="*/ 5328122 h 5513767"/>
              <a:gd name="connsiteX44" fmla="*/ 2178497 w 5372101"/>
              <a:gd name="connsiteY44" fmla="*/ 5351065 h 5513767"/>
              <a:gd name="connsiteX45" fmla="*/ 2034408 w 5372101"/>
              <a:gd name="connsiteY45" fmla="*/ 5307958 h 5513767"/>
              <a:gd name="connsiteX46" fmla="*/ 1831505 w 5372101"/>
              <a:gd name="connsiteY46" fmla="*/ 5312691 h 5513767"/>
              <a:gd name="connsiteX47" fmla="*/ 1710387 w 5372101"/>
              <a:gd name="connsiteY47" fmla="*/ 5308705 h 5513767"/>
              <a:gd name="connsiteX48" fmla="*/ 1664816 w 5372101"/>
              <a:gd name="connsiteY48" fmla="*/ 5296479 h 5513767"/>
              <a:gd name="connsiteX49" fmla="*/ 1600883 w 5372101"/>
              <a:gd name="connsiteY49" fmla="*/ 5286607 h 5513767"/>
              <a:gd name="connsiteX50" fmla="*/ 1488397 w 5372101"/>
              <a:gd name="connsiteY50" fmla="*/ 5260898 h 5513767"/>
              <a:gd name="connsiteX51" fmla="*/ 1336670 w 5372101"/>
              <a:gd name="connsiteY51" fmla="*/ 5240770 h 5513767"/>
              <a:gd name="connsiteX52" fmla="*/ 1224297 w 5372101"/>
              <a:gd name="connsiteY52" fmla="*/ 5271845 h 5513767"/>
              <a:gd name="connsiteX53" fmla="*/ 1214830 w 5372101"/>
              <a:gd name="connsiteY53" fmla="*/ 5263450 h 5513767"/>
              <a:gd name="connsiteX54" fmla="*/ 1138181 w 5372101"/>
              <a:gd name="connsiteY54" fmla="*/ 5262590 h 5513767"/>
              <a:gd name="connsiteX55" fmla="*/ 943575 w 5372101"/>
              <a:gd name="connsiteY55" fmla="*/ 5290808 h 5513767"/>
              <a:gd name="connsiteX56" fmla="*/ 529813 w 5372101"/>
              <a:gd name="connsiteY56" fmla="*/ 5218555 h 5513767"/>
              <a:gd name="connsiteX57" fmla="*/ 519546 w 5372101"/>
              <a:gd name="connsiteY57" fmla="*/ 5208845 h 5513767"/>
              <a:gd name="connsiteX58" fmla="*/ 507906 w 5372101"/>
              <a:gd name="connsiteY58" fmla="*/ 5204779 h 5513767"/>
              <a:gd name="connsiteX59" fmla="*/ 505153 w 5372101"/>
              <a:gd name="connsiteY59" fmla="*/ 5196726 h 5513767"/>
              <a:gd name="connsiteX60" fmla="*/ 500429 w 5372101"/>
              <a:gd name="connsiteY60" fmla="*/ 5193241 h 5513767"/>
              <a:gd name="connsiteX61" fmla="*/ 431923 w 5372101"/>
              <a:gd name="connsiteY61" fmla="*/ 5191553 h 5513767"/>
              <a:gd name="connsiteX62" fmla="*/ 337115 w 5372101"/>
              <a:gd name="connsiteY62" fmla="*/ 5202714 h 5513767"/>
              <a:gd name="connsiteX63" fmla="*/ 303383 w 5372101"/>
              <a:gd name="connsiteY63" fmla="*/ 5184750 h 5513767"/>
              <a:gd name="connsiteX64" fmla="*/ 297664 w 5372101"/>
              <a:gd name="connsiteY64" fmla="*/ 5181269 h 5513767"/>
              <a:gd name="connsiteX65" fmla="*/ 272701 w 5372101"/>
              <a:gd name="connsiteY65" fmla="*/ 5175678 h 5513767"/>
              <a:gd name="connsiteX66" fmla="*/ 268242 w 5372101"/>
              <a:gd name="connsiteY66" fmla="*/ 5163678 h 5513767"/>
              <a:gd name="connsiteX67" fmla="*/ 232517 w 5372101"/>
              <a:gd name="connsiteY67" fmla="*/ 5147792 h 5513767"/>
              <a:gd name="connsiteX68" fmla="*/ 185851 w 5372101"/>
              <a:gd name="connsiteY68" fmla="*/ 5140408 h 5513767"/>
              <a:gd name="connsiteX69" fmla="*/ 20337 w 5372101"/>
              <a:gd name="connsiteY69" fmla="*/ 5113040 h 5513767"/>
              <a:gd name="connsiteX70" fmla="*/ 0 w 5372101"/>
              <a:gd name="connsiteY70" fmla="*/ 5112243 h 551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5372101" h="5513767">
                <a:moveTo>
                  <a:pt x="0" y="0"/>
                </a:moveTo>
                <a:lnTo>
                  <a:pt x="5372101" y="0"/>
                </a:lnTo>
                <a:lnTo>
                  <a:pt x="5372101" y="5513767"/>
                </a:lnTo>
                <a:lnTo>
                  <a:pt x="5363126" y="5512835"/>
                </a:lnTo>
                <a:cubicBezTo>
                  <a:pt x="5345779" y="5509071"/>
                  <a:pt x="5329767" y="5502649"/>
                  <a:pt x="5316714" y="5491247"/>
                </a:cubicBezTo>
                <a:cubicBezTo>
                  <a:pt x="5295689" y="5478131"/>
                  <a:pt x="5219502" y="5459909"/>
                  <a:pt x="5198331" y="5470092"/>
                </a:cubicBezTo>
                <a:cubicBezTo>
                  <a:pt x="5181052" y="5469102"/>
                  <a:pt x="5165047" y="5459569"/>
                  <a:pt x="5150428" y="5472506"/>
                </a:cubicBezTo>
                <a:cubicBezTo>
                  <a:pt x="5129562" y="5487248"/>
                  <a:pt x="5088050" y="5445894"/>
                  <a:pt x="5085506" y="5468851"/>
                </a:cubicBezTo>
                <a:cubicBezTo>
                  <a:pt x="5055692" y="5440170"/>
                  <a:pt x="5006122" y="5469577"/>
                  <a:pt x="4968663" y="5470487"/>
                </a:cubicBezTo>
                <a:cubicBezTo>
                  <a:pt x="4947085" y="5444049"/>
                  <a:pt x="4889767" y="5472037"/>
                  <a:pt x="4815623" y="5458622"/>
                </a:cubicBezTo>
                <a:cubicBezTo>
                  <a:pt x="4792418" y="5428488"/>
                  <a:pt x="4765548" y="5449887"/>
                  <a:pt x="4716679" y="5405365"/>
                </a:cubicBezTo>
                <a:cubicBezTo>
                  <a:pt x="4713235" y="5407807"/>
                  <a:pt x="4709266" y="5409883"/>
                  <a:pt x="4704891" y="5411529"/>
                </a:cubicBezTo>
                <a:cubicBezTo>
                  <a:pt x="4679473" y="5421092"/>
                  <a:pt x="4646164" y="5414379"/>
                  <a:pt x="4630496" y="5396532"/>
                </a:cubicBezTo>
                <a:cubicBezTo>
                  <a:pt x="4590205" y="5365061"/>
                  <a:pt x="4548419" y="5412094"/>
                  <a:pt x="4506964" y="5396685"/>
                </a:cubicBezTo>
                <a:lnTo>
                  <a:pt x="4427135" y="5358585"/>
                </a:lnTo>
                <a:cubicBezTo>
                  <a:pt x="4319267" y="5308575"/>
                  <a:pt x="4152341" y="5340956"/>
                  <a:pt x="4028338" y="5313494"/>
                </a:cubicBezTo>
                <a:lnTo>
                  <a:pt x="4015367" y="5320766"/>
                </a:lnTo>
                <a:lnTo>
                  <a:pt x="4002837" y="5322294"/>
                </a:lnTo>
                <a:lnTo>
                  <a:pt x="3997650" y="5329513"/>
                </a:lnTo>
                <a:lnTo>
                  <a:pt x="3991991" y="5331908"/>
                </a:lnTo>
                <a:cubicBezTo>
                  <a:pt x="3969659" y="5338581"/>
                  <a:pt x="3978880" y="5316131"/>
                  <a:pt x="3925210" y="5319395"/>
                </a:cubicBezTo>
                <a:cubicBezTo>
                  <a:pt x="3947765" y="5277139"/>
                  <a:pt x="3837331" y="5338342"/>
                  <a:pt x="3837014" y="5289023"/>
                </a:cubicBezTo>
                <a:cubicBezTo>
                  <a:pt x="3824001" y="5291376"/>
                  <a:pt x="3811407" y="5295212"/>
                  <a:pt x="3798765" y="5299431"/>
                </a:cubicBezTo>
                <a:lnTo>
                  <a:pt x="3792144" y="5301616"/>
                </a:lnTo>
                <a:lnTo>
                  <a:pt x="3766249" y="5301869"/>
                </a:lnTo>
                <a:lnTo>
                  <a:pt x="3718651" y="5320541"/>
                </a:lnTo>
                <a:cubicBezTo>
                  <a:pt x="3703968" y="5321892"/>
                  <a:pt x="3688308" y="5321427"/>
                  <a:pt x="3671207" y="5318046"/>
                </a:cubicBezTo>
                <a:cubicBezTo>
                  <a:pt x="3616458" y="5288532"/>
                  <a:pt x="3514048" y="5333307"/>
                  <a:pt x="3446863" y="5294348"/>
                </a:cubicBezTo>
                <a:cubicBezTo>
                  <a:pt x="3420930" y="5283822"/>
                  <a:pt x="3333157" y="5274511"/>
                  <a:pt x="3312000" y="5286923"/>
                </a:cubicBezTo>
                <a:cubicBezTo>
                  <a:pt x="3292759" y="5287903"/>
                  <a:pt x="3273112" y="5280334"/>
                  <a:pt x="3259756" y="5294712"/>
                </a:cubicBezTo>
                <a:cubicBezTo>
                  <a:pt x="3239905" y="5311572"/>
                  <a:pt x="3185410" y="5275588"/>
                  <a:pt x="3187481" y="5298457"/>
                </a:cubicBezTo>
                <a:cubicBezTo>
                  <a:pt x="3168018" y="5286036"/>
                  <a:pt x="3146200" y="5288458"/>
                  <a:pt x="3124115" y="5294626"/>
                </a:cubicBezTo>
                <a:lnTo>
                  <a:pt x="3099907" y="5302443"/>
                </a:lnTo>
                <a:lnTo>
                  <a:pt x="3017494" y="5301439"/>
                </a:lnTo>
                <a:lnTo>
                  <a:pt x="3010848" y="5307225"/>
                </a:lnTo>
                <a:lnTo>
                  <a:pt x="2994286" y="5309060"/>
                </a:lnTo>
                <a:lnTo>
                  <a:pt x="2988160" y="5310041"/>
                </a:lnTo>
                <a:lnTo>
                  <a:pt x="2984260" y="5307528"/>
                </a:lnTo>
                <a:cubicBezTo>
                  <a:pt x="2981957" y="5306419"/>
                  <a:pt x="2980273" y="5306402"/>
                  <a:pt x="2979127" y="5308389"/>
                </a:cubicBezTo>
                <a:cubicBezTo>
                  <a:pt x="2978971" y="5309447"/>
                  <a:pt x="2978816" y="5310505"/>
                  <a:pt x="2978660" y="5311563"/>
                </a:cubicBezTo>
                <a:lnTo>
                  <a:pt x="2946326" y="5316745"/>
                </a:lnTo>
                <a:lnTo>
                  <a:pt x="2713134" y="5331381"/>
                </a:lnTo>
                <a:cubicBezTo>
                  <a:pt x="2610698" y="5372328"/>
                  <a:pt x="2466037" y="5325762"/>
                  <a:pt x="2352072" y="5342761"/>
                </a:cubicBezTo>
                <a:cubicBezTo>
                  <a:pt x="2293501" y="5293708"/>
                  <a:pt x="2324138" y="5338538"/>
                  <a:pt x="2260922" y="5328122"/>
                </a:cubicBezTo>
                <a:cubicBezTo>
                  <a:pt x="2275681" y="5372347"/>
                  <a:pt x="2185007" y="5301703"/>
                  <a:pt x="2178497" y="5351065"/>
                </a:cubicBezTo>
                <a:cubicBezTo>
                  <a:pt x="2133294" y="5337229"/>
                  <a:pt x="2097074" y="5300208"/>
                  <a:pt x="2034408" y="5307958"/>
                </a:cubicBezTo>
                <a:cubicBezTo>
                  <a:pt x="1981894" y="5332879"/>
                  <a:pt x="1896288" y="5279365"/>
                  <a:pt x="1831505" y="5312691"/>
                </a:cubicBezTo>
                <a:cubicBezTo>
                  <a:pt x="1807063" y="5321035"/>
                  <a:pt x="1727674" y="5322925"/>
                  <a:pt x="1710387" y="5308705"/>
                </a:cubicBezTo>
                <a:cubicBezTo>
                  <a:pt x="1693367" y="5306094"/>
                  <a:pt x="1674901" y="5312009"/>
                  <a:pt x="1664816" y="5296479"/>
                </a:cubicBezTo>
                <a:cubicBezTo>
                  <a:pt x="1649255" y="5277912"/>
                  <a:pt x="1596152" y="5309335"/>
                  <a:pt x="1600883" y="5286607"/>
                </a:cubicBezTo>
                <a:cubicBezTo>
                  <a:pt x="1563066" y="5308189"/>
                  <a:pt x="1524339" y="5269513"/>
                  <a:pt x="1488397" y="5260898"/>
                </a:cubicBezTo>
                <a:cubicBezTo>
                  <a:pt x="1459246" y="5282011"/>
                  <a:pt x="1412580" y="5243108"/>
                  <a:pt x="1336670" y="5240770"/>
                </a:cubicBezTo>
                <a:cubicBezTo>
                  <a:pt x="1304792" y="5265122"/>
                  <a:pt x="1285508" y="5238878"/>
                  <a:pt x="1224297" y="5271845"/>
                </a:cubicBezTo>
                <a:cubicBezTo>
                  <a:pt x="1221731" y="5268771"/>
                  <a:pt x="1218543" y="5265944"/>
                  <a:pt x="1214830" y="5263450"/>
                </a:cubicBezTo>
                <a:cubicBezTo>
                  <a:pt x="1193241" y="5248952"/>
                  <a:pt x="1158925" y="5248567"/>
                  <a:pt x="1138181" y="5262590"/>
                </a:cubicBezTo>
                <a:lnTo>
                  <a:pt x="943575" y="5290808"/>
                </a:lnTo>
                <a:cubicBezTo>
                  <a:pt x="823587" y="5316899"/>
                  <a:pt x="658340" y="5217603"/>
                  <a:pt x="529813" y="5218555"/>
                </a:cubicBezTo>
                <a:lnTo>
                  <a:pt x="519546" y="5208845"/>
                </a:lnTo>
                <a:lnTo>
                  <a:pt x="507906" y="5204779"/>
                </a:lnTo>
                <a:lnTo>
                  <a:pt x="505153" y="5196726"/>
                </a:lnTo>
                <a:lnTo>
                  <a:pt x="500429" y="5193241"/>
                </a:lnTo>
                <a:cubicBezTo>
                  <a:pt x="480923" y="5182176"/>
                  <a:pt x="482807" y="5205793"/>
                  <a:pt x="431923" y="5191553"/>
                </a:cubicBezTo>
                <a:cubicBezTo>
                  <a:pt x="440499" y="5237077"/>
                  <a:pt x="352872" y="5155083"/>
                  <a:pt x="337115" y="5202714"/>
                </a:cubicBezTo>
                <a:cubicBezTo>
                  <a:pt x="325265" y="5197752"/>
                  <a:pt x="314288" y="5191441"/>
                  <a:pt x="303383" y="5184750"/>
                </a:cubicBezTo>
                <a:lnTo>
                  <a:pt x="297664" y="5181269"/>
                </a:lnTo>
                <a:lnTo>
                  <a:pt x="272701" y="5175678"/>
                </a:lnTo>
                <a:lnTo>
                  <a:pt x="268242" y="5163678"/>
                </a:lnTo>
                <a:lnTo>
                  <a:pt x="232517" y="5147792"/>
                </a:lnTo>
                <a:cubicBezTo>
                  <a:pt x="218741" y="5143453"/>
                  <a:pt x="203450" y="5140668"/>
                  <a:pt x="185851" y="5140408"/>
                </a:cubicBezTo>
                <a:cubicBezTo>
                  <a:pt x="139207" y="5153337"/>
                  <a:pt x="79723" y="5120316"/>
                  <a:pt x="20337" y="5113040"/>
                </a:cubicBezTo>
                <a:lnTo>
                  <a:pt x="0" y="5112243"/>
                </a:lnTo>
                <a:close/>
              </a:path>
            </a:pathLst>
          </a:custGeom>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80156ED-EEE6-97DC-2153-5DFB426CB6CC}"/>
              </a:ext>
            </a:extLst>
          </p:cNvPr>
          <p:cNvSpPr>
            <a:spLocks noGrp="1"/>
          </p:cNvSpPr>
          <p:nvPr>
            <p:ph type="title"/>
          </p:nvPr>
        </p:nvSpPr>
        <p:spPr>
          <a:xfrm>
            <a:off x="1037809" y="1071350"/>
            <a:ext cx="4775162" cy="1339382"/>
          </a:xfrm>
        </p:spPr>
        <p:txBody>
          <a:bodyPr>
            <a:normAutofit/>
          </a:bodyPr>
          <a:lstStyle/>
          <a:p>
            <a:pPr algn="ctr"/>
            <a:r>
              <a:rPr lang="en-US" sz="3600"/>
              <a:t>Titled Assets</a:t>
            </a:r>
          </a:p>
        </p:txBody>
      </p:sp>
      <p:sp>
        <p:nvSpPr>
          <p:cNvPr id="24"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64666" y="399531"/>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D325B87-5F57-AFA0-4677-40C768071C0A}"/>
              </a:ext>
            </a:extLst>
          </p:cNvPr>
          <p:cNvSpPr>
            <a:spLocks noGrp="1"/>
          </p:cNvSpPr>
          <p:nvPr>
            <p:ph idx="1"/>
          </p:nvPr>
        </p:nvSpPr>
        <p:spPr>
          <a:xfrm>
            <a:off x="1189319" y="2547257"/>
            <a:ext cx="4458446" cy="3109740"/>
          </a:xfrm>
        </p:spPr>
        <p:txBody>
          <a:bodyPr anchor="ctr">
            <a:normAutofit/>
          </a:bodyPr>
          <a:lstStyle/>
          <a:p>
            <a:r>
              <a:rPr lang="en-US" sz="2000"/>
              <a:t>1 vehicle is exempt per individual/couple if it is used for the a/b or spouse’s transportation. The vehicle has to be currently registered for it to be considered exempt</a:t>
            </a:r>
          </a:p>
          <a:p>
            <a:r>
              <a:rPr lang="en-US" sz="2000"/>
              <a:t>If they own more than one vehicle, DSS will allow the vehicle of the highest value to be exempt </a:t>
            </a:r>
          </a:p>
          <a:p>
            <a:r>
              <a:rPr lang="en-US" sz="2000"/>
              <a:t>All other titled assets are countable, with the exception of the homesite</a:t>
            </a:r>
          </a:p>
          <a:p>
            <a:endParaRPr lang="en-US" sz="2000"/>
          </a:p>
        </p:txBody>
      </p:sp>
    </p:spTree>
    <p:extLst>
      <p:ext uri="{BB962C8B-B14F-4D97-AF65-F5344CB8AC3E}">
        <p14:creationId xmlns:p14="http://schemas.microsoft.com/office/powerpoint/2010/main" val="2584520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C21BAE-6866-4C7A-A7EC-C1B2E572D5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a life insurance form&#10;&#10;Description automatically generated">
            <a:extLst>
              <a:ext uri="{FF2B5EF4-FFF2-40B4-BE49-F238E27FC236}">
                <a16:creationId xmlns:a16="http://schemas.microsoft.com/office/drawing/2014/main" id="{FC763A8C-ADAC-8BE1-854B-64C877B67F6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15730"/>
          <a:stretch/>
        </p:blipFill>
        <p:spPr>
          <a:xfrm>
            <a:off x="1" y="1"/>
            <a:ext cx="12192000" cy="6857999"/>
          </a:xfrm>
          <a:prstGeom prst="rect">
            <a:avLst/>
          </a:prstGeom>
        </p:spPr>
      </p:pic>
      <p:sp>
        <p:nvSpPr>
          <p:cNvPr id="16" name="Freeform: Shape 15">
            <a:extLst>
              <a:ext uri="{FF2B5EF4-FFF2-40B4-BE49-F238E27FC236}">
                <a16:creationId xmlns:a16="http://schemas.microsoft.com/office/drawing/2014/main" id="{C74F2646-08C7-4051-81DA-751C43A03F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099" y="585274"/>
            <a:ext cx="7036051" cy="5492212"/>
          </a:xfrm>
          <a:custGeom>
            <a:avLst/>
            <a:gdLst>
              <a:gd name="connsiteX0" fmla="*/ 0 w 7036051"/>
              <a:gd name="connsiteY0" fmla="*/ 0 h 5492212"/>
              <a:gd name="connsiteX1" fmla="*/ 7036051 w 7036051"/>
              <a:gd name="connsiteY1" fmla="*/ 0 h 5492212"/>
              <a:gd name="connsiteX2" fmla="*/ 7036051 w 7036051"/>
              <a:gd name="connsiteY2" fmla="*/ 5163846 h 5492212"/>
              <a:gd name="connsiteX3" fmla="*/ 7012593 w 7036051"/>
              <a:gd name="connsiteY3" fmla="*/ 5176898 h 5492212"/>
              <a:gd name="connsiteX4" fmla="*/ 6958601 w 7036051"/>
              <a:gd name="connsiteY4" fmla="*/ 5204359 h 5492212"/>
              <a:gd name="connsiteX5" fmla="*/ 6951226 w 7036051"/>
              <a:gd name="connsiteY5" fmla="*/ 5203241 h 5492212"/>
              <a:gd name="connsiteX6" fmla="*/ 6920864 w 7036051"/>
              <a:gd name="connsiteY6" fmla="*/ 5220003 h 5492212"/>
              <a:gd name="connsiteX7" fmla="*/ 6834841 w 7036051"/>
              <a:gd name="connsiteY7" fmla="*/ 5266115 h 5492212"/>
              <a:gd name="connsiteX8" fmla="*/ 6777937 w 7036051"/>
              <a:gd name="connsiteY8" fmla="*/ 5332502 h 5492212"/>
              <a:gd name="connsiteX9" fmla="*/ 6752874 w 7036051"/>
              <a:gd name="connsiteY9" fmla="*/ 5340428 h 5492212"/>
              <a:gd name="connsiteX10" fmla="*/ 6711115 w 7036051"/>
              <a:gd name="connsiteY10" fmla="*/ 5353924 h 5492212"/>
              <a:gd name="connsiteX11" fmla="*/ 6702149 w 7036051"/>
              <a:gd name="connsiteY11" fmla="*/ 5351500 h 5492212"/>
              <a:gd name="connsiteX12" fmla="*/ 6698458 w 7036051"/>
              <a:gd name="connsiteY12" fmla="*/ 5352743 h 5492212"/>
              <a:gd name="connsiteX13" fmla="*/ 6698049 w 7036051"/>
              <a:gd name="connsiteY13" fmla="*/ 5352570 h 5492212"/>
              <a:gd name="connsiteX14" fmla="*/ 6697297 w 7036051"/>
              <a:gd name="connsiteY14" fmla="*/ 5353134 h 5492212"/>
              <a:gd name="connsiteX15" fmla="*/ 6689118 w 7036051"/>
              <a:gd name="connsiteY15" fmla="*/ 5355890 h 5492212"/>
              <a:gd name="connsiteX16" fmla="*/ 6670605 w 7036051"/>
              <a:gd name="connsiteY16" fmla="*/ 5355427 h 5492212"/>
              <a:gd name="connsiteX17" fmla="*/ 6659606 w 7036051"/>
              <a:gd name="connsiteY17" fmla="*/ 5357084 h 5492212"/>
              <a:gd name="connsiteX18" fmla="*/ 6649636 w 7036051"/>
              <a:gd name="connsiteY18" fmla="*/ 5367869 h 5492212"/>
              <a:gd name="connsiteX19" fmla="*/ 6642159 w 7036051"/>
              <a:gd name="connsiteY19" fmla="*/ 5369506 h 5492212"/>
              <a:gd name="connsiteX20" fmla="*/ 6640764 w 7036051"/>
              <a:gd name="connsiteY20" fmla="*/ 5370991 h 5492212"/>
              <a:gd name="connsiteX21" fmla="*/ 6636665 w 7036051"/>
              <a:gd name="connsiteY21" fmla="*/ 5374002 h 5492212"/>
              <a:gd name="connsiteX22" fmla="*/ 6641287 w 7036051"/>
              <a:gd name="connsiteY22" fmla="*/ 5376181 h 5492212"/>
              <a:gd name="connsiteX23" fmla="*/ 6591018 w 7036051"/>
              <a:gd name="connsiteY23" fmla="*/ 5390981 h 5492212"/>
              <a:gd name="connsiteX24" fmla="*/ 6548326 w 7036051"/>
              <a:gd name="connsiteY24" fmla="*/ 5403583 h 5492212"/>
              <a:gd name="connsiteX25" fmla="*/ 6472868 w 7036051"/>
              <a:gd name="connsiteY25" fmla="*/ 5394733 h 5492212"/>
              <a:gd name="connsiteX26" fmla="*/ 6401194 w 7036051"/>
              <a:gd name="connsiteY26" fmla="*/ 5422870 h 5492212"/>
              <a:gd name="connsiteX27" fmla="*/ 6381961 w 7036051"/>
              <a:gd name="connsiteY27" fmla="*/ 5422940 h 5492212"/>
              <a:gd name="connsiteX28" fmla="*/ 6363834 w 7036051"/>
              <a:gd name="connsiteY28" fmla="*/ 5417751 h 5492212"/>
              <a:gd name="connsiteX29" fmla="*/ 6363997 w 7036051"/>
              <a:gd name="connsiteY29" fmla="*/ 5415912 h 5492212"/>
              <a:gd name="connsiteX30" fmla="*/ 6361124 w 7036051"/>
              <a:gd name="connsiteY30" fmla="*/ 5415066 h 5492212"/>
              <a:gd name="connsiteX31" fmla="*/ 6358507 w 7036051"/>
              <a:gd name="connsiteY31" fmla="*/ 5416224 h 5492212"/>
              <a:gd name="connsiteX32" fmla="*/ 6355073 w 7036051"/>
              <a:gd name="connsiteY32" fmla="*/ 5415242 h 5492212"/>
              <a:gd name="connsiteX33" fmla="*/ 6345676 w 7036051"/>
              <a:gd name="connsiteY33" fmla="*/ 5413049 h 5492212"/>
              <a:gd name="connsiteX34" fmla="*/ 6342596 w 7036051"/>
              <a:gd name="connsiteY34" fmla="*/ 5409297 h 5492212"/>
              <a:gd name="connsiteX35" fmla="*/ 6305742 w 7036051"/>
              <a:gd name="connsiteY35" fmla="*/ 5401622 h 5492212"/>
              <a:gd name="connsiteX36" fmla="*/ 6294445 w 7036051"/>
              <a:gd name="connsiteY36" fmla="*/ 5404149 h 5492212"/>
              <a:gd name="connsiteX37" fmla="*/ 6281414 w 7036051"/>
              <a:gd name="connsiteY37" fmla="*/ 5398024 h 5492212"/>
              <a:gd name="connsiteX38" fmla="*/ 6243972 w 7036051"/>
              <a:gd name="connsiteY38" fmla="*/ 5395807 h 5492212"/>
              <a:gd name="connsiteX39" fmla="*/ 6202379 w 7036051"/>
              <a:gd name="connsiteY39" fmla="*/ 5388661 h 5492212"/>
              <a:gd name="connsiteX40" fmla="*/ 6173010 w 7036051"/>
              <a:gd name="connsiteY40" fmla="*/ 5380606 h 5492212"/>
              <a:gd name="connsiteX41" fmla="*/ 6093421 w 7036051"/>
              <a:gd name="connsiteY41" fmla="*/ 5375473 h 5492212"/>
              <a:gd name="connsiteX42" fmla="*/ 5959474 w 7036051"/>
              <a:gd name="connsiteY42" fmla="*/ 5373386 h 5492212"/>
              <a:gd name="connsiteX43" fmla="*/ 5931492 w 7036051"/>
              <a:gd name="connsiteY43" fmla="*/ 5371513 h 5492212"/>
              <a:gd name="connsiteX44" fmla="*/ 5909558 w 7036051"/>
              <a:gd name="connsiteY44" fmla="*/ 5364228 h 5492212"/>
              <a:gd name="connsiteX45" fmla="*/ 5906319 w 7036051"/>
              <a:gd name="connsiteY45" fmla="*/ 5357590 h 5492212"/>
              <a:gd name="connsiteX46" fmla="*/ 5891268 w 7036051"/>
              <a:gd name="connsiteY46" fmla="*/ 5355650 h 5492212"/>
              <a:gd name="connsiteX47" fmla="*/ 5887711 w 7036051"/>
              <a:gd name="connsiteY47" fmla="*/ 5353947 h 5492212"/>
              <a:gd name="connsiteX48" fmla="*/ 5866852 w 7036051"/>
              <a:gd name="connsiteY48" fmla="*/ 5345374 h 5492212"/>
              <a:gd name="connsiteX49" fmla="*/ 5811310 w 7036051"/>
              <a:gd name="connsiteY49" fmla="*/ 5356530 h 5492212"/>
              <a:gd name="connsiteX50" fmla="*/ 5770689 w 7036051"/>
              <a:gd name="connsiteY50" fmla="*/ 5359014 h 5492212"/>
              <a:gd name="connsiteX51" fmla="*/ 5767719 w 7036051"/>
              <a:gd name="connsiteY51" fmla="*/ 5357260 h 5492212"/>
              <a:gd name="connsiteX52" fmla="*/ 5765688 w 7036051"/>
              <a:gd name="connsiteY52" fmla="*/ 5352793 h 5492212"/>
              <a:gd name="connsiteX53" fmla="*/ 5758598 w 7036051"/>
              <a:gd name="connsiteY53" fmla="*/ 5351053 h 5492212"/>
              <a:gd name="connsiteX54" fmla="*/ 5752036 w 7036051"/>
              <a:gd name="connsiteY54" fmla="*/ 5346019 h 5492212"/>
              <a:gd name="connsiteX55" fmla="*/ 5503590 w 7036051"/>
              <a:gd name="connsiteY55" fmla="*/ 5325537 h 5492212"/>
              <a:gd name="connsiteX56" fmla="*/ 5389848 w 7036051"/>
              <a:gd name="connsiteY56" fmla="*/ 5351472 h 5492212"/>
              <a:gd name="connsiteX57" fmla="*/ 5344450 w 7036051"/>
              <a:gd name="connsiteY57" fmla="*/ 5354840 h 5492212"/>
              <a:gd name="connsiteX58" fmla="*/ 5338428 w 7036051"/>
              <a:gd name="connsiteY58" fmla="*/ 5350516 h 5492212"/>
              <a:gd name="connsiteX59" fmla="*/ 5273489 w 7036051"/>
              <a:gd name="connsiteY59" fmla="*/ 5373945 h 5492212"/>
              <a:gd name="connsiteX60" fmla="*/ 5182701 w 7036051"/>
              <a:gd name="connsiteY60" fmla="*/ 5370075 h 5492212"/>
              <a:gd name="connsiteX61" fmla="*/ 5114856 w 7036051"/>
              <a:gd name="connsiteY61" fmla="*/ 5361037 h 5492212"/>
              <a:gd name="connsiteX62" fmla="*/ 5076532 w 7036051"/>
              <a:gd name="connsiteY62" fmla="*/ 5358612 h 5492212"/>
              <a:gd name="connsiteX63" fmla="*/ 5048954 w 7036051"/>
              <a:gd name="connsiteY63" fmla="*/ 5353915 h 5492212"/>
              <a:gd name="connsiteX64" fmla="*/ 4977087 w 7036051"/>
              <a:gd name="connsiteY64" fmla="*/ 5357736 h 5492212"/>
              <a:gd name="connsiteX65" fmla="*/ 4857261 w 7036051"/>
              <a:gd name="connsiteY65" fmla="*/ 5370659 h 5492212"/>
              <a:gd name="connsiteX66" fmla="*/ 4769845 w 7036051"/>
              <a:gd name="connsiteY66" fmla="*/ 5353264 h 5492212"/>
              <a:gd name="connsiteX67" fmla="*/ 4722220 w 7036051"/>
              <a:gd name="connsiteY67" fmla="*/ 5370534 h 5492212"/>
              <a:gd name="connsiteX68" fmla="*/ 4667552 w 7036051"/>
              <a:gd name="connsiteY68" fmla="*/ 5366753 h 5492212"/>
              <a:gd name="connsiteX69" fmla="*/ 4454472 w 7036051"/>
              <a:gd name="connsiteY69" fmla="*/ 5391442 h 5492212"/>
              <a:gd name="connsiteX70" fmla="*/ 4317219 w 7036051"/>
              <a:gd name="connsiteY70" fmla="*/ 5411554 h 5492212"/>
              <a:gd name="connsiteX71" fmla="*/ 4298346 w 7036051"/>
              <a:gd name="connsiteY71" fmla="*/ 5416146 h 5492212"/>
              <a:gd name="connsiteX72" fmla="*/ 4298228 w 7036051"/>
              <a:gd name="connsiteY72" fmla="*/ 5417983 h 5492212"/>
              <a:gd name="connsiteX73" fmla="*/ 4295233 w 7036051"/>
              <a:gd name="connsiteY73" fmla="*/ 5418735 h 5492212"/>
              <a:gd name="connsiteX74" fmla="*/ 4292799 w 7036051"/>
              <a:gd name="connsiteY74" fmla="*/ 5417494 h 5492212"/>
              <a:gd name="connsiteX75" fmla="*/ 4289225 w 7036051"/>
              <a:gd name="connsiteY75" fmla="*/ 5418364 h 5492212"/>
              <a:gd name="connsiteX76" fmla="*/ 4279515 w 7036051"/>
              <a:gd name="connsiteY76" fmla="*/ 5420247 h 5492212"/>
              <a:gd name="connsiteX77" fmla="*/ 4275872 w 7036051"/>
              <a:gd name="connsiteY77" fmla="*/ 5423890 h 5492212"/>
              <a:gd name="connsiteX78" fmla="*/ 4227055 w 7036051"/>
              <a:gd name="connsiteY78" fmla="*/ 5427466 h 5492212"/>
              <a:gd name="connsiteX79" fmla="*/ 4213123 w 7036051"/>
              <a:gd name="connsiteY79" fmla="*/ 5433155 h 5492212"/>
              <a:gd name="connsiteX80" fmla="*/ 4175436 w 7036051"/>
              <a:gd name="connsiteY80" fmla="*/ 5434156 h 5492212"/>
              <a:gd name="connsiteX81" fmla="*/ 4132856 w 7036051"/>
              <a:gd name="connsiteY81" fmla="*/ 5439937 h 5492212"/>
              <a:gd name="connsiteX82" fmla="*/ 4102333 w 7036051"/>
              <a:gd name="connsiteY82" fmla="*/ 5447021 h 5492212"/>
              <a:gd name="connsiteX83" fmla="*/ 4022159 w 7036051"/>
              <a:gd name="connsiteY83" fmla="*/ 5449566 h 5492212"/>
              <a:gd name="connsiteX84" fmla="*/ 3888224 w 7036051"/>
              <a:gd name="connsiteY84" fmla="*/ 5447312 h 5492212"/>
              <a:gd name="connsiteX85" fmla="*/ 3860026 w 7036051"/>
              <a:gd name="connsiteY85" fmla="*/ 5448274 h 5492212"/>
              <a:gd name="connsiteX86" fmla="*/ 3832796 w 7036051"/>
              <a:gd name="connsiteY86" fmla="*/ 5461349 h 5492212"/>
              <a:gd name="connsiteX87" fmla="*/ 3817485 w 7036051"/>
              <a:gd name="connsiteY87" fmla="*/ 5462797 h 5492212"/>
              <a:gd name="connsiteX88" fmla="*/ 3813676 w 7036051"/>
              <a:gd name="connsiteY88" fmla="*/ 5464379 h 5492212"/>
              <a:gd name="connsiteX89" fmla="*/ 3791563 w 7036051"/>
              <a:gd name="connsiteY89" fmla="*/ 5472259 h 5492212"/>
              <a:gd name="connsiteX90" fmla="*/ 3737858 w 7036051"/>
              <a:gd name="connsiteY90" fmla="*/ 5459331 h 5492212"/>
              <a:gd name="connsiteX91" fmla="*/ 3697716 w 7036051"/>
              <a:gd name="connsiteY91" fmla="*/ 5455539 h 5492212"/>
              <a:gd name="connsiteX92" fmla="*/ 3694487 w 7036051"/>
              <a:gd name="connsiteY92" fmla="*/ 5457193 h 5492212"/>
              <a:gd name="connsiteX93" fmla="*/ 3691779 w 7036051"/>
              <a:gd name="connsiteY93" fmla="*/ 5461582 h 5492212"/>
              <a:gd name="connsiteX94" fmla="*/ 3684442 w 7036051"/>
              <a:gd name="connsiteY94" fmla="*/ 5463086 h 5492212"/>
              <a:gd name="connsiteX95" fmla="*/ 3677129 w 7036051"/>
              <a:gd name="connsiteY95" fmla="*/ 5467898 h 5492212"/>
              <a:gd name="connsiteX96" fmla="*/ 3438897 w 7036051"/>
              <a:gd name="connsiteY96" fmla="*/ 5462195 h 5492212"/>
              <a:gd name="connsiteX97" fmla="*/ 3389756 w 7036051"/>
              <a:gd name="connsiteY97" fmla="*/ 5444428 h 5492212"/>
              <a:gd name="connsiteX98" fmla="*/ 3316666 w 7036051"/>
              <a:gd name="connsiteY98" fmla="*/ 5450736 h 5492212"/>
              <a:gd name="connsiteX99" fmla="*/ 3271894 w 7036051"/>
              <a:gd name="connsiteY99" fmla="*/ 5445907 h 5492212"/>
              <a:gd name="connsiteX100" fmla="*/ 3265228 w 7036051"/>
              <a:gd name="connsiteY100" fmla="*/ 5450024 h 5492212"/>
              <a:gd name="connsiteX101" fmla="*/ 3204017 w 7036051"/>
              <a:gd name="connsiteY101" fmla="*/ 5424552 h 5492212"/>
              <a:gd name="connsiteX102" fmla="*/ 3112867 w 7036051"/>
              <a:gd name="connsiteY102" fmla="*/ 5425473 h 5492212"/>
              <a:gd name="connsiteX103" fmla="*/ 3043809 w 7036051"/>
              <a:gd name="connsiteY103" fmla="*/ 5432293 h 5492212"/>
              <a:gd name="connsiteX104" fmla="*/ 3005211 w 7036051"/>
              <a:gd name="connsiteY104" fmla="*/ 5433472 h 5492212"/>
              <a:gd name="connsiteX105" fmla="*/ 2976986 w 7036051"/>
              <a:gd name="connsiteY105" fmla="*/ 5437264 h 5492212"/>
              <a:gd name="connsiteX106" fmla="*/ 2905879 w 7036051"/>
              <a:gd name="connsiteY106" fmla="*/ 5431128 h 5492212"/>
              <a:gd name="connsiteX107" fmla="*/ 2788318 w 7036051"/>
              <a:gd name="connsiteY107" fmla="*/ 5414358 h 5492212"/>
              <a:gd name="connsiteX108" fmla="*/ 2653590 w 7036051"/>
              <a:gd name="connsiteY108" fmla="*/ 5410111 h 5492212"/>
              <a:gd name="connsiteX109" fmla="*/ 2598481 w 7036051"/>
              <a:gd name="connsiteY109" fmla="*/ 5412114 h 5492212"/>
              <a:gd name="connsiteX110" fmla="*/ 2333897 w 7036051"/>
              <a:gd name="connsiteY110" fmla="*/ 5408505 h 5492212"/>
              <a:gd name="connsiteX111" fmla="*/ 2271841 w 7036051"/>
              <a:gd name="connsiteY111" fmla="*/ 5396433 h 5492212"/>
              <a:gd name="connsiteX112" fmla="*/ 2143705 w 7036051"/>
              <a:gd name="connsiteY112" fmla="*/ 5345095 h 5492212"/>
              <a:gd name="connsiteX113" fmla="*/ 1986408 w 7036051"/>
              <a:gd name="connsiteY113" fmla="*/ 5335524 h 5492212"/>
              <a:gd name="connsiteX114" fmla="*/ 1975333 w 7036051"/>
              <a:gd name="connsiteY114" fmla="*/ 5325099 h 5492212"/>
              <a:gd name="connsiteX115" fmla="*/ 1972441 w 7036051"/>
              <a:gd name="connsiteY115" fmla="*/ 5323775 h 5492212"/>
              <a:gd name="connsiteX116" fmla="*/ 1971497 w 7036051"/>
              <a:gd name="connsiteY116" fmla="*/ 5324412 h 5492212"/>
              <a:gd name="connsiteX117" fmla="*/ 1956886 w 7036051"/>
              <a:gd name="connsiteY117" fmla="*/ 5327069 h 5492212"/>
              <a:gd name="connsiteX118" fmla="*/ 1924833 w 7036051"/>
              <a:gd name="connsiteY118" fmla="*/ 5344911 h 5492212"/>
              <a:gd name="connsiteX119" fmla="*/ 1885856 w 7036051"/>
              <a:gd name="connsiteY119" fmla="*/ 5367299 h 5492212"/>
              <a:gd name="connsiteX120" fmla="*/ 1855937 w 7036051"/>
              <a:gd name="connsiteY120" fmla="*/ 5372820 h 5492212"/>
              <a:gd name="connsiteX121" fmla="*/ 1784500 w 7036051"/>
              <a:gd name="connsiteY121" fmla="*/ 5395926 h 5492212"/>
              <a:gd name="connsiteX122" fmla="*/ 1737998 w 7036051"/>
              <a:gd name="connsiteY122" fmla="*/ 5407426 h 5492212"/>
              <a:gd name="connsiteX123" fmla="*/ 1736716 w 7036051"/>
              <a:gd name="connsiteY123" fmla="*/ 5407939 h 5492212"/>
              <a:gd name="connsiteX124" fmla="*/ 1726742 w 7036051"/>
              <a:gd name="connsiteY124" fmla="*/ 5405934 h 5492212"/>
              <a:gd name="connsiteX125" fmla="*/ 1726849 w 7036051"/>
              <a:gd name="connsiteY125" fmla="*/ 5401221 h 5492212"/>
              <a:gd name="connsiteX126" fmla="*/ 1718134 w 7036051"/>
              <a:gd name="connsiteY126" fmla="*/ 5398128 h 5492212"/>
              <a:gd name="connsiteX127" fmla="*/ 1701063 w 7036051"/>
              <a:gd name="connsiteY127" fmla="*/ 5400545 h 5492212"/>
              <a:gd name="connsiteX128" fmla="*/ 1694634 w 7036051"/>
              <a:gd name="connsiteY128" fmla="*/ 5398728 h 5492212"/>
              <a:gd name="connsiteX129" fmla="*/ 1692270 w 7036051"/>
              <a:gd name="connsiteY129" fmla="*/ 5399053 h 5492212"/>
              <a:gd name="connsiteX130" fmla="*/ 1686657 w 7036051"/>
              <a:gd name="connsiteY130" fmla="*/ 5399247 h 5492212"/>
              <a:gd name="connsiteX131" fmla="*/ 1687479 w 7036051"/>
              <a:gd name="connsiteY131" fmla="*/ 5402165 h 5492212"/>
              <a:gd name="connsiteX132" fmla="*/ 1680969 w 7036051"/>
              <a:gd name="connsiteY132" fmla="*/ 5407963 h 5492212"/>
              <a:gd name="connsiteX133" fmla="*/ 1648682 w 7036051"/>
              <a:gd name="connsiteY133" fmla="*/ 5407558 h 5492212"/>
              <a:gd name="connsiteX134" fmla="*/ 1646819 w 7036051"/>
              <a:gd name="connsiteY134" fmla="*/ 5404306 h 5492212"/>
              <a:gd name="connsiteX135" fmla="*/ 1642743 w 7036051"/>
              <a:gd name="connsiteY135" fmla="*/ 5403927 h 5492212"/>
              <a:gd name="connsiteX136" fmla="*/ 1639788 w 7036051"/>
              <a:gd name="connsiteY136" fmla="*/ 5407135 h 5492212"/>
              <a:gd name="connsiteX137" fmla="*/ 1585803 w 7036051"/>
              <a:gd name="connsiteY137" fmla="*/ 5416574 h 5492212"/>
              <a:gd name="connsiteX138" fmla="*/ 1513331 w 7036051"/>
              <a:gd name="connsiteY138" fmla="*/ 5423805 h 5492212"/>
              <a:gd name="connsiteX139" fmla="*/ 1460734 w 7036051"/>
              <a:gd name="connsiteY139" fmla="*/ 5411778 h 5492212"/>
              <a:gd name="connsiteX140" fmla="*/ 1456045 w 7036051"/>
              <a:gd name="connsiteY140" fmla="*/ 5414928 h 5492212"/>
              <a:gd name="connsiteX141" fmla="*/ 1419653 w 7036051"/>
              <a:gd name="connsiteY141" fmla="*/ 5415060 h 5492212"/>
              <a:gd name="connsiteX142" fmla="*/ 1292605 w 7036051"/>
              <a:gd name="connsiteY142" fmla="*/ 5394671 h 5492212"/>
              <a:gd name="connsiteX143" fmla="*/ 1221477 w 7036051"/>
              <a:gd name="connsiteY143" fmla="*/ 5395509 h 5492212"/>
              <a:gd name="connsiteX144" fmla="*/ 1196159 w 7036051"/>
              <a:gd name="connsiteY144" fmla="*/ 5399169 h 5492212"/>
              <a:gd name="connsiteX145" fmla="*/ 1153748 w 7036051"/>
              <a:gd name="connsiteY145" fmla="*/ 5405093 h 5492212"/>
              <a:gd name="connsiteX146" fmla="*/ 1121874 w 7036051"/>
              <a:gd name="connsiteY146" fmla="*/ 5417803 h 5492212"/>
              <a:gd name="connsiteX147" fmla="*/ 1086481 w 7036051"/>
              <a:gd name="connsiteY147" fmla="*/ 5419474 h 5492212"/>
              <a:gd name="connsiteX148" fmla="*/ 1078485 w 7036051"/>
              <a:gd name="connsiteY148" fmla="*/ 5409150 h 5492212"/>
              <a:gd name="connsiteX149" fmla="*/ 1040550 w 7036051"/>
              <a:gd name="connsiteY149" fmla="*/ 5414415 h 5492212"/>
              <a:gd name="connsiteX150" fmla="*/ 982981 w 7036051"/>
              <a:gd name="connsiteY150" fmla="*/ 5423575 h 5492212"/>
              <a:gd name="connsiteX151" fmla="*/ 949836 w 7036051"/>
              <a:gd name="connsiteY151" fmla="*/ 5426093 h 5492212"/>
              <a:gd name="connsiteX152" fmla="*/ 859237 w 7036051"/>
              <a:gd name="connsiteY152" fmla="*/ 5435973 h 5492212"/>
              <a:gd name="connsiteX153" fmla="*/ 768445 w 7036051"/>
              <a:gd name="connsiteY153" fmla="*/ 5448159 h 5492212"/>
              <a:gd name="connsiteX154" fmla="*/ 714393 w 7036051"/>
              <a:gd name="connsiteY154" fmla="*/ 5468302 h 5492212"/>
              <a:gd name="connsiteX155" fmla="*/ 639791 w 7036051"/>
              <a:gd name="connsiteY155" fmla="*/ 5476924 h 5492212"/>
              <a:gd name="connsiteX156" fmla="*/ 627266 w 7036051"/>
              <a:gd name="connsiteY156" fmla="*/ 5480260 h 5492212"/>
              <a:gd name="connsiteX157" fmla="*/ 609977 w 7036051"/>
              <a:gd name="connsiteY157" fmla="*/ 5478891 h 5492212"/>
              <a:gd name="connsiteX158" fmla="*/ 540688 w 7036051"/>
              <a:gd name="connsiteY158" fmla="*/ 5472807 h 5492212"/>
              <a:gd name="connsiteX159" fmla="*/ 486194 w 7036051"/>
              <a:gd name="connsiteY159" fmla="*/ 5462661 h 5492212"/>
              <a:gd name="connsiteX160" fmla="*/ 418164 w 7036051"/>
              <a:gd name="connsiteY160" fmla="*/ 5472485 h 5492212"/>
              <a:gd name="connsiteX161" fmla="*/ 376724 w 7036051"/>
              <a:gd name="connsiteY161" fmla="*/ 5470967 h 5492212"/>
              <a:gd name="connsiteX162" fmla="*/ 308908 w 7036051"/>
              <a:gd name="connsiteY162" fmla="*/ 5457025 h 5492212"/>
              <a:gd name="connsiteX163" fmla="*/ 219416 w 7036051"/>
              <a:gd name="connsiteY163" fmla="*/ 5463995 h 5492212"/>
              <a:gd name="connsiteX164" fmla="*/ 200977 w 7036051"/>
              <a:gd name="connsiteY164" fmla="*/ 5480608 h 5492212"/>
              <a:gd name="connsiteX165" fmla="*/ 176226 w 7036051"/>
              <a:gd name="connsiteY165" fmla="*/ 5491022 h 5492212"/>
              <a:gd name="connsiteX166" fmla="*/ 165702 w 7036051"/>
              <a:gd name="connsiteY166" fmla="*/ 5468604 h 5492212"/>
              <a:gd name="connsiteX167" fmla="*/ 88282 w 7036051"/>
              <a:gd name="connsiteY167" fmla="*/ 5453658 h 5492212"/>
              <a:gd name="connsiteX168" fmla="*/ 49602 w 7036051"/>
              <a:gd name="connsiteY168" fmla="*/ 5448762 h 5492212"/>
              <a:gd name="connsiteX169" fmla="*/ 22844 w 7036051"/>
              <a:gd name="connsiteY169" fmla="*/ 5450459 h 5492212"/>
              <a:gd name="connsiteX170" fmla="*/ 0 w 7036051"/>
              <a:gd name="connsiteY170" fmla="*/ 5447653 h 54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036051" h="5492212">
                <a:moveTo>
                  <a:pt x="0" y="0"/>
                </a:moveTo>
                <a:lnTo>
                  <a:pt x="7036051" y="0"/>
                </a:lnTo>
                <a:lnTo>
                  <a:pt x="7036051" y="5163846"/>
                </a:lnTo>
                <a:lnTo>
                  <a:pt x="7012593" y="5176898"/>
                </a:lnTo>
                <a:cubicBezTo>
                  <a:pt x="7010768" y="5193373"/>
                  <a:pt x="6968133" y="5178026"/>
                  <a:pt x="6958601" y="5204359"/>
                </a:cubicBezTo>
                <a:cubicBezTo>
                  <a:pt x="6956255" y="5203750"/>
                  <a:pt x="6953771" y="5203373"/>
                  <a:pt x="6951226" y="5203241"/>
                </a:cubicBezTo>
                <a:cubicBezTo>
                  <a:pt x="6936441" y="5202478"/>
                  <a:pt x="6922846" y="5209982"/>
                  <a:pt x="6920864" y="5220003"/>
                </a:cubicBezTo>
                <a:cubicBezTo>
                  <a:pt x="6902003" y="5258795"/>
                  <a:pt x="6863469" y="5243876"/>
                  <a:pt x="6834841" y="5266115"/>
                </a:cubicBezTo>
                <a:cubicBezTo>
                  <a:pt x="6800315" y="5289373"/>
                  <a:pt x="6805780" y="5289922"/>
                  <a:pt x="6777937" y="5332502"/>
                </a:cubicBezTo>
                <a:cubicBezTo>
                  <a:pt x="6765321" y="5328518"/>
                  <a:pt x="6759096" y="5331534"/>
                  <a:pt x="6752874" y="5340428"/>
                </a:cubicBezTo>
                <a:cubicBezTo>
                  <a:pt x="6735526" y="5351218"/>
                  <a:pt x="6717730" y="5333264"/>
                  <a:pt x="6711115" y="5353924"/>
                </a:cubicBezTo>
                <a:cubicBezTo>
                  <a:pt x="6709352" y="5351156"/>
                  <a:pt x="6706090" y="5350761"/>
                  <a:pt x="6702149" y="5351500"/>
                </a:cubicBezTo>
                <a:lnTo>
                  <a:pt x="6698458" y="5352743"/>
                </a:lnTo>
                <a:lnTo>
                  <a:pt x="6698049" y="5352570"/>
                </a:lnTo>
                <a:lnTo>
                  <a:pt x="6697297" y="5353134"/>
                </a:lnTo>
                <a:lnTo>
                  <a:pt x="6689118" y="5355890"/>
                </a:lnTo>
                <a:cubicBezTo>
                  <a:pt x="6680171" y="5359440"/>
                  <a:pt x="6671805" y="5362584"/>
                  <a:pt x="6670605" y="5355427"/>
                </a:cubicBezTo>
                <a:cubicBezTo>
                  <a:pt x="6665330" y="5354991"/>
                  <a:pt x="6661976" y="5355734"/>
                  <a:pt x="6659606" y="5357084"/>
                </a:cubicBezTo>
                <a:cubicBezTo>
                  <a:pt x="6654864" y="5359782"/>
                  <a:pt x="6654050" y="5364908"/>
                  <a:pt x="6649636" y="5367869"/>
                </a:cubicBezTo>
                <a:lnTo>
                  <a:pt x="6642159" y="5369506"/>
                </a:lnTo>
                <a:lnTo>
                  <a:pt x="6640764" y="5370991"/>
                </a:lnTo>
                <a:lnTo>
                  <a:pt x="6636665" y="5374002"/>
                </a:lnTo>
                <a:lnTo>
                  <a:pt x="6641287" y="5376181"/>
                </a:lnTo>
                <a:cubicBezTo>
                  <a:pt x="6646080" y="5377976"/>
                  <a:pt x="6597903" y="5386514"/>
                  <a:pt x="6591018" y="5390981"/>
                </a:cubicBezTo>
                <a:lnTo>
                  <a:pt x="6548326" y="5403583"/>
                </a:lnTo>
                <a:lnTo>
                  <a:pt x="6472868" y="5394733"/>
                </a:lnTo>
                <a:cubicBezTo>
                  <a:pt x="6457699" y="5415896"/>
                  <a:pt x="6417760" y="5410703"/>
                  <a:pt x="6401194" y="5422870"/>
                </a:cubicBezTo>
                <a:lnTo>
                  <a:pt x="6381961" y="5422940"/>
                </a:lnTo>
                <a:lnTo>
                  <a:pt x="6363834" y="5417751"/>
                </a:lnTo>
                <a:lnTo>
                  <a:pt x="6363997" y="5415912"/>
                </a:lnTo>
                <a:cubicBezTo>
                  <a:pt x="6363602" y="5414702"/>
                  <a:pt x="6362617" y="5414594"/>
                  <a:pt x="6361124" y="5415066"/>
                </a:cubicBezTo>
                <a:lnTo>
                  <a:pt x="6358507" y="5416224"/>
                </a:lnTo>
                <a:lnTo>
                  <a:pt x="6355073" y="5415242"/>
                </a:lnTo>
                <a:lnTo>
                  <a:pt x="6345676" y="5413049"/>
                </a:lnTo>
                <a:lnTo>
                  <a:pt x="6342596" y="5409297"/>
                </a:lnTo>
                <a:cubicBezTo>
                  <a:pt x="6333502" y="5403420"/>
                  <a:pt x="6312379" y="5410664"/>
                  <a:pt x="6305742" y="5401622"/>
                </a:cubicBezTo>
                <a:lnTo>
                  <a:pt x="6294445" y="5404149"/>
                </a:lnTo>
                <a:lnTo>
                  <a:pt x="6281414" y="5398024"/>
                </a:lnTo>
                <a:cubicBezTo>
                  <a:pt x="6269392" y="5392983"/>
                  <a:pt x="6257013" y="5390092"/>
                  <a:pt x="6243972" y="5395807"/>
                </a:cubicBezTo>
                <a:cubicBezTo>
                  <a:pt x="6248312" y="5382942"/>
                  <a:pt x="6211634" y="5399629"/>
                  <a:pt x="6202379" y="5388661"/>
                </a:cubicBezTo>
                <a:cubicBezTo>
                  <a:pt x="6196568" y="5379556"/>
                  <a:pt x="6184084" y="5382499"/>
                  <a:pt x="6173010" y="5380606"/>
                </a:cubicBezTo>
                <a:cubicBezTo>
                  <a:pt x="6162384" y="5372079"/>
                  <a:pt x="6109972" y="5371285"/>
                  <a:pt x="6093421" y="5375473"/>
                </a:cubicBezTo>
                <a:cubicBezTo>
                  <a:pt x="6048943" y="5392971"/>
                  <a:pt x="5995413" y="5360396"/>
                  <a:pt x="5959474" y="5373386"/>
                </a:cubicBezTo>
                <a:cubicBezTo>
                  <a:pt x="5949048" y="5374123"/>
                  <a:pt x="5939860" y="5373301"/>
                  <a:pt x="5931492" y="5371513"/>
                </a:cubicBezTo>
                <a:lnTo>
                  <a:pt x="5909558" y="5364228"/>
                </a:lnTo>
                <a:lnTo>
                  <a:pt x="5906319" y="5357590"/>
                </a:lnTo>
                <a:lnTo>
                  <a:pt x="5891268" y="5355650"/>
                </a:lnTo>
                <a:lnTo>
                  <a:pt x="5887711" y="5353947"/>
                </a:lnTo>
                <a:cubicBezTo>
                  <a:pt x="5880924" y="5350671"/>
                  <a:pt x="5874113" y="5347614"/>
                  <a:pt x="5866852" y="5345374"/>
                </a:cubicBezTo>
                <a:cubicBezTo>
                  <a:pt x="5859911" y="5373405"/>
                  <a:pt x="5803959" y="5330929"/>
                  <a:pt x="5811310" y="5356530"/>
                </a:cubicBezTo>
                <a:cubicBezTo>
                  <a:pt x="5780489" y="5350949"/>
                  <a:pt x="5782784" y="5364359"/>
                  <a:pt x="5770689" y="5359014"/>
                </a:cubicBezTo>
                <a:lnTo>
                  <a:pt x="5767719" y="5357260"/>
                </a:lnTo>
                <a:lnTo>
                  <a:pt x="5765688" y="5352793"/>
                </a:lnTo>
                <a:lnTo>
                  <a:pt x="5758598" y="5351053"/>
                </a:lnTo>
                <a:lnTo>
                  <a:pt x="5752036" y="5346019"/>
                </a:lnTo>
                <a:cubicBezTo>
                  <a:pt x="5676031" y="5353035"/>
                  <a:pt x="5573285" y="5304575"/>
                  <a:pt x="5503590" y="5325537"/>
                </a:cubicBezTo>
                <a:lnTo>
                  <a:pt x="5389848" y="5351472"/>
                </a:lnTo>
                <a:cubicBezTo>
                  <a:pt x="5378275" y="5360535"/>
                  <a:pt x="5357949" y="5362044"/>
                  <a:pt x="5344450" y="5354840"/>
                </a:cubicBezTo>
                <a:cubicBezTo>
                  <a:pt x="5342129" y="5353601"/>
                  <a:pt x="5340101" y="5352144"/>
                  <a:pt x="5338428" y="5350516"/>
                </a:cubicBezTo>
                <a:cubicBezTo>
                  <a:pt x="5303858" y="5372450"/>
                  <a:pt x="5291134" y="5358414"/>
                  <a:pt x="5273489" y="5373945"/>
                </a:cubicBezTo>
                <a:cubicBezTo>
                  <a:pt x="5228455" y="5376430"/>
                  <a:pt x="5198895" y="5356533"/>
                  <a:pt x="5182701" y="5370075"/>
                </a:cubicBezTo>
                <a:cubicBezTo>
                  <a:pt x="5161004" y="5366959"/>
                  <a:pt x="5136154" y="5346791"/>
                  <a:pt x="5114856" y="5361037"/>
                </a:cubicBezTo>
                <a:cubicBezTo>
                  <a:pt x="5116518" y="5347803"/>
                  <a:pt x="5086668" y="5368445"/>
                  <a:pt x="5076532" y="5358612"/>
                </a:cubicBezTo>
                <a:cubicBezTo>
                  <a:pt x="5069788" y="5350240"/>
                  <a:pt x="5059157" y="5354551"/>
                  <a:pt x="5048954" y="5353915"/>
                </a:cubicBezTo>
                <a:cubicBezTo>
                  <a:pt x="5038015" y="5346654"/>
                  <a:pt x="4991132" y="5351733"/>
                  <a:pt x="4977087" y="5357736"/>
                </a:cubicBezTo>
                <a:cubicBezTo>
                  <a:pt x="4940420" y="5380054"/>
                  <a:pt x="4887089" y="5353763"/>
                  <a:pt x="4857261" y="5370659"/>
                </a:cubicBezTo>
                <a:cubicBezTo>
                  <a:pt x="4820568" y="5378246"/>
                  <a:pt x="4797284" y="5358899"/>
                  <a:pt x="4769845" y="5353264"/>
                </a:cubicBezTo>
                <a:cubicBezTo>
                  <a:pt x="4768462" y="5381819"/>
                  <a:pt x="4711275" y="5345988"/>
                  <a:pt x="4722220" y="5370534"/>
                </a:cubicBezTo>
                <a:cubicBezTo>
                  <a:pt x="4684293" y="5367762"/>
                  <a:pt x="4704662" y="5391854"/>
                  <a:pt x="4667552" y="5366753"/>
                </a:cubicBezTo>
                <a:cubicBezTo>
                  <a:pt x="4600967" y="5382212"/>
                  <a:pt x="4513038" y="5362869"/>
                  <a:pt x="4454472" y="5391442"/>
                </a:cubicBezTo>
                <a:lnTo>
                  <a:pt x="4317219" y="5411554"/>
                </a:lnTo>
                <a:lnTo>
                  <a:pt x="4298346" y="5416146"/>
                </a:lnTo>
                <a:cubicBezTo>
                  <a:pt x="4298306" y="5416758"/>
                  <a:pt x="4298267" y="5417371"/>
                  <a:pt x="4298228" y="5417983"/>
                </a:cubicBezTo>
                <a:cubicBezTo>
                  <a:pt x="4297649" y="5419178"/>
                  <a:pt x="4296651" y="5419253"/>
                  <a:pt x="4295233" y="5418735"/>
                </a:cubicBezTo>
                <a:lnTo>
                  <a:pt x="4292799" y="5417494"/>
                </a:lnTo>
                <a:lnTo>
                  <a:pt x="4289225" y="5418364"/>
                </a:lnTo>
                <a:lnTo>
                  <a:pt x="4279515" y="5420247"/>
                </a:lnTo>
                <a:lnTo>
                  <a:pt x="4275872" y="5423890"/>
                </a:lnTo>
                <a:lnTo>
                  <a:pt x="4227055" y="5427466"/>
                </a:lnTo>
                <a:lnTo>
                  <a:pt x="4213123" y="5433155"/>
                </a:lnTo>
                <a:cubicBezTo>
                  <a:pt x="4200364" y="5437794"/>
                  <a:pt x="4187574" y="5440279"/>
                  <a:pt x="4175436" y="5434156"/>
                </a:cubicBezTo>
                <a:cubicBezTo>
                  <a:pt x="4177805" y="5447129"/>
                  <a:pt x="4143760" y="5429295"/>
                  <a:pt x="4132856" y="5439937"/>
                </a:cubicBezTo>
                <a:cubicBezTo>
                  <a:pt x="4125673" y="5448831"/>
                  <a:pt x="4113669" y="5445492"/>
                  <a:pt x="4102333" y="5447021"/>
                </a:cubicBezTo>
                <a:cubicBezTo>
                  <a:pt x="4090434" y="5455185"/>
                  <a:pt x="4038031" y="5454280"/>
                  <a:pt x="4022159" y="5449566"/>
                </a:cubicBezTo>
                <a:cubicBezTo>
                  <a:pt x="3980455" y="5430671"/>
                  <a:pt x="3922096" y="5461433"/>
                  <a:pt x="3888224" y="5447312"/>
                </a:cubicBezTo>
                <a:cubicBezTo>
                  <a:pt x="3877937" y="5446239"/>
                  <a:pt x="3868647" y="5446763"/>
                  <a:pt x="3860026" y="5448274"/>
                </a:cubicBezTo>
                <a:lnTo>
                  <a:pt x="3832796" y="5461349"/>
                </a:lnTo>
                <a:lnTo>
                  <a:pt x="3817485" y="5462797"/>
                </a:lnTo>
                <a:lnTo>
                  <a:pt x="3813676" y="5464379"/>
                </a:lnTo>
                <a:cubicBezTo>
                  <a:pt x="3806407" y="5467429"/>
                  <a:pt x="3799147" y="5470257"/>
                  <a:pt x="3791563" y="5472259"/>
                </a:cubicBezTo>
                <a:cubicBezTo>
                  <a:pt x="3788910" y="5444072"/>
                  <a:pt x="3726624" y="5484631"/>
                  <a:pt x="3737858" y="5459331"/>
                </a:cubicBezTo>
                <a:cubicBezTo>
                  <a:pt x="3706262" y="5463900"/>
                  <a:pt x="3710598" y="5450598"/>
                  <a:pt x="3697716" y="5455539"/>
                </a:cubicBezTo>
                <a:lnTo>
                  <a:pt x="3694487" y="5457193"/>
                </a:lnTo>
                <a:lnTo>
                  <a:pt x="3691779" y="5461582"/>
                </a:lnTo>
                <a:lnTo>
                  <a:pt x="3684442" y="5463086"/>
                </a:lnTo>
                <a:lnTo>
                  <a:pt x="3677129" y="5467898"/>
                </a:lnTo>
                <a:cubicBezTo>
                  <a:pt x="3602381" y="5458439"/>
                  <a:pt x="3505226" y="5485361"/>
                  <a:pt x="3438897" y="5462195"/>
                </a:cubicBezTo>
                <a:lnTo>
                  <a:pt x="3389756" y="5444428"/>
                </a:lnTo>
                <a:cubicBezTo>
                  <a:pt x="3364455" y="5437704"/>
                  <a:pt x="3342081" y="5466704"/>
                  <a:pt x="3316666" y="5450736"/>
                </a:cubicBezTo>
                <a:cubicBezTo>
                  <a:pt x="3306503" y="5441319"/>
                  <a:pt x="3286457" y="5439158"/>
                  <a:pt x="3271894" y="5445907"/>
                </a:cubicBezTo>
                <a:cubicBezTo>
                  <a:pt x="3269388" y="5447068"/>
                  <a:pt x="3267143" y="5448455"/>
                  <a:pt x="3265228" y="5450024"/>
                </a:cubicBezTo>
                <a:cubicBezTo>
                  <a:pt x="3234084" y="5427025"/>
                  <a:pt x="3219254" y="5440615"/>
                  <a:pt x="3204017" y="5424552"/>
                </a:cubicBezTo>
                <a:cubicBezTo>
                  <a:pt x="3159473" y="5420614"/>
                  <a:pt x="3126956" y="5439505"/>
                  <a:pt x="3112867" y="5425473"/>
                </a:cubicBezTo>
                <a:cubicBezTo>
                  <a:pt x="3090747" y="5427880"/>
                  <a:pt x="3062886" y="5447193"/>
                  <a:pt x="3043809" y="5432293"/>
                </a:cubicBezTo>
                <a:cubicBezTo>
                  <a:pt x="3043452" y="5445549"/>
                  <a:pt x="3016821" y="5423991"/>
                  <a:pt x="3005211" y="5433472"/>
                </a:cubicBezTo>
                <a:cubicBezTo>
                  <a:pt x="2997207" y="5441605"/>
                  <a:pt x="2987260" y="5436961"/>
                  <a:pt x="2976986" y="5437264"/>
                </a:cubicBezTo>
                <a:cubicBezTo>
                  <a:pt x="2964968" y="5444153"/>
                  <a:pt x="2918975" y="5437570"/>
                  <a:pt x="2905879" y="5431128"/>
                </a:cubicBezTo>
                <a:cubicBezTo>
                  <a:pt x="2872703" y="5407678"/>
                  <a:pt x="2815496" y="5432178"/>
                  <a:pt x="2788318" y="5414358"/>
                </a:cubicBezTo>
                <a:cubicBezTo>
                  <a:pt x="2746271" y="5410854"/>
                  <a:pt x="2685231" y="5410484"/>
                  <a:pt x="2653590" y="5410111"/>
                </a:cubicBezTo>
                <a:cubicBezTo>
                  <a:pt x="2615334" y="5411650"/>
                  <a:pt x="2639324" y="5388277"/>
                  <a:pt x="2598481" y="5412114"/>
                </a:cubicBezTo>
                <a:cubicBezTo>
                  <a:pt x="2534415" y="5394537"/>
                  <a:pt x="2387966" y="5438902"/>
                  <a:pt x="2333897" y="5408505"/>
                </a:cubicBezTo>
                <a:cubicBezTo>
                  <a:pt x="2279458" y="5405891"/>
                  <a:pt x="2312839" y="5402348"/>
                  <a:pt x="2271841" y="5396433"/>
                </a:cubicBezTo>
                <a:cubicBezTo>
                  <a:pt x="2263465" y="5363868"/>
                  <a:pt x="2168184" y="5361433"/>
                  <a:pt x="2143705" y="5345095"/>
                </a:cubicBezTo>
                <a:cubicBezTo>
                  <a:pt x="2087043" y="5343333"/>
                  <a:pt x="2041689" y="5319742"/>
                  <a:pt x="1986408" y="5335524"/>
                </a:cubicBezTo>
                <a:cubicBezTo>
                  <a:pt x="1983594" y="5331315"/>
                  <a:pt x="1979798" y="5327915"/>
                  <a:pt x="1975333" y="5325099"/>
                </a:cubicBezTo>
                <a:lnTo>
                  <a:pt x="1972441" y="5323775"/>
                </a:lnTo>
                <a:lnTo>
                  <a:pt x="1971497" y="5324412"/>
                </a:lnTo>
                <a:cubicBezTo>
                  <a:pt x="1967825" y="5325937"/>
                  <a:pt x="1963255" y="5326871"/>
                  <a:pt x="1956886" y="5327069"/>
                </a:cubicBezTo>
                <a:cubicBezTo>
                  <a:pt x="1957692" y="5357103"/>
                  <a:pt x="1944755" y="5337483"/>
                  <a:pt x="1924833" y="5344911"/>
                </a:cubicBezTo>
                <a:cubicBezTo>
                  <a:pt x="1907350" y="5349449"/>
                  <a:pt x="1899872" y="5360515"/>
                  <a:pt x="1885856" y="5367299"/>
                </a:cubicBezTo>
                <a:cubicBezTo>
                  <a:pt x="1874373" y="5371950"/>
                  <a:pt x="1870677" y="5363227"/>
                  <a:pt x="1855937" y="5372820"/>
                </a:cubicBezTo>
                <a:cubicBezTo>
                  <a:pt x="1826799" y="5367486"/>
                  <a:pt x="1805938" y="5389998"/>
                  <a:pt x="1784500" y="5395926"/>
                </a:cubicBezTo>
                <a:cubicBezTo>
                  <a:pt x="1777473" y="5395836"/>
                  <a:pt x="1756895" y="5401012"/>
                  <a:pt x="1737998" y="5407426"/>
                </a:cubicBezTo>
                <a:lnTo>
                  <a:pt x="1736716" y="5407939"/>
                </a:lnTo>
                <a:lnTo>
                  <a:pt x="1726742" y="5405934"/>
                </a:lnTo>
                <a:cubicBezTo>
                  <a:pt x="1724249" y="5404894"/>
                  <a:pt x="1723700" y="5403454"/>
                  <a:pt x="1726849" y="5401221"/>
                </a:cubicBezTo>
                <a:cubicBezTo>
                  <a:pt x="1723886" y="5399045"/>
                  <a:pt x="1720993" y="5398236"/>
                  <a:pt x="1718134" y="5398128"/>
                </a:cubicBezTo>
                <a:cubicBezTo>
                  <a:pt x="1712416" y="5397910"/>
                  <a:pt x="1706830" y="5400494"/>
                  <a:pt x="1701063" y="5400545"/>
                </a:cubicBezTo>
                <a:lnTo>
                  <a:pt x="1694634" y="5398728"/>
                </a:lnTo>
                <a:lnTo>
                  <a:pt x="1692270" y="5399053"/>
                </a:lnTo>
                <a:lnTo>
                  <a:pt x="1686657" y="5399247"/>
                </a:lnTo>
                <a:lnTo>
                  <a:pt x="1687479" y="5402165"/>
                </a:lnTo>
                <a:cubicBezTo>
                  <a:pt x="1688791" y="5404927"/>
                  <a:pt x="1689812" y="5407972"/>
                  <a:pt x="1680969" y="5407963"/>
                </a:cubicBezTo>
                <a:cubicBezTo>
                  <a:pt x="1662599" y="5406532"/>
                  <a:pt x="1656841" y="5418932"/>
                  <a:pt x="1648682" y="5407558"/>
                </a:cubicBezTo>
                <a:lnTo>
                  <a:pt x="1646819" y="5404306"/>
                </a:lnTo>
                <a:lnTo>
                  <a:pt x="1642743" y="5403927"/>
                </a:lnTo>
                <a:cubicBezTo>
                  <a:pt x="1640569" y="5404120"/>
                  <a:pt x="1639361" y="5404983"/>
                  <a:pt x="1639788" y="5407135"/>
                </a:cubicBezTo>
                <a:cubicBezTo>
                  <a:pt x="1622347" y="5398881"/>
                  <a:pt x="1603063" y="5413406"/>
                  <a:pt x="1585803" y="5416574"/>
                </a:cubicBezTo>
                <a:cubicBezTo>
                  <a:pt x="1572467" y="5408520"/>
                  <a:pt x="1549407" y="5423110"/>
                  <a:pt x="1513331" y="5423805"/>
                </a:cubicBezTo>
                <a:cubicBezTo>
                  <a:pt x="1498774" y="5414520"/>
                  <a:pt x="1489007" y="5424393"/>
                  <a:pt x="1460734" y="5411778"/>
                </a:cubicBezTo>
                <a:cubicBezTo>
                  <a:pt x="1459446" y="5412932"/>
                  <a:pt x="1457867" y="5413992"/>
                  <a:pt x="1456045" y="5414928"/>
                </a:cubicBezTo>
                <a:cubicBezTo>
                  <a:pt x="1445460" y="5420354"/>
                  <a:pt x="1429166" y="5420415"/>
                  <a:pt x="1419653" y="5415060"/>
                </a:cubicBezTo>
                <a:cubicBezTo>
                  <a:pt x="1374353" y="5398095"/>
                  <a:pt x="1332064" y="5398411"/>
                  <a:pt x="1292605" y="5394671"/>
                </a:cubicBezTo>
                <a:cubicBezTo>
                  <a:pt x="1247867" y="5392301"/>
                  <a:pt x="1276603" y="5411730"/>
                  <a:pt x="1221477" y="5395509"/>
                </a:cubicBezTo>
                <a:cubicBezTo>
                  <a:pt x="1215107" y="5402140"/>
                  <a:pt x="1207983" y="5402421"/>
                  <a:pt x="1196159" y="5399169"/>
                </a:cubicBezTo>
                <a:cubicBezTo>
                  <a:pt x="1174396" y="5398516"/>
                  <a:pt x="1175280" y="5415282"/>
                  <a:pt x="1153748" y="5405093"/>
                </a:cubicBezTo>
                <a:cubicBezTo>
                  <a:pt x="1157267" y="5414115"/>
                  <a:pt x="1112247" y="5408398"/>
                  <a:pt x="1121874" y="5417803"/>
                </a:cubicBezTo>
                <a:cubicBezTo>
                  <a:pt x="1107293" y="5425943"/>
                  <a:pt x="1100911" y="5412406"/>
                  <a:pt x="1086481" y="5419474"/>
                </a:cubicBezTo>
                <a:cubicBezTo>
                  <a:pt x="1070504" y="5421068"/>
                  <a:pt x="1096054" y="5409890"/>
                  <a:pt x="1078485" y="5409150"/>
                </a:cubicBezTo>
                <a:cubicBezTo>
                  <a:pt x="1057107" y="5409880"/>
                  <a:pt x="1057916" y="5393370"/>
                  <a:pt x="1040550" y="5414415"/>
                </a:cubicBezTo>
                <a:cubicBezTo>
                  <a:pt x="1018445" y="5409298"/>
                  <a:pt x="1013694" y="5418764"/>
                  <a:pt x="982981" y="5423575"/>
                </a:cubicBezTo>
                <a:cubicBezTo>
                  <a:pt x="970423" y="5418342"/>
                  <a:pt x="960063" y="5420960"/>
                  <a:pt x="949836" y="5426093"/>
                </a:cubicBezTo>
                <a:cubicBezTo>
                  <a:pt x="920168" y="5424861"/>
                  <a:pt x="892764" y="5432710"/>
                  <a:pt x="859237" y="5435973"/>
                </a:cubicBezTo>
                <a:cubicBezTo>
                  <a:pt x="823344" y="5430160"/>
                  <a:pt x="804272" y="5444731"/>
                  <a:pt x="768445" y="5448159"/>
                </a:cubicBezTo>
                <a:cubicBezTo>
                  <a:pt x="733630" y="5434899"/>
                  <a:pt x="744432" y="5468566"/>
                  <a:pt x="714393" y="5468302"/>
                </a:cubicBezTo>
                <a:cubicBezTo>
                  <a:pt x="665910" y="5456640"/>
                  <a:pt x="715197" y="5479526"/>
                  <a:pt x="639791" y="5476924"/>
                </a:cubicBezTo>
                <a:cubicBezTo>
                  <a:pt x="635590" y="5474880"/>
                  <a:pt x="626375" y="5477333"/>
                  <a:pt x="627266" y="5480260"/>
                </a:cubicBezTo>
                <a:cubicBezTo>
                  <a:pt x="622501" y="5479477"/>
                  <a:pt x="611196" y="5474127"/>
                  <a:pt x="609977" y="5478891"/>
                </a:cubicBezTo>
                <a:cubicBezTo>
                  <a:pt x="585928" y="5480121"/>
                  <a:pt x="562064" y="5478026"/>
                  <a:pt x="540688" y="5472807"/>
                </a:cubicBezTo>
                <a:cubicBezTo>
                  <a:pt x="494260" y="5482226"/>
                  <a:pt x="519722" y="5459453"/>
                  <a:pt x="486194" y="5462661"/>
                </a:cubicBezTo>
                <a:cubicBezTo>
                  <a:pt x="459222" y="5472731"/>
                  <a:pt x="449283" y="5465413"/>
                  <a:pt x="418164" y="5472485"/>
                </a:cubicBezTo>
                <a:cubicBezTo>
                  <a:pt x="407504" y="5457469"/>
                  <a:pt x="388899" y="5474930"/>
                  <a:pt x="376724" y="5470967"/>
                </a:cubicBezTo>
                <a:cubicBezTo>
                  <a:pt x="357541" y="5489409"/>
                  <a:pt x="329120" y="5456071"/>
                  <a:pt x="308908" y="5457025"/>
                </a:cubicBezTo>
                <a:cubicBezTo>
                  <a:pt x="274916" y="5461376"/>
                  <a:pt x="238368" y="5480973"/>
                  <a:pt x="219416" y="5463995"/>
                </a:cubicBezTo>
                <a:cubicBezTo>
                  <a:pt x="217077" y="5471389"/>
                  <a:pt x="220429" y="5481203"/>
                  <a:pt x="200977" y="5480608"/>
                </a:cubicBezTo>
                <a:cubicBezTo>
                  <a:pt x="193315" y="5484612"/>
                  <a:pt x="192227" y="5495868"/>
                  <a:pt x="176226" y="5491022"/>
                </a:cubicBezTo>
                <a:cubicBezTo>
                  <a:pt x="195501" y="5480307"/>
                  <a:pt x="163065" y="5480325"/>
                  <a:pt x="165702" y="5468604"/>
                </a:cubicBezTo>
                <a:cubicBezTo>
                  <a:pt x="141228" y="5462364"/>
                  <a:pt x="86026" y="5474606"/>
                  <a:pt x="88282" y="5453658"/>
                </a:cubicBezTo>
                <a:cubicBezTo>
                  <a:pt x="80722" y="5441690"/>
                  <a:pt x="50300" y="5462007"/>
                  <a:pt x="49602" y="5448762"/>
                </a:cubicBezTo>
                <a:cubicBezTo>
                  <a:pt x="42967" y="5453333"/>
                  <a:pt x="33469" y="5452380"/>
                  <a:pt x="22844" y="5450459"/>
                </a:cubicBezTo>
                <a:lnTo>
                  <a:pt x="0" y="5447653"/>
                </a:lnTo>
                <a:close/>
              </a:path>
            </a:pathLst>
          </a:custGeom>
          <a:solidFill>
            <a:schemeClr val="bg1"/>
          </a:solidFill>
          <a:ln>
            <a:noFill/>
          </a:ln>
          <a:effectLst>
            <a:outerShdw blurRad="50800" dist="25400" dir="5400000" algn="t"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DCD6552F-C98B-4FBA-842F-3EF2D5ACA1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099" y="585274"/>
            <a:ext cx="7036051" cy="5492212"/>
          </a:xfrm>
          <a:custGeom>
            <a:avLst/>
            <a:gdLst>
              <a:gd name="connsiteX0" fmla="*/ 0 w 7036051"/>
              <a:gd name="connsiteY0" fmla="*/ 0 h 5492212"/>
              <a:gd name="connsiteX1" fmla="*/ 7036051 w 7036051"/>
              <a:gd name="connsiteY1" fmla="*/ 0 h 5492212"/>
              <a:gd name="connsiteX2" fmla="*/ 7036051 w 7036051"/>
              <a:gd name="connsiteY2" fmla="*/ 5163846 h 5492212"/>
              <a:gd name="connsiteX3" fmla="*/ 7012593 w 7036051"/>
              <a:gd name="connsiteY3" fmla="*/ 5176898 h 5492212"/>
              <a:gd name="connsiteX4" fmla="*/ 6958601 w 7036051"/>
              <a:gd name="connsiteY4" fmla="*/ 5204359 h 5492212"/>
              <a:gd name="connsiteX5" fmla="*/ 6951226 w 7036051"/>
              <a:gd name="connsiteY5" fmla="*/ 5203241 h 5492212"/>
              <a:gd name="connsiteX6" fmla="*/ 6920864 w 7036051"/>
              <a:gd name="connsiteY6" fmla="*/ 5220003 h 5492212"/>
              <a:gd name="connsiteX7" fmla="*/ 6834841 w 7036051"/>
              <a:gd name="connsiteY7" fmla="*/ 5266115 h 5492212"/>
              <a:gd name="connsiteX8" fmla="*/ 6777937 w 7036051"/>
              <a:gd name="connsiteY8" fmla="*/ 5332502 h 5492212"/>
              <a:gd name="connsiteX9" fmla="*/ 6752874 w 7036051"/>
              <a:gd name="connsiteY9" fmla="*/ 5340428 h 5492212"/>
              <a:gd name="connsiteX10" fmla="*/ 6711115 w 7036051"/>
              <a:gd name="connsiteY10" fmla="*/ 5353924 h 5492212"/>
              <a:gd name="connsiteX11" fmla="*/ 6702149 w 7036051"/>
              <a:gd name="connsiteY11" fmla="*/ 5351500 h 5492212"/>
              <a:gd name="connsiteX12" fmla="*/ 6698458 w 7036051"/>
              <a:gd name="connsiteY12" fmla="*/ 5352743 h 5492212"/>
              <a:gd name="connsiteX13" fmla="*/ 6698049 w 7036051"/>
              <a:gd name="connsiteY13" fmla="*/ 5352570 h 5492212"/>
              <a:gd name="connsiteX14" fmla="*/ 6697297 w 7036051"/>
              <a:gd name="connsiteY14" fmla="*/ 5353134 h 5492212"/>
              <a:gd name="connsiteX15" fmla="*/ 6689118 w 7036051"/>
              <a:gd name="connsiteY15" fmla="*/ 5355890 h 5492212"/>
              <a:gd name="connsiteX16" fmla="*/ 6670605 w 7036051"/>
              <a:gd name="connsiteY16" fmla="*/ 5355427 h 5492212"/>
              <a:gd name="connsiteX17" fmla="*/ 6659606 w 7036051"/>
              <a:gd name="connsiteY17" fmla="*/ 5357084 h 5492212"/>
              <a:gd name="connsiteX18" fmla="*/ 6649636 w 7036051"/>
              <a:gd name="connsiteY18" fmla="*/ 5367869 h 5492212"/>
              <a:gd name="connsiteX19" fmla="*/ 6642159 w 7036051"/>
              <a:gd name="connsiteY19" fmla="*/ 5369506 h 5492212"/>
              <a:gd name="connsiteX20" fmla="*/ 6640764 w 7036051"/>
              <a:gd name="connsiteY20" fmla="*/ 5370991 h 5492212"/>
              <a:gd name="connsiteX21" fmla="*/ 6636665 w 7036051"/>
              <a:gd name="connsiteY21" fmla="*/ 5374002 h 5492212"/>
              <a:gd name="connsiteX22" fmla="*/ 6641287 w 7036051"/>
              <a:gd name="connsiteY22" fmla="*/ 5376181 h 5492212"/>
              <a:gd name="connsiteX23" fmla="*/ 6591018 w 7036051"/>
              <a:gd name="connsiteY23" fmla="*/ 5390981 h 5492212"/>
              <a:gd name="connsiteX24" fmla="*/ 6548326 w 7036051"/>
              <a:gd name="connsiteY24" fmla="*/ 5403583 h 5492212"/>
              <a:gd name="connsiteX25" fmla="*/ 6472868 w 7036051"/>
              <a:gd name="connsiteY25" fmla="*/ 5394733 h 5492212"/>
              <a:gd name="connsiteX26" fmla="*/ 6401194 w 7036051"/>
              <a:gd name="connsiteY26" fmla="*/ 5422870 h 5492212"/>
              <a:gd name="connsiteX27" fmla="*/ 6381961 w 7036051"/>
              <a:gd name="connsiteY27" fmla="*/ 5422940 h 5492212"/>
              <a:gd name="connsiteX28" fmla="*/ 6363834 w 7036051"/>
              <a:gd name="connsiteY28" fmla="*/ 5417751 h 5492212"/>
              <a:gd name="connsiteX29" fmla="*/ 6363997 w 7036051"/>
              <a:gd name="connsiteY29" fmla="*/ 5415912 h 5492212"/>
              <a:gd name="connsiteX30" fmla="*/ 6361124 w 7036051"/>
              <a:gd name="connsiteY30" fmla="*/ 5415066 h 5492212"/>
              <a:gd name="connsiteX31" fmla="*/ 6358507 w 7036051"/>
              <a:gd name="connsiteY31" fmla="*/ 5416224 h 5492212"/>
              <a:gd name="connsiteX32" fmla="*/ 6355073 w 7036051"/>
              <a:gd name="connsiteY32" fmla="*/ 5415242 h 5492212"/>
              <a:gd name="connsiteX33" fmla="*/ 6345676 w 7036051"/>
              <a:gd name="connsiteY33" fmla="*/ 5413049 h 5492212"/>
              <a:gd name="connsiteX34" fmla="*/ 6342596 w 7036051"/>
              <a:gd name="connsiteY34" fmla="*/ 5409297 h 5492212"/>
              <a:gd name="connsiteX35" fmla="*/ 6305742 w 7036051"/>
              <a:gd name="connsiteY35" fmla="*/ 5401622 h 5492212"/>
              <a:gd name="connsiteX36" fmla="*/ 6294445 w 7036051"/>
              <a:gd name="connsiteY36" fmla="*/ 5404149 h 5492212"/>
              <a:gd name="connsiteX37" fmla="*/ 6281414 w 7036051"/>
              <a:gd name="connsiteY37" fmla="*/ 5398024 h 5492212"/>
              <a:gd name="connsiteX38" fmla="*/ 6243972 w 7036051"/>
              <a:gd name="connsiteY38" fmla="*/ 5395807 h 5492212"/>
              <a:gd name="connsiteX39" fmla="*/ 6202379 w 7036051"/>
              <a:gd name="connsiteY39" fmla="*/ 5388661 h 5492212"/>
              <a:gd name="connsiteX40" fmla="*/ 6173010 w 7036051"/>
              <a:gd name="connsiteY40" fmla="*/ 5380606 h 5492212"/>
              <a:gd name="connsiteX41" fmla="*/ 6093421 w 7036051"/>
              <a:gd name="connsiteY41" fmla="*/ 5375473 h 5492212"/>
              <a:gd name="connsiteX42" fmla="*/ 5959474 w 7036051"/>
              <a:gd name="connsiteY42" fmla="*/ 5373386 h 5492212"/>
              <a:gd name="connsiteX43" fmla="*/ 5931492 w 7036051"/>
              <a:gd name="connsiteY43" fmla="*/ 5371513 h 5492212"/>
              <a:gd name="connsiteX44" fmla="*/ 5909558 w 7036051"/>
              <a:gd name="connsiteY44" fmla="*/ 5364228 h 5492212"/>
              <a:gd name="connsiteX45" fmla="*/ 5906319 w 7036051"/>
              <a:gd name="connsiteY45" fmla="*/ 5357590 h 5492212"/>
              <a:gd name="connsiteX46" fmla="*/ 5891268 w 7036051"/>
              <a:gd name="connsiteY46" fmla="*/ 5355650 h 5492212"/>
              <a:gd name="connsiteX47" fmla="*/ 5887711 w 7036051"/>
              <a:gd name="connsiteY47" fmla="*/ 5353947 h 5492212"/>
              <a:gd name="connsiteX48" fmla="*/ 5866852 w 7036051"/>
              <a:gd name="connsiteY48" fmla="*/ 5345374 h 5492212"/>
              <a:gd name="connsiteX49" fmla="*/ 5811310 w 7036051"/>
              <a:gd name="connsiteY49" fmla="*/ 5356530 h 5492212"/>
              <a:gd name="connsiteX50" fmla="*/ 5770689 w 7036051"/>
              <a:gd name="connsiteY50" fmla="*/ 5359014 h 5492212"/>
              <a:gd name="connsiteX51" fmla="*/ 5767719 w 7036051"/>
              <a:gd name="connsiteY51" fmla="*/ 5357260 h 5492212"/>
              <a:gd name="connsiteX52" fmla="*/ 5765688 w 7036051"/>
              <a:gd name="connsiteY52" fmla="*/ 5352793 h 5492212"/>
              <a:gd name="connsiteX53" fmla="*/ 5758598 w 7036051"/>
              <a:gd name="connsiteY53" fmla="*/ 5351053 h 5492212"/>
              <a:gd name="connsiteX54" fmla="*/ 5752036 w 7036051"/>
              <a:gd name="connsiteY54" fmla="*/ 5346019 h 5492212"/>
              <a:gd name="connsiteX55" fmla="*/ 5503590 w 7036051"/>
              <a:gd name="connsiteY55" fmla="*/ 5325537 h 5492212"/>
              <a:gd name="connsiteX56" fmla="*/ 5389848 w 7036051"/>
              <a:gd name="connsiteY56" fmla="*/ 5351472 h 5492212"/>
              <a:gd name="connsiteX57" fmla="*/ 5344450 w 7036051"/>
              <a:gd name="connsiteY57" fmla="*/ 5354840 h 5492212"/>
              <a:gd name="connsiteX58" fmla="*/ 5338428 w 7036051"/>
              <a:gd name="connsiteY58" fmla="*/ 5350516 h 5492212"/>
              <a:gd name="connsiteX59" fmla="*/ 5273489 w 7036051"/>
              <a:gd name="connsiteY59" fmla="*/ 5373945 h 5492212"/>
              <a:gd name="connsiteX60" fmla="*/ 5182701 w 7036051"/>
              <a:gd name="connsiteY60" fmla="*/ 5370075 h 5492212"/>
              <a:gd name="connsiteX61" fmla="*/ 5114856 w 7036051"/>
              <a:gd name="connsiteY61" fmla="*/ 5361037 h 5492212"/>
              <a:gd name="connsiteX62" fmla="*/ 5076532 w 7036051"/>
              <a:gd name="connsiteY62" fmla="*/ 5358612 h 5492212"/>
              <a:gd name="connsiteX63" fmla="*/ 5048954 w 7036051"/>
              <a:gd name="connsiteY63" fmla="*/ 5353915 h 5492212"/>
              <a:gd name="connsiteX64" fmla="*/ 4977087 w 7036051"/>
              <a:gd name="connsiteY64" fmla="*/ 5357736 h 5492212"/>
              <a:gd name="connsiteX65" fmla="*/ 4857261 w 7036051"/>
              <a:gd name="connsiteY65" fmla="*/ 5370659 h 5492212"/>
              <a:gd name="connsiteX66" fmla="*/ 4769845 w 7036051"/>
              <a:gd name="connsiteY66" fmla="*/ 5353264 h 5492212"/>
              <a:gd name="connsiteX67" fmla="*/ 4722220 w 7036051"/>
              <a:gd name="connsiteY67" fmla="*/ 5370534 h 5492212"/>
              <a:gd name="connsiteX68" fmla="*/ 4667552 w 7036051"/>
              <a:gd name="connsiteY68" fmla="*/ 5366753 h 5492212"/>
              <a:gd name="connsiteX69" fmla="*/ 4454472 w 7036051"/>
              <a:gd name="connsiteY69" fmla="*/ 5391442 h 5492212"/>
              <a:gd name="connsiteX70" fmla="*/ 4317219 w 7036051"/>
              <a:gd name="connsiteY70" fmla="*/ 5411554 h 5492212"/>
              <a:gd name="connsiteX71" fmla="*/ 4298346 w 7036051"/>
              <a:gd name="connsiteY71" fmla="*/ 5416146 h 5492212"/>
              <a:gd name="connsiteX72" fmla="*/ 4298228 w 7036051"/>
              <a:gd name="connsiteY72" fmla="*/ 5417983 h 5492212"/>
              <a:gd name="connsiteX73" fmla="*/ 4295233 w 7036051"/>
              <a:gd name="connsiteY73" fmla="*/ 5418735 h 5492212"/>
              <a:gd name="connsiteX74" fmla="*/ 4292799 w 7036051"/>
              <a:gd name="connsiteY74" fmla="*/ 5417494 h 5492212"/>
              <a:gd name="connsiteX75" fmla="*/ 4289225 w 7036051"/>
              <a:gd name="connsiteY75" fmla="*/ 5418364 h 5492212"/>
              <a:gd name="connsiteX76" fmla="*/ 4279515 w 7036051"/>
              <a:gd name="connsiteY76" fmla="*/ 5420247 h 5492212"/>
              <a:gd name="connsiteX77" fmla="*/ 4275872 w 7036051"/>
              <a:gd name="connsiteY77" fmla="*/ 5423890 h 5492212"/>
              <a:gd name="connsiteX78" fmla="*/ 4227055 w 7036051"/>
              <a:gd name="connsiteY78" fmla="*/ 5427466 h 5492212"/>
              <a:gd name="connsiteX79" fmla="*/ 4213123 w 7036051"/>
              <a:gd name="connsiteY79" fmla="*/ 5433155 h 5492212"/>
              <a:gd name="connsiteX80" fmla="*/ 4175436 w 7036051"/>
              <a:gd name="connsiteY80" fmla="*/ 5434156 h 5492212"/>
              <a:gd name="connsiteX81" fmla="*/ 4132856 w 7036051"/>
              <a:gd name="connsiteY81" fmla="*/ 5439937 h 5492212"/>
              <a:gd name="connsiteX82" fmla="*/ 4102333 w 7036051"/>
              <a:gd name="connsiteY82" fmla="*/ 5447021 h 5492212"/>
              <a:gd name="connsiteX83" fmla="*/ 4022159 w 7036051"/>
              <a:gd name="connsiteY83" fmla="*/ 5449566 h 5492212"/>
              <a:gd name="connsiteX84" fmla="*/ 3888224 w 7036051"/>
              <a:gd name="connsiteY84" fmla="*/ 5447312 h 5492212"/>
              <a:gd name="connsiteX85" fmla="*/ 3860026 w 7036051"/>
              <a:gd name="connsiteY85" fmla="*/ 5448274 h 5492212"/>
              <a:gd name="connsiteX86" fmla="*/ 3832796 w 7036051"/>
              <a:gd name="connsiteY86" fmla="*/ 5461349 h 5492212"/>
              <a:gd name="connsiteX87" fmla="*/ 3817485 w 7036051"/>
              <a:gd name="connsiteY87" fmla="*/ 5462797 h 5492212"/>
              <a:gd name="connsiteX88" fmla="*/ 3813676 w 7036051"/>
              <a:gd name="connsiteY88" fmla="*/ 5464379 h 5492212"/>
              <a:gd name="connsiteX89" fmla="*/ 3791563 w 7036051"/>
              <a:gd name="connsiteY89" fmla="*/ 5472259 h 5492212"/>
              <a:gd name="connsiteX90" fmla="*/ 3737858 w 7036051"/>
              <a:gd name="connsiteY90" fmla="*/ 5459331 h 5492212"/>
              <a:gd name="connsiteX91" fmla="*/ 3697716 w 7036051"/>
              <a:gd name="connsiteY91" fmla="*/ 5455539 h 5492212"/>
              <a:gd name="connsiteX92" fmla="*/ 3694487 w 7036051"/>
              <a:gd name="connsiteY92" fmla="*/ 5457193 h 5492212"/>
              <a:gd name="connsiteX93" fmla="*/ 3691779 w 7036051"/>
              <a:gd name="connsiteY93" fmla="*/ 5461582 h 5492212"/>
              <a:gd name="connsiteX94" fmla="*/ 3684442 w 7036051"/>
              <a:gd name="connsiteY94" fmla="*/ 5463086 h 5492212"/>
              <a:gd name="connsiteX95" fmla="*/ 3677129 w 7036051"/>
              <a:gd name="connsiteY95" fmla="*/ 5467898 h 5492212"/>
              <a:gd name="connsiteX96" fmla="*/ 3438897 w 7036051"/>
              <a:gd name="connsiteY96" fmla="*/ 5462195 h 5492212"/>
              <a:gd name="connsiteX97" fmla="*/ 3389756 w 7036051"/>
              <a:gd name="connsiteY97" fmla="*/ 5444428 h 5492212"/>
              <a:gd name="connsiteX98" fmla="*/ 3316666 w 7036051"/>
              <a:gd name="connsiteY98" fmla="*/ 5450736 h 5492212"/>
              <a:gd name="connsiteX99" fmla="*/ 3271894 w 7036051"/>
              <a:gd name="connsiteY99" fmla="*/ 5445907 h 5492212"/>
              <a:gd name="connsiteX100" fmla="*/ 3265228 w 7036051"/>
              <a:gd name="connsiteY100" fmla="*/ 5450024 h 5492212"/>
              <a:gd name="connsiteX101" fmla="*/ 3204017 w 7036051"/>
              <a:gd name="connsiteY101" fmla="*/ 5424552 h 5492212"/>
              <a:gd name="connsiteX102" fmla="*/ 3112867 w 7036051"/>
              <a:gd name="connsiteY102" fmla="*/ 5425473 h 5492212"/>
              <a:gd name="connsiteX103" fmla="*/ 3043809 w 7036051"/>
              <a:gd name="connsiteY103" fmla="*/ 5432293 h 5492212"/>
              <a:gd name="connsiteX104" fmla="*/ 3005211 w 7036051"/>
              <a:gd name="connsiteY104" fmla="*/ 5433472 h 5492212"/>
              <a:gd name="connsiteX105" fmla="*/ 2976986 w 7036051"/>
              <a:gd name="connsiteY105" fmla="*/ 5437264 h 5492212"/>
              <a:gd name="connsiteX106" fmla="*/ 2905879 w 7036051"/>
              <a:gd name="connsiteY106" fmla="*/ 5431128 h 5492212"/>
              <a:gd name="connsiteX107" fmla="*/ 2788318 w 7036051"/>
              <a:gd name="connsiteY107" fmla="*/ 5414358 h 5492212"/>
              <a:gd name="connsiteX108" fmla="*/ 2653590 w 7036051"/>
              <a:gd name="connsiteY108" fmla="*/ 5410111 h 5492212"/>
              <a:gd name="connsiteX109" fmla="*/ 2598481 w 7036051"/>
              <a:gd name="connsiteY109" fmla="*/ 5412114 h 5492212"/>
              <a:gd name="connsiteX110" fmla="*/ 2333897 w 7036051"/>
              <a:gd name="connsiteY110" fmla="*/ 5408505 h 5492212"/>
              <a:gd name="connsiteX111" fmla="*/ 2271841 w 7036051"/>
              <a:gd name="connsiteY111" fmla="*/ 5396433 h 5492212"/>
              <a:gd name="connsiteX112" fmla="*/ 2143705 w 7036051"/>
              <a:gd name="connsiteY112" fmla="*/ 5345095 h 5492212"/>
              <a:gd name="connsiteX113" fmla="*/ 1986408 w 7036051"/>
              <a:gd name="connsiteY113" fmla="*/ 5335524 h 5492212"/>
              <a:gd name="connsiteX114" fmla="*/ 1975333 w 7036051"/>
              <a:gd name="connsiteY114" fmla="*/ 5325099 h 5492212"/>
              <a:gd name="connsiteX115" fmla="*/ 1972441 w 7036051"/>
              <a:gd name="connsiteY115" fmla="*/ 5323775 h 5492212"/>
              <a:gd name="connsiteX116" fmla="*/ 1971497 w 7036051"/>
              <a:gd name="connsiteY116" fmla="*/ 5324412 h 5492212"/>
              <a:gd name="connsiteX117" fmla="*/ 1956886 w 7036051"/>
              <a:gd name="connsiteY117" fmla="*/ 5327069 h 5492212"/>
              <a:gd name="connsiteX118" fmla="*/ 1924833 w 7036051"/>
              <a:gd name="connsiteY118" fmla="*/ 5344911 h 5492212"/>
              <a:gd name="connsiteX119" fmla="*/ 1885856 w 7036051"/>
              <a:gd name="connsiteY119" fmla="*/ 5367299 h 5492212"/>
              <a:gd name="connsiteX120" fmla="*/ 1855937 w 7036051"/>
              <a:gd name="connsiteY120" fmla="*/ 5372820 h 5492212"/>
              <a:gd name="connsiteX121" fmla="*/ 1784500 w 7036051"/>
              <a:gd name="connsiteY121" fmla="*/ 5395926 h 5492212"/>
              <a:gd name="connsiteX122" fmla="*/ 1737998 w 7036051"/>
              <a:gd name="connsiteY122" fmla="*/ 5407426 h 5492212"/>
              <a:gd name="connsiteX123" fmla="*/ 1736716 w 7036051"/>
              <a:gd name="connsiteY123" fmla="*/ 5407939 h 5492212"/>
              <a:gd name="connsiteX124" fmla="*/ 1726742 w 7036051"/>
              <a:gd name="connsiteY124" fmla="*/ 5405934 h 5492212"/>
              <a:gd name="connsiteX125" fmla="*/ 1726849 w 7036051"/>
              <a:gd name="connsiteY125" fmla="*/ 5401221 h 5492212"/>
              <a:gd name="connsiteX126" fmla="*/ 1718134 w 7036051"/>
              <a:gd name="connsiteY126" fmla="*/ 5398128 h 5492212"/>
              <a:gd name="connsiteX127" fmla="*/ 1701063 w 7036051"/>
              <a:gd name="connsiteY127" fmla="*/ 5400545 h 5492212"/>
              <a:gd name="connsiteX128" fmla="*/ 1694634 w 7036051"/>
              <a:gd name="connsiteY128" fmla="*/ 5398728 h 5492212"/>
              <a:gd name="connsiteX129" fmla="*/ 1692270 w 7036051"/>
              <a:gd name="connsiteY129" fmla="*/ 5399053 h 5492212"/>
              <a:gd name="connsiteX130" fmla="*/ 1686657 w 7036051"/>
              <a:gd name="connsiteY130" fmla="*/ 5399247 h 5492212"/>
              <a:gd name="connsiteX131" fmla="*/ 1687479 w 7036051"/>
              <a:gd name="connsiteY131" fmla="*/ 5402165 h 5492212"/>
              <a:gd name="connsiteX132" fmla="*/ 1680969 w 7036051"/>
              <a:gd name="connsiteY132" fmla="*/ 5407963 h 5492212"/>
              <a:gd name="connsiteX133" fmla="*/ 1648682 w 7036051"/>
              <a:gd name="connsiteY133" fmla="*/ 5407558 h 5492212"/>
              <a:gd name="connsiteX134" fmla="*/ 1646819 w 7036051"/>
              <a:gd name="connsiteY134" fmla="*/ 5404306 h 5492212"/>
              <a:gd name="connsiteX135" fmla="*/ 1642743 w 7036051"/>
              <a:gd name="connsiteY135" fmla="*/ 5403927 h 5492212"/>
              <a:gd name="connsiteX136" fmla="*/ 1639788 w 7036051"/>
              <a:gd name="connsiteY136" fmla="*/ 5407135 h 5492212"/>
              <a:gd name="connsiteX137" fmla="*/ 1585803 w 7036051"/>
              <a:gd name="connsiteY137" fmla="*/ 5416574 h 5492212"/>
              <a:gd name="connsiteX138" fmla="*/ 1513331 w 7036051"/>
              <a:gd name="connsiteY138" fmla="*/ 5423805 h 5492212"/>
              <a:gd name="connsiteX139" fmla="*/ 1460734 w 7036051"/>
              <a:gd name="connsiteY139" fmla="*/ 5411778 h 5492212"/>
              <a:gd name="connsiteX140" fmla="*/ 1456045 w 7036051"/>
              <a:gd name="connsiteY140" fmla="*/ 5414928 h 5492212"/>
              <a:gd name="connsiteX141" fmla="*/ 1419653 w 7036051"/>
              <a:gd name="connsiteY141" fmla="*/ 5415060 h 5492212"/>
              <a:gd name="connsiteX142" fmla="*/ 1292605 w 7036051"/>
              <a:gd name="connsiteY142" fmla="*/ 5394671 h 5492212"/>
              <a:gd name="connsiteX143" fmla="*/ 1221477 w 7036051"/>
              <a:gd name="connsiteY143" fmla="*/ 5395509 h 5492212"/>
              <a:gd name="connsiteX144" fmla="*/ 1196159 w 7036051"/>
              <a:gd name="connsiteY144" fmla="*/ 5399169 h 5492212"/>
              <a:gd name="connsiteX145" fmla="*/ 1153748 w 7036051"/>
              <a:gd name="connsiteY145" fmla="*/ 5405093 h 5492212"/>
              <a:gd name="connsiteX146" fmla="*/ 1121874 w 7036051"/>
              <a:gd name="connsiteY146" fmla="*/ 5417803 h 5492212"/>
              <a:gd name="connsiteX147" fmla="*/ 1086481 w 7036051"/>
              <a:gd name="connsiteY147" fmla="*/ 5419474 h 5492212"/>
              <a:gd name="connsiteX148" fmla="*/ 1078485 w 7036051"/>
              <a:gd name="connsiteY148" fmla="*/ 5409150 h 5492212"/>
              <a:gd name="connsiteX149" fmla="*/ 1040550 w 7036051"/>
              <a:gd name="connsiteY149" fmla="*/ 5414415 h 5492212"/>
              <a:gd name="connsiteX150" fmla="*/ 982981 w 7036051"/>
              <a:gd name="connsiteY150" fmla="*/ 5423575 h 5492212"/>
              <a:gd name="connsiteX151" fmla="*/ 949836 w 7036051"/>
              <a:gd name="connsiteY151" fmla="*/ 5426093 h 5492212"/>
              <a:gd name="connsiteX152" fmla="*/ 859237 w 7036051"/>
              <a:gd name="connsiteY152" fmla="*/ 5435973 h 5492212"/>
              <a:gd name="connsiteX153" fmla="*/ 768445 w 7036051"/>
              <a:gd name="connsiteY153" fmla="*/ 5448159 h 5492212"/>
              <a:gd name="connsiteX154" fmla="*/ 714393 w 7036051"/>
              <a:gd name="connsiteY154" fmla="*/ 5468302 h 5492212"/>
              <a:gd name="connsiteX155" fmla="*/ 639791 w 7036051"/>
              <a:gd name="connsiteY155" fmla="*/ 5476924 h 5492212"/>
              <a:gd name="connsiteX156" fmla="*/ 627266 w 7036051"/>
              <a:gd name="connsiteY156" fmla="*/ 5480260 h 5492212"/>
              <a:gd name="connsiteX157" fmla="*/ 609977 w 7036051"/>
              <a:gd name="connsiteY157" fmla="*/ 5478891 h 5492212"/>
              <a:gd name="connsiteX158" fmla="*/ 540688 w 7036051"/>
              <a:gd name="connsiteY158" fmla="*/ 5472807 h 5492212"/>
              <a:gd name="connsiteX159" fmla="*/ 486194 w 7036051"/>
              <a:gd name="connsiteY159" fmla="*/ 5462661 h 5492212"/>
              <a:gd name="connsiteX160" fmla="*/ 418164 w 7036051"/>
              <a:gd name="connsiteY160" fmla="*/ 5472485 h 5492212"/>
              <a:gd name="connsiteX161" fmla="*/ 376724 w 7036051"/>
              <a:gd name="connsiteY161" fmla="*/ 5470967 h 5492212"/>
              <a:gd name="connsiteX162" fmla="*/ 308908 w 7036051"/>
              <a:gd name="connsiteY162" fmla="*/ 5457025 h 5492212"/>
              <a:gd name="connsiteX163" fmla="*/ 219416 w 7036051"/>
              <a:gd name="connsiteY163" fmla="*/ 5463995 h 5492212"/>
              <a:gd name="connsiteX164" fmla="*/ 200977 w 7036051"/>
              <a:gd name="connsiteY164" fmla="*/ 5480608 h 5492212"/>
              <a:gd name="connsiteX165" fmla="*/ 176226 w 7036051"/>
              <a:gd name="connsiteY165" fmla="*/ 5491022 h 5492212"/>
              <a:gd name="connsiteX166" fmla="*/ 165702 w 7036051"/>
              <a:gd name="connsiteY166" fmla="*/ 5468604 h 5492212"/>
              <a:gd name="connsiteX167" fmla="*/ 88282 w 7036051"/>
              <a:gd name="connsiteY167" fmla="*/ 5453658 h 5492212"/>
              <a:gd name="connsiteX168" fmla="*/ 49602 w 7036051"/>
              <a:gd name="connsiteY168" fmla="*/ 5448762 h 5492212"/>
              <a:gd name="connsiteX169" fmla="*/ 22844 w 7036051"/>
              <a:gd name="connsiteY169" fmla="*/ 5450459 h 5492212"/>
              <a:gd name="connsiteX170" fmla="*/ 0 w 7036051"/>
              <a:gd name="connsiteY170" fmla="*/ 5447653 h 5492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Lst>
            <a:rect l="l" t="t" r="r" b="b"/>
            <a:pathLst>
              <a:path w="7036051" h="5492212">
                <a:moveTo>
                  <a:pt x="0" y="0"/>
                </a:moveTo>
                <a:lnTo>
                  <a:pt x="7036051" y="0"/>
                </a:lnTo>
                <a:lnTo>
                  <a:pt x="7036051" y="5163846"/>
                </a:lnTo>
                <a:lnTo>
                  <a:pt x="7012593" y="5176898"/>
                </a:lnTo>
                <a:cubicBezTo>
                  <a:pt x="7010768" y="5193373"/>
                  <a:pt x="6968133" y="5178026"/>
                  <a:pt x="6958601" y="5204359"/>
                </a:cubicBezTo>
                <a:cubicBezTo>
                  <a:pt x="6956255" y="5203750"/>
                  <a:pt x="6953771" y="5203373"/>
                  <a:pt x="6951226" y="5203241"/>
                </a:cubicBezTo>
                <a:cubicBezTo>
                  <a:pt x="6936441" y="5202478"/>
                  <a:pt x="6922846" y="5209982"/>
                  <a:pt x="6920864" y="5220003"/>
                </a:cubicBezTo>
                <a:cubicBezTo>
                  <a:pt x="6902003" y="5258795"/>
                  <a:pt x="6863469" y="5243876"/>
                  <a:pt x="6834841" y="5266115"/>
                </a:cubicBezTo>
                <a:cubicBezTo>
                  <a:pt x="6800315" y="5289373"/>
                  <a:pt x="6805780" y="5289922"/>
                  <a:pt x="6777937" y="5332502"/>
                </a:cubicBezTo>
                <a:cubicBezTo>
                  <a:pt x="6765321" y="5328518"/>
                  <a:pt x="6759096" y="5331534"/>
                  <a:pt x="6752874" y="5340428"/>
                </a:cubicBezTo>
                <a:cubicBezTo>
                  <a:pt x="6735526" y="5351218"/>
                  <a:pt x="6717730" y="5333264"/>
                  <a:pt x="6711115" y="5353924"/>
                </a:cubicBezTo>
                <a:cubicBezTo>
                  <a:pt x="6709352" y="5351156"/>
                  <a:pt x="6706090" y="5350761"/>
                  <a:pt x="6702149" y="5351500"/>
                </a:cubicBezTo>
                <a:lnTo>
                  <a:pt x="6698458" y="5352743"/>
                </a:lnTo>
                <a:lnTo>
                  <a:pt x="6698049" y="5352570"/>
                </a:lnTo>
                <a:lnTo>
                  <a:pt x="6697297" y="5353134"/>
                </a:lnTo>
                <a:lnTo>
                  <a:pt x="6689118" y="5355890"/>
                </a:lnTo>
                <a:cubicBezTo>
                  <a:pt x="6680171" y="5359440"/>
                  <a:pt x="6671805" y="5362584"/>
                  <a:pt x="6670605" y="5355427"/>
                </a:cubicBezTo>
                <a:cubicBezTo>
                  <a:pt x="6665330" y="5354991"/>
                  <a:pt x="6661976" y="5355734"/>
                  <a:pt x="6659606" y="5357084"/>
                </a:cubicBezTo>
                <a:cubicBezTo>
                  <a:pt x="6654864" y="5359782"/>
                  <a:pt x="6654050" y="5364908"/>
                  <a:pt x="6649636" y="5367869"/>
                </a:cubicBezTo>
                <a:lnTo>
                  <a:pt x="6642159" y="5369506"/>
                </a:lnTo>
                <a:lnTo>
                  <a:pt x="6640764" y="5370991"/>
                </a:lnTo>
                <a:lnTo>
                  <a:pt x="6636665" y="5374002"/>
                </a:lnTo>
                <a:lnTo>
                  <a:pt x="6641287" y="5376181"/>
                </a:lnTo>
                <a:cubicBezTo>
                  <a:pt x="6646080" y="5377976"/>
                  <a:pt x="6597903" y="5386514"/>
                  <a:pt x="6591018" y="5390981"/>
                </a:cubicBezTo>
                <a:lnTo>
                  <a:pt x="6548326" y="5403583"/>
                </a:lnTo>
                <a:lnTo>
                  <a:pt x="6472868" y="5394733"/>
                </a:lnTo>
                <a:cubicBezTo>
                  <a:pt x="6457699" y="5415896"/>
                  <a:pt x="6417760" y="5410703"/>
                  <a:pt x="6401194" y="5422870"/>
                </a:cubicBezTo>
                <a:lnTo>
                  <a:pt x="6381961" y="5422940"/>
                </a:lnTo>
                <a:lnTo>
                  <a:pt x="6363834" y="5417751"/>
                </a:lnTo>
                <a:lnTo>
                  <a:pt x="6363997" y="5415912"/>
                </a:lnTo>
                <a:cubicBezTo>
                  <a:pt x="6363602" y="5414702"/>
                  <a:pt x="6362617" y="5414594"/>
                  <a:pt x="6361124" y="5415066"/>
                </a:cubicBezTo>
                <a:lnTo>
                  <a:pt x="6358507" y="5416224"/>
                </a:lnTo>
                <a:lnTo>
                  <a:pt x="6355073" y="5415242"/>
                </a:lnTo>
                <a:lnTo>
                  <a:pt x="6345676" y="5413049"/>
                </a:lnTo>
                <a:lnTo>
                  <a:pt x="6342596" y="5409297"/>
                </a:lnTo>
                <a:cubicBezTo>
                  <a:pt x="6333502" y="5403420"/>
                  <a:pt x="6312379" y="5410664"/>
                  <a:pt x="6305742" y="5401622"/>
                </a:cubicBezTo>
                <a:lnTo>
                  <a:pt x="6294445" y="5404149"/>
                </a:lnTo>
                <a:lnTo>
                  <a:pt x="6281414" y="5398024"/>
                </a:lnTo>
                <a:cubicBezTo>
                  <a:pt x="6269392" y="5392983"/>
                  <a:pt x="6257013" y="5390092"/>
                  <a:pt x="6243972" y="5395807"/>
                </a:cubicBezTo>
                <a:cubicBezTo>
                  <a:pt x="6248312" y="5382942"/>
                  <a:pt x="6211634" y="5399629"/>
                  <a:pt x="6202379" y="5388661"/>
                </a:cubicBezTo>
                <a:cubicBezTo>
                  <a:pt x="6196568" y="5379556"/>
                  <a:pt x="6184084" y="5382499"/>
                  <a:pt x="6173010" y="5380606"/>
                </a:cubicBezTo>
                <a:cubicBezTo>
                  <a:pt x="6162384" y="5372079"/>
                  <a:pt x="6109972" y="5371285"/>
                  <a:pt x="6093421" y="5375473"/>
                </a:cubicBezTo>
                <a:cubicBezTo>
                  <a:pt x="6048943" y="5392971"/>
                  <a:pt x="5995413" y="5360396"/>
                  <a:pt x="5959474" y="5373386"/>
                </a:cubicBezTo>
                <a:cubicBezTo>
                  <a:pt x="5949048" y="5374123"/>
                  <a:pt x="5939860" y="5373301"/>
                  <a:pt x="5931492" y="5371513"/>
                </a:cubicBezTo>
                <a:lnTo>
                  <a:pt x="5909558" y="5364228"/>
                </a:lnTo>
                <a:lnTo>
                  <a:pt x="5906319" y="5357590"/>
                </a:lnTo>
                <a:lnTo>
                  <a:pt x="5891268" y="5355650"/>
                </a:lnTo>
                <a:lnTo>
                  <a:pt x="5887711" y="5353947"/>
                </a:lnTo>
                <a:cubicBezTo>
                  <a:pt x="5880924" y="5350671"/>
                  <a:pt x="5874113" y="5347614"/>
                  <a:pt x="5866852" y="5345374"/>
                </a:cubicBezTo>
                <a:cubicBezTo>
                  <a:pt x="5859911" y="5373405"/>
                  <a:pt x="5803959" y="5330929"/>
                  <a:pt x="5811310" y="5356530"/>
                </a:cubicBezTo>
                <a:cubicBezTo>
                  <a:pt x="5780489" y="5350949"/>
                  <a:pt x="5782784" y="5364359"/>
                  <a:pt x="5770689" y="5359014"/>
                </a:cubicBezTo>
                <a:lnTo>
                  <a:pt x="5767719" y="5357260"/>
                </a:lnTo>
                <a:lnTo>
                  <a:pt x="5765688" y="5352793"/>
                </a:lnTo>
                <a:lnTo>
                  <a:pt x="5758598" y="5351053"/>
                </a:lnTo>
                <a:lnTo>
                  <a:pt x="5752036" y="5346019"/>
                </a:lnTo>
                <a:cubicBezTo>
                  <a:pt x="5676031" y="5353035"/>
                  <a:pt x="5573285" y="5304575"/>
                  <a:pt x="5503590" y="5325537"/>
                </a:cubicBezTo>
                <a:lnTo>
                  <a:pt x="5389848" y="5351472"/>
                </a:lnTo>
                <a:cubicBezTo>
                  <a:pt x="5378275" y="5360535"/>
                  <a:pt x="5357949" y="5362044"/>
                  <a:pt x="5344450" y="5354840"/>
                </a:cubicBezTo>
                <a:cubicBezTo>
                  <a:pt x="5342129" y="5353601"/>
                  <a:pt x="5340101" y="5352144"/>
                  <a:pt x="5338428" y="5350516"/>
                </a:cubicBezTo>
                <a:cubicBezTo>
                  <a:pt x="5303858" y="5372450"/>
                  <a:pt x="5291134" y="5358414"/>
                  <a:pt x="5273489" y="5373945"/>
                </a:cubicBezTo>
                <a:cubicBezTo>
                  <a:pt x="5228455" y="5376430"/>
                  <a:pt x="5198895" y="5356533"/>
                  <a:pt x="5182701" y="5370075"/>
                </a:cubicBezTo>
                <a:cubicBezTo>
                  <a:pt x="5161004" y="5366959"/>
                  <a:pt x="5136154" y="5346791"/>
                  <a:pt x="5114856" y="5361037"/>
                </a:cubicBezTo>
                <a:cubicBezTo>
                  <a:pt x="5116518" y="5347803"/>
                  <a:pt x="5086668" y="5368445"/>
                  <a:pt x="5076532" y="5358612"/>
                </a:cubicBezTo>
                <a:cubicBezTo>
                  <a:pt x="5069788" y="5350240"/>
                  <a:pt x="5059157" y="5354551"/>
                  <a:pt x="5048954" y="5353915"/>
                </a:cubicBezTo>
                <a:cubicBezTo>
                  <a:pt x="5038015" y="5346654"/>
                  <a:pt x="4991132" y="5351733"/>
                  <a:pt x="4977087" y="5357736"/>
                </a:cubicBezTo>
                <a:cubicBezTo>
                  <a:pt x="4940420" y="5380054"/>
                  <a:pt x="4887089" y="5353763"/>
                  <a:pt x="4857261" y="5370659"/>
                </a:cubicBezTo>
                <a:cubicBezTo>
                  <a:pt x="4820568" y="5378246"/>
                  <a:pt x="4797284" y="5358899"/>
                  <a:pt x="4769845" y="5353264"/>
                </a:cubicBezTo>
                <a:cubicBezTo>
                  <a:pt x="4768462" y="5381819"/>
                  <a:pt x="4711275" y="5345988"/>
                  <a:pt x="4722220" y="5370534"/>
                </a:cubicBezTo>
                <a:cubicBezTo>
                  <a:pt x="4684293" y="5367762"/>
                  <a:pt x="4704662" y="5391854"/>
                  <a:pt x="4667552" y="5366753"/>
                </a:cubicBezTo>
                <a:cubicBezTo>
                  <a:pt x="4600967" y="5382212"/>
                  <a:pt x="4513038" y="5362869"/>
                  <a:pt x="4454472" y="5391442"/>
                </a:cubicBezTo>
                <a:lnTo>
                  <a:pt x="4317219" y="5411554"/>
                </a:lnTo>
                <a:lnTo>
                  <a:pt x="4298346" y="5416146"/>
                </a:lnTo>
                <a:cubicBezTo>
                  <a:pt x="4298306" y="5416758"/>
                  <a:pt x="4298267" y="5417371"/>
                  <a:pt x="4298228" y="5417983"/>
                </a:cubicBezTo>
                <a:cubicBezTo>
                  <a:pt x="4297649" y="5419178"/>
                  <a:pt x="4296651" y="5419253"/>
                  <a:pt x="4295233" y="5418735"/>
                </a:cubicBezTo>
                <a:lnTo>
                  <a:pt x="4292799" y="5417494"/>
                </a:lnTo>
                <a:lnTo>
                  <a:pt x="4289225" y="5418364"/>
                </a:lnTo>
                <a:lnTo>
                  <a:pt x="4279515" y="5420247"/>
                </a:lnTo>
                <a:lnTo>
                  <a:pt x="4275872" y="5423890"/>
                </a:lnTo>
                <a:lnTo>
                  <a:pt x="4227055" y="5427466"/>
                </a:lnTo>
                <a:lnTo>
                  <a:pt x="4213123" y="5433155"/>
                </a:lnTo>
                <a:cubicBezTo>
                  <a:pt x="4200364" y="5437794"/>
                  <a:pt x="4187574" y="5440279"/>
                  <a:pt x="4175436" y="5434156"/>
                </a:cubicBezTo>
                <a:cubicBezTo>
                  <a:pt x="4177805" y="5447129"/>
                  <a:pt x="4143760" y="5429295"/>
                  <a:pt x="4132856" y="5439937"/>
                </a:cubicBezTo>
                <a:cubicBezTo>
                  <a:pt x="4125673" y="5448831"/>
                  <a:pt x="4113669" y="5445492"/>
                  <a:pt x="4102333" y="5447021"/>
                </a:cubicBezTo>
                <a:cubicBezTo>
                  <a:pt x="4090434" y="5455185"/>
                  <a:pt x="4038031" y="5454280"/>
                  <a:pt x="4022159" y="5449566"/>
                </a:cubicBezTo>
                <a:cubicBezTo>
                  <a:pt x="3980455" y="5430671"/>
                  <a:pt x="3922096" y="5461433"/>
                  <a:pt x="3888224" y="5447312"/>
                </a:cubicBezTo>
                <a:cubicBezTo>
                  <a:pt x="3877937" y="5446239"/>
                  <a:pt x="3868647" y="5446763"/>
                  <a:pt x="3860026" y="5448274"/>
                </a:cubicBezTo>
                <a:lnTo>
                  <a:pt x="3832796" y="5461349"/>
                </a:lnTo>
                <a:lnTo>
                  <a:pt x="3817485" y="5462797"/>
                </a:lnTo>
                <a:lnTo>
                  <a:pt x="3813676" y="5464379"/>
                </a:lnTo>
                <a:cubicBezTo>
                  <a:pt x="3806407" y="5467429"/>
                  <a:pt x="3799147" y="5470257"/>
                  <a:pt x="3791563" y="5472259"/>
                </a:cubicBezTo>
                <a:cubicBezTo>
                  <a:pt x="3788910" y="5444072"/>
                  <a:pt x="3726624" y="5484631"/>
                  <a:pt x="3737858" y="5459331"/>
                </a:cubicBezTo>
                <a:cubicBezTo>
                  <a:pt x="3706262" y="5463900"/>
                  <a:pt x="3710598" y="5450598"/>
                  <a:pt x="3697716" y="5455539"/>
                </a:cubicBezTo>
                <a:lnTo>
                  <a:pt x="3694487" y="5457193"/>
                </a:lnTo>
                <a:lnTo>
                  <a:pt x="3691779" y="5461582"/>
                </a:lnTo>
                <a:lnTo>
                  <a:pt x="3684442" y="5463086"/>
                </a:lnTo>
                <a:lnTo>
                  <a:pt x="3677129" y="5467898"/>
                </a:lnTo>
                <a:cubicBezTo>
                  <a:pt x="3602381" y="5458439"/>
                  <a:pt x="3505226" y="5485361"/>
                  <a:pt x="3438897" y="5462195"/>
                </a:cubicBezTo>
                <a:lnTo>
                  <a:pt x="3389756" y="5444428"/>
                </a:lnTo>
                <a:cubicBezTo>
                  <a:pt x="3364455" y="5437704"/>
                  <a:pt x="3342081" y="5466704"/>
                  <a:pt x="3316666" y="5450736"/>
                </a:cubicBezTo>
                <a:cubicBezTo>
                  <a:pt x="3306503" y="5441319"/>
                  <a:pt x="3286457" y="5439158"/>
                  <a:pt x="3271894" y="5445907"/>
                </a:cubicBezTo>
                <a:cubicBezTo>
                  <a:pt x="3269388" y="5447068"/>
                  <a:pt x="3267143" y="5448455"/>
                  <a:pt x="3265228" y="5450024"/>
                </a:cubicBezTo>
                <a:cubicBezTo>
                  <a:pt x="3234084" y="5427025"/>
                  <a:pt x="3219254" y="5440615"/>
                  <a:pt x="3204017" y="5424552"/>
                </a:cubicBezTo>
                <a:cubicBezTo>
                  <a:pt x="3159473" y="5420614"/>
                  <a:pt x="3126956" y="5439505"/>
                  <a:pt x="3112867" y="5425473"/>
                </a:cubicBezTo>
                <a:cubicBezTo>
                  <a:pt x="3090747" y="5427880"/>
                  <a:pt x="3062886" y="5447193"/>
                  <a:pt x="3043809" y="5432293"/>
                </a:cubicBezTo>
                <a:cubicBezTo>
                  <a:pt x="3043452" y="5445549"/>
                  <a:pt x="3016821" y="5423991"/>
                  <a:pt x="3005211" y="5433472"/>
                </a:cubicBezTo>
                <a:cubicBezTo>
                  <a:pt x="2997207" y="5441605"/>
                  <a:pt x="2987260" y="5436961"/>
                  <a:pt x="2976986" y="5437264"/>
                </a:cubicBezTo>
                <a:cubicBezTo>
                  <a:pt x="2964968" y="5444153"/>
                  <a:pt x="2918975" y="5437570"/>
                  <a:pt x="2905879" y="5431128"/>
                </a:cubicBezTo>
                <a:cubicBezTo>
                  <a:pt x="2872703" y="5407678"/>
                  <a:pt x="2815496" y="5432178"/>
                  <a:pt x="2788318" y="5414358"/>
                </a:cubicBezTo>
                <a:cubicBezTo>
                  <a:pt x="2746271" y="5410854"/>
                  <a:pt x="2685231" y="5410484"/>
                  <a:pt x="2653590" y="5410111"/>
                </a:cubicBezTo>
                <a:cubicBezTo>
                  <a:pt x="2615334" y="5411650"/>
                  <a:pt x="2639324" y="5388277"/>
                  <a:pt x="2598481" y="5412114"/>
                </a:cubicBezTo>
                <a:cubicBezTo>
                  <a:pt x="2534415" y="5394537"/>
                  <a:pt x="2387966" y="5438902"/>
                  <a:pt x="2333897" y="5408505"/>
                </a:cubicBezTo>
                <a:cubicBezTo>
                  <a:pt x="2279458" y="5405891"/>
                  <a:pt x="2312839" y="5402348"/>
                  <a:pt x="2271841" y="5396433"/>
                </a:cubicBezTo>
                <a:cubicBezTo>
                  <a:pt x="2263465" y="5363868"/>
                  <a:pt x="2168184" y="5361433"/>
                  <a:pt x="2143705" y="5345095"/>
                </a:cubicBezTo>
                <a:cubicBezTo>
                  <a:pt x="2087043" y="5343333"/>
                  <a:pt x="2041689" y="5319742"/>
                  <a:pt x="1986408" y="5335524"/>
                </a:cubicBezTo>
                <a:cubicBezTo>
                  <a:pt x="1983594" y="5331315"/>
                  <a:pt x="1979798" y="5327915"/>
                  <a:pt x="1975333" y="5325099"/>
                </a:cubicBezTo>
                <a:lnTo>
                  <a:pt x="1972441" y="5323775"/>
                </a:lnTo>
                <a:lnTo>
                  <a:pt x="1971497" y="5324412"/>
                </a:lnTo>
                <a:cubicBezTo>
                  <a:pt x="1967825" y="5325937"/>
                  <a:pt x="1963255" y="5326871"/>
                  <a:pt x="1956886" y="5327069"/>
                </a:cubicBezTo>
                <a:cubicBezTo>
                  <a:pt x="1957692" y="5357103"/>
                  <a:pt x="1944755" y="5337483"/>
                  <a:pt x="1924833" y="5344911"/>
                </a:cubicBezTo>
                <a:cubicBezTo>
                  <a:pt x="1907350" y="5349449"/>
                  <a:pt x="1899872" y="5360515"/>
                  <a:pt x="1885856" y="5367299"/>
                </a:cubicBezTo>
                <a:cubicBezTo>
                  <a:pt x="1874373" y="5371950"/>
                  <a:pt x="1870677" y="5363227"/>
                  <a:pt x="1855937" y="5372820"/>
                </a:cubicBezTo>
                <a:cubicBezTo>
                  <a:pt x="1826799" y="5367486"/>
                  <a:pt x="1805938" y="5389998"/>
                  <a:pt x="1784500" y="5395926"/>
                </a:cubicBezTo>
                <a:cubicBezTo>
                  <a:pt x="1777473" y="5395836"/>
                  <a:pt x="1756895" y="5401012"/>
                  <a:pt x="1737998" y="5407426"/>
                </a:cubicBezTo>
                <a:lnTo>
                  <a:pt x="1736716" y="5407939"/>
                </a:lnTo>
                <a:lnTo>
                  <a:pt x="1726742" y="5405934"/>
                </a:lnTo>
                <a:cubicBezTo>
                  <a:pt x="1724249" y="5404894"/>
                  <a:pt x="1723700" y="5403454"/>
                  <a:pt x="1726849" y="5401221"/>
                </a:cubicBezTo>
                <a:cubicBezTo>
                  <a:pt x="1723886" y="5399045"/>
                  <a:pt x="1720993" y="5398236"/>
                  <a:pt x="1718134" y="5398128"/>
                </a:cubicBezTo>
                <a:cubicBezTo>
                  <a:pt x="1712416" y="5397910"/>
                  <a:pt x="1706830" y="5400494"/>
                  <a:pt x="1701063" y="5400545"/>
                </a:cubicBezTo>
                <a:lnTo>
                  <a:pt x="1694634" y="5398728"/>
                </a:lnTo>
                <a:lnTo>
                  <a:pt x="1692270" y="5399053"/>
                </a:lnTo>
                <a:lnTo>
                  <a:pt x="1686657" y="5399247"/>
                </a:lnTo>
                <a:lnTo>
                  <a:pt x="1687479" y="5402165"/>
                </a:lnTo>
                <a:cubicBezTo>
                  <a:pt x="1688791" y="5404927"/>
                  <a:pt x="1689812" y="5407972"/>
                  <a:pt x="1680969" y="5407963"/>
                </a:cubicBezTo>
                <a:cubicBezTo>
                  <a:pt x="1662599" y="5406532"/>
                  <a:pt x="1656841" y="5418932"/>
                  <a:pt x="1648682" y="5407558"/>
                </a:cubicBezTo>
                <a:lnTo>
                  <a:pt x="1646819" y="5404306"/>
                </a:lnTo>
                <a:lnTo>
                  <a:pt x="1642743" y="5403927"/>
                </a:lnTo>
                <a:cubicBezTo>
                  <a:pt x="1640569" y="5404120"/>
                  <a:pt x="1639361" y="5404983"/>
                  <a:pt x="1639788" y="5407135"/>
                </a:cubicBezTo>
                <a:cubicBezTo>
                  <a:pt x="1622347" y="5398881"/>
                  <a:pt x="1603063" y="5413406"/>
                  <a:pt x="1585803" y="5416574"/>
                </a:cubicBezTo>
                <a:cubicBezTo>
                  <a:pt x="1572467" y="5408520"/>
                  <a:pt x="1549407" y="5423110"/>
                  <a:pt x="1513331" y="5423805"/>
                </a:cubicBezTo>
                <a:cubicBezTo>
                  <a:pt x="1498774" y="5414520"/>
                  <a:pt x="1489007" y="5424393"/>
                  <a:pt x="1460734" y="5411778"/>
                </a:cubicBezTo>
                <a:cubicBezTo>
                  <a:pt x="1459446" y="5412932"/>
                  <a:pt x="1457867" y="5413992"/>
                  <a:pt x="1456045" y="5414928"/>
                </a:cubicBezTo>
                <a:cubicBezTo>
                  <a:pt x="1445460" y="5420354"/>
                  <a:pt x="1429166" y="5420415"/>
                  <a:pt x="1419653" y="5415060"/>
                </a:cubicBezTo>
                <a:cubicBezTo>
                  <a:pt x="1374353" y="5398095"/>
                  <a:pt x="1332064" y="5398411"/>
                  <a:pt x="1292605" y="5394671"/>
                </a:cubicBezTo>
                <a:cubicBezTo>
                  <a:pt x="1247867" y="5392301"/>
                  <a:pt x="1276603" y="5411730"/>
                  <a:pt x="1221477" y="5395509"/>
                </a:cubicBezTo>
                <a:cubicBezTo>
                  <a:pt x="1215107" y="5402140"/>
                  <a:pt x="1207983" y="5402421"/>
                  <a:pt x="1196159" y="5399169"/>
                </a:cubicBezTo>
                <a:cubicBezTo>
                  <a:pt x="1174396" y="5398516"/>
                  <a:pt x="1175280" y="5415282"/>
                  <a:pt x="1153748" y="5405093"/>
                </a:cubicBezTo>
                <a:cubicBezTo>
                  <a:pt x="1157267" y="5414115"/>
                  <a:pt x="1112247" y="5408398"/>
                  <a:pt x="1121874" y="5417803"/>
                </a:cubicBezTo>
                <a:cubicBezTo>
                  <a:pt x="1107293" y="5425943"/>
                  <a:pt x="1100911" y="5412406"/>
                  <a:pt x="1086481" y="5419474"/>
                </a:cubicBezTo>
                <a:cubicBezTo>
                  <a:pt x="1070504" y="5421068"/>
                  <a:pt x="1096054" y="5409890"/>
                  <a:pt x="1078485" y="5409150"/>
                </a:cubicBezTo>
                <a:cubicBezTo>
                  <a:pt x="1057107" y="5409880"/>
                  <a:pt x="1057916" y="5393370"/>
                  <a:pt x="1040550" y="5414415"/>
                </a:cubicBezTo>
                <a:cubicBezTo>
                  <a:pt x="1018445" y="5409298"/>
                  <a:pt x="1013694" y="5418764"/>
                  <a:pt x="982981" y="5423575"/>
                </a:cubicBezTo>
                <a:cubicBezTo>
                  <a:pt x="970423" y="5418342"/>
                  <a:pt x="960063" y="5420960"/>
                  <a:pt x="949836" y="5426093"/>
                </a:cubicBezTo>
                <a:cubicBezTo>
                  <a:pt x="920168" y="5424861"/>
                  <a:pt x="892764" y="5432710"/>
                  <a:pt x="859237" y="5435973"/>
                </a:cubicBezTo>
                <a:cubicBezTo>
                  <a:pt x="823344" y="5430160"/>
                  <a:pt x="804272" y="5444731"/>
                  <a:pt x="768445" y="5448159"/>
                </a:cubicBezTo>
                <a:cubicBezTo>
                  <a:pt x="733630" y="5434899"/>
                  <a:pt x="744432" y="5468566"/>
                  <a:pt x="714393" y="5468302"/>
                </a:cubicBezTo>
                <a:cubicBezTo>
                  <a:pt x="665910" y="5456640"/>
                  <a:pt x="715197" y="5479526"/>
                  <a:pt x="639791" y="5476924"/>
                </a:cubicBezTo>
                <a:cubicBezTo>
                  <a:pt x="635590" y="5474880"/>
                  <a:pt x="626375" y="5477333"/>
                  <a:pt x="627266" y="5480260"/>
                </a:cubicBezTo>
                <a:cubicBezTo>
                  <a:pt x="622501" y="5479477"/>
                  <a:pt x="611196" y="5474127"/>
                  <a:pt x="609977" y="5478891"/>
                </a:cubicBezTo>
                <a:cubicBezTo>
                  <a:pt x="585928" y="5480121"/>
                  <a:pt x="562064" y="5478026"/>
                  <a:pt x="540688" y="5472807"/>
                </a:cubicBezTo>
                <a:cubicBezTo>
                  <a:pt x="494260" y="5482226"/>
                  <a:pt x="519722" y="5459453"/>
                  <a:pt x="486194" y="5462661"/>
                </a:cubicBezTo>
                <a:cubicBezTo>
                  <a:pt x="459222" y="5472731"/>
                  <a:pt x="449283" y="5465413"/>
                  <a:pt x="418164" y="5472485"/>
                </a:cubicBezTo>
                <a:cubicBezTo>
                  <a:pt x="407504" y="5457469"/>
                  <a:pt x="388899" y="5474930"/>
                  <a:pt x="376724" y="5470967"/>
                </a:cubicBezTo>
                <a:cubicBezTo>
                  <a:pt x="357541" y="5489409"/>
                  <a:pt x="329120" y="5456071"/>
                  <a:pt x="308908" y="5457025"/>
                </a:cubicBezTo>
                <a:cubicBezTo>
                  <a:pt x="274916" y="5461376"/>
                  <a:pt x="238368" y="5480973"/>
                  <a:pt x="219416" y="5463995"/>
                </a:cubicBezTo>
                <a:cubicBezTo>
                  <a:pt x="217077" y="5471389"/>
                  <a:pt x="220429" y="5481203"/>
                  <a:pt x="200977" y="5480608"/>
                </a:cubicBezTo>
                <a:cubicBezTo>
                  <a:pt x="193315" y="5484612"/>
                  <a:pt x="192227" y="5495868"/>
                  <a:pt x="176226" y="5491022"/>
                </a:cubicBezTo>
                <a:cubicBezTo>
                  <a:pt x="195501" y="5480307"/>
                  <a:pt x="163065" y="5480325"/>
                  <a:pt x="165702" y="5468604"/>
                </a:cubicBezTo>
                <a:cubicBezTo>
                  <a:pt x="141228" y="5462364"/>
                  <a:pt x="86026" y="5474606"/>
                  <a:pt x="88282" y="5453658"/>
                </a:cubicBezTo>
                <a:cubicBezTo>
                  <a:pt x="80722" y="5441690"/>
                  <a:pt x="50300" y="5462007"/>
                  <a:pt x="49602" y="5448762"/>
                </a:cubicBezTo>
                <a:cubicBezTo>
                  <a:pt x="42967" y="5453333"/>
                  <a:pt x="33469" y="5452380"/>
                  <a:pt x="22844" y="5450459"/>
                </a:cubicBezTo>
                <a:lnTo>
                  <a:pt x="0" y="5447653"/>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EC1D59E9-1FA3-BE33-C9EC-3DF3F922E51E}"/>
              </a:ext>
            </a:extLst>
          </p:cNvPr>
          <p:cNvSpPr>
            <a:spLocks noGrp="1"/>
          </p:cNvSpPr>
          <p:nvPr>
            <p:ph type="title"/>
          </p:nvPr>
        </p:nvSpPr>
        <p:spPr>
          <a:xfrm>
            <a:off x="1215899" y="824092"/>
            <a:ext cx="5886449" cy="1211475"/>
          </a:xfrm>
        </p:spPr>
        <p:txBody>
          <a:bodyPr>
            <a:normAutofit/>
          </a:bodyPr>
          <a:lstStyle/>
          <a:p>
            <a:pPr algn="ctr"/>
            <a:r>
              <a:rPr lang="en-US" sz="3600" dirty="0"/>
              <a:t>Life Insurance Policies/Prepaid Burial</a:t>
            </a:r>
          </a:p>
        </p:txBody>
      </p:sp>
      <p:sp>
        <p:nvSpPr>
          <p:cNvPr id="20" name="Rectangle 6">
            <a:extLst>
              <a:ext uri="{FF2B5EF4-FFF2-40B4-BE49-F238E27FC236}">
                <a16:creationId xmlns:a16="http://schemas.microsoft.com/office/drawing/2014/main" id="{F0C518C2-0AA4-470C-87B9-9CBF428FB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05249" y="395108"/>
            <a:ext cx="1707751"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6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AF6240B-A986-0507-FE40-D5C4993D926E}"/>
              </a:ext>
            </a:extLst>
          </p:cNvPr>
          <p:cNvSpPr>
            <a:spLocks noGrp="1"/>
          </p:cNvSpPr>
          <p:nvPr>
            <p:ph idx="1"/>
          </p:nvPr>
        </p:nvSpPr>
        <p:spPr>
          <a:xfrm>
            <a:off x="804263" y="2274108"/>
            <a:ext cx="6709719" cy="3993544"/>
          </a:xfrm>
        </p:spPr>
        <p:txBody>
          <a:bodyPr anchor="ctr">
            <a:normAutofit/>
          </a:bodyPr>
          <a:lstStyle/>
          <a:p>
            <a:r>
              <a:rPr lang="en-US" sz="1600" dirty="0"/>
              <a:t>Policies that generate a cash value, but have a face value of $10,000 or less are not a countable asset </a:t>
            </a:r>
          </a:p>
          <a:p>
            <a:r>
              <a:rPr lang="en-US" sz="1600" dirty="0"/>
              <a:t>Policies that do not generate a cash value are not countable</a:t>
            </a:r>
          </a:p>
          <a:p>
            <a:r>
              <a:rPr lang="en-US" sz="1600" dirty="0"/>
              <a:t>Prepaid Burial- Not a countable asset if the contract is irrevocable. Goods and services must be selected</a:t>
            </a:r>
          </a:p>
          <a:p>
            <a:r>
              <a:rPr lang="en-US" sz="1600" dirty="0"/>
              <a:t>If a life insurance policy is assigned to an irrevocable pre-need burial contract, DSS now requires that the beneficiary of the LIP is irrevocably assigned to the funeral home, goods and services are selected, and the life insurance company verifies that the a/b or spouse cannot access the cash value. Most life companies will not provide that information, so it may be best to cash out the policies and then use the funds to purchase a burial contract </a:t>
            </a:r>
          </a:p>
          <a:p>
            <a:r>
              <a:rPr lang="en-US" sz="1600" dirty="0"/>
              <a:t>Burial plots are not a countable asset </a:t>
            </a:r>
          </a:p>
          <a:p>
            <a:pPr marL="0" indent="0">
              <a:buNone/>
            </a:pPr>
            <a:endParaRPr lang="en-US" sz="1300" dirty="0"/>
          </a:p>
          <a:p>
            <a:endParaRPr lang="en-US" sz="1300" dirty="0"/>
          </a:p>
        </p:txBody>
      </p:sp>
      <p:sp>
        <p:nvSpPr>
          <p:cNvPr id="9" name="TextBox 8">
            <a:extLst>
              <a:ext uri="{FF2B5EF4-FFF2-40B4-BE49-F238E27FC236}">
                <a16:creationId xmlns:a16="http://schemas.microsoft.com/office/drawing/2014/main" id="{25276E19-E90D-6C20-2242-724949A0DC09}"/>
              </a:ext>
            </a:extLst>
          </p:cNvPr>
          <p:cNvSpPr txBox="1"/>
          <p:nvPr/>
        </p:nvSpPr>
        <p:spPr>
          <a:xfrm>
            <a:off x="10005185"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flickr.com/photos/investmentzen/30356332852">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3104869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7D8E4A-7A50-7CB4-CCDF-5BF3B0ECF1C2}"/>
              </a:ext>
            </a:extLst>
          </p:cNvPr>
          <p:cNvSpPr>
            <a:spLocks noGrp="1"/>
          </p:cNvSpPr>
          <p:nvPr>
            <p:ph type="title"/>
          </p:nvPr>
        </p:nvSpPr>
        <p:spPr>
          <a:xfrm>
            <a:off x="1136397" y="502021"/>
            <a:ext cx="4959603" cy="1642969"/>
          </a:xfrm>
        </p:spPr>
        <p:txBody>
          <a:bodyPr anchor="b">
            <a:normAutofit/>
          </a:bodyPr>
          <a:lstStyle/>
          <a:p>
            <a:r>
              <a:rPr lang="en-US" sz="4000"/>
              <a:t>Trusts </a:t>
            </a:r>
          </a:p>
        </p:txBody>
      </p:sp>
      <p:sp>
        <p:nvSpPr>
          <p:cNvPr id="3" name="Content Placeholder 2">
            <a:extLst>
              <a:ext uri="{FF2B5EF4-FFF2-40B4-BE49-F238E27FC236}">
                <a16:creationId xmlns:a16="http://schemas.microsoft.com/office/drawing/2014/main" id="{1887E348-0AE2-F9B7-3012-F2B5DB4F4EEF}"/>
              </a:ext>
            </a:extLst>
          </p:cNvPr>
          <p:cNvSpPr>
            <a:spLocks noGrp="1"/>
          </p:cNvSpPr>
          <p:nvPr>
            <p:ph idx="1"/>
          </p:nvPr>
        </p:nvSpPr>
        <p:spPr>
          <a:xfrm>
            <a:off x="1136397" y="2418408"/>
            <a:ext cx="4959603" cy="3522569"/>
          </a:xfrm>
        </p:spPr>
        <p:txBody>
          <a:bodyPr anchor="t">
            <a:normAutofit/>
          </a:bodyPr>
          <a:lstStyle/>
          <a:p>
            <a:r>
              <a:rPr lang="en-US" sz="2000"/>
              <a:t>Revocable- Countable Asset</a:t>
            </a:r>
          </a:p>
          <a:p>
            <a:r>
              <a:rPr lang="en-US" sz="2000"/>
              <a:t>Irrevocable- Non-countable asset, but could be subject to a TOA sanction if assets were placed in the trust by the a/b or spouse during the lookback period </a:t>
            </a:r>
          </a:p>
          <a:p>
            <a:r>
              <a:rPr lang="en-US" sz="2000"/>
              <a:t>Special Needs Trusts- Non-countable </a:t>
            </a:r>
          </a:p>
          <a:p>
            <a:endParaRPr lang="en-US" sz="2000"/>
          </a:p>
        </p:txBody>
      </p:sp>
      <p:pic>
        <p:nvPicPr>
          <p:cNvPr id="5" name="Picture 4" descr="A group of people holding money and a piggy bank&#10;&#10;Description automatically generated">
            <a:extLst>
              <a:ext uri="{FF2B5EF4-FFF2-40B4-BE49-F238E27FC236}">
                <a16:creationId xmlns:a16="http://schemas.microsoft.com/office/drawing/2014/main" id="{B7D3099E-2A80-AC9F-4DA1-0E12923DF36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12442" y="1661815"/>
            <a:ext cx="5201023" cy="3120613"/>
          </a:xfrm>
          <a:prstGeom prst="rect">
            <a:avLst/>
          </a:prstGeom>
        </p:spPr>
      </p:pic>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A04D893-AEC3-6148-0BC6-5E40EBF182DF}"/>
              </a:ext>
            </a:extLst>
          </p:cNvPr>
          <p:cNvSpPr txBox="1"/>
          <p:nvPr/>
        </p:nvSpPr>
        <p:spPr>
          <a:xfrm>
            <a:off x="9406423" y="4582373"/>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opensourcegreennews.wordpress.com/2018/10/03/environmentally-acceptable-investment-funds-needed/">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12945003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4C7AA0-A72A-BDBF-4155-110931ABAE91}"/>
              </a:ext>
            </a:extLst>
          </p:cNvPr>
          <p:cNvSpPr>
            <a:spLocks noGrp="1"/>
          </p:cNvSpPr>
          <p:nvPr>
            <p:ph type="title"/>
          </p:nvPr>
        </p:nvSpPr>
        <p:spPr>
          <a:xfrm>
            <a:off x="1136398" y="502021"/>
            <a:ext cx="5427525" cy="1667997"/>
          </a:xfrm>
        </p:spPr>
        <p:txBody>
          <a:bodyPr anchor="b">
            <a:normAutofit/>
          </a:bodyPr>
          <a:lstStyle/>
          <a:p>
            <a:r>
              <a:rPr lang="en-US" sz="4000"/>
              <a:t>Businesses </a:t>
            </a:r>
          </a:p>
        </p:txBody>
      </p:sp>
      <p:sp>
        <p:nvSpPr>
          <p:cNvPr id="3" name="Content Placeholder 2">
            <a:extLst>
              <a:ext uri="{FF2B5EF4-FFF2-40B4-BE49-F238E27FC236}">
                <a16:creationId xmlns:a16="http://schemas.microsoft.com/office/drawing/2014/main" id="{EAF7103A-E3EC-DD93-407F-DBFF3464CB43}"/>
              </a:ext>
            </a:extLst>
          </p:cNvPr>
          <p:cNvSpPr>
            <a:spLocks noGrp="1"/>
          </p:cNvSpPr>
          <p:nvPr>
            <p:ph idx="1"/>
          </p:nvPr>
        </p:nvSpPr>
        <p:spPr>
          <a:xfrm>
            <a:off x="1136398" y="2405467"/>
            <a:ext cx="5427526" cy="3535083"/>
          </a:xfrm>
        </p:spPr>
        <p:txBody>
          <a:bodyPr anchor="t">
            <a:normAutofit/>
          </a:bodyPr>
          <a:lstStyle/>
          <a:p>
            <a:r>
              <a:rPr lang="en-US" sz="2000"/>
              <a:t>Real and personal property is excluded if actively involved in a trade or business regardless of value and amount of profit. </a:t>
            </a:r>
          </a:p>
          <a:p>
            <a:r>
              <a:rPr lang="en-US" sz="2000"/>
              <a:t>Active involvement must exist—the a/b or financially responsible person must be actively involved in the business operation on a day-to-day basis. </a:t>
            </a:r>
          </a:p>
          <a:p>
            <a:r>
              <a:rPr lang="en-US" sz="2000"/>
              <a:t>Exclude accounts used solely in the operation of a trade, business, farming operation or self-employment enterprise. </a:t>
            </a:r>
          </a:p>
          <a:p>
            <a:endParaRPr lang="en-US" sz="2000"/>
          </a:p>
        </p:txBody>
      </p:sp>
      <p:pic>
        <p:nvPicPr>
          <p:cNvPr id="16" name="Picture 15" descr="A person sitting in a chair holding a paper&#10;&#10;Description automatically generated">
            <a:extLst>
              <a:ext uri="{FF2B5EF4-FFF2-40B4-BE49-F238E27FC236}">
                <a16:creationId xmlns:a16="http://schemas.microsoft.com/office/drawing/2014/main" id="{41C3C9F0-B242-4571-45D2-B3C249F81F03}"/>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3" b="3"/>
          <a:stretch/>
        </p:blipFill>
        <p:spPr>
          <a:xfrm>
            <a:off x="7047513" y="97564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23" name="Rectangle 2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4937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 group of older people smiling&#10;&#10;Description automatically generated">
            <a:extLst>
              <a:ext uri="{FF2B5EF4-FFF2-40B4-BE49-F238E27FC236}">
                <a16:creationId xmlns:a16="http://schemas.microsoft.com/office/drawing/2014/main" id="{C024582C-B586-E69A-C493-6A3903B136E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31" name="Freeform 30">
            <a:extLst>
              <a:ext uri="{FF2B5EF4-FFF2-40B4-BE49-F238E27FC236}">
                <a16:creationId xmlns:a16="http://schemas.microsoft.com/office/drawing/2014/main" id="{F8F264A6-42DD-FBA8-FC90-7715B3B81C7B}"/>
              </a:ext>
            </a:extLst>
          </p:cNvPr>
          <p:cNvSpPr/>
          <p:nvPr/>
        </p:nvSpPr>
        <p:spPr>
          <a:xfrm>
            <a:off x="0" y="0"/>
            <a:ext cx="6709719" cy="6858000"/>
          </a:xfrm>
          <a:custGeom>
            <a:avLst/>
            <a:gdLst/>
            <a:ahLst/>
            <a:cxnLst/>
            <a:rect l="l" t="t" r="r" b="b"/>
            <a:pathLst>
              <a:path w="6709719" h="6858000">
                <a:moveTo>
                  <a:pt x="5830616" y="4928913"/>
                </a:moveTo>
                <a:lnTo>
                  <a:pt x="5953941" y="4928913"/>
                </a:lnTo>
                <a:cubicBezTo>
                  <a:pt x="6017136" y="4928913"/>
                  <a:pt x="6066056" y="4945219"/>
                  <a:pt x="6101727" y="4980890"/>
                </a:cubicBezTo>
                <a:cubicBezTo>
                  <a:pt x="6141475" y="5020638"/>
                  <a:pt x="6160840" y="5083827"/>
                  <a:pt x="6160840" y="5160271"/>
                </a:cubicBezTo>
                <a:cubicBezTo>
                  <a:pt x="6160840" y="5234677"/>
                  <a:pt x="6138418" y="5302961"/>
                  <a:pt x="6096631" y="5345767"/>
                </a:cubicBezTo>
                <a:cubicBezTo>
                  <a:pt x="6059941" y="5382457"/>
                  <a:pt x="6013059" y="5399783"/>
                  <a:pt x="5956999" y="5399783"/>
                </a:cubicBezTo>
                <a:lnTo>
                  <a:pt x="5830616" y="5399783"/>
                </a:lnTo>
                <a:close/>
                <a:moveTo>
                  <a:pt x="2401616" y="4928913"/>
                </a:moveTo>
                <a:lnTo>
                  <a:pt x="2524942" y="4928913"/>
                </a:lnTo>
                <a:cubicBezTo>
                  <a:pt x="2588136" y="4928913"/>
                  <a:pt x="2637056" y="4945219"/>
                  <a:pt x="2672728" y="4980890"/>
                </a:cubicBezTo>
                <a:cubicBezTo>
                  <a:pt x="2712475" y="5020638"/>
                  <a:pt x="2731840" y="5083827"/>
                  <a:pt x="2731840" y="5160271"/>
                </a:cubicBezTo>
                <a:cubicBezTo>
                  <a:pt x="2731840" y="5234677"/>
                  <a:pt x="2709418" y="5302961"/>
                  <a:pt x="2667631" y="5345767"/>
                </a:cubicBezTo>
                <a:cubicBezTo>
                  <a:pt x="2630941" y="5382457"/>
                  <a:pt x="2584059" y="5399783"/>
                  <a:pt x="2527999" y="5399783"/>
                </a:cubicBezTo>
                <a:lnTo>
                  <a:pt x="2401616" y="5399783"/>
                </a:lnTo>
                <a:close/>
                <a:moveTo>
                  <a:pt x="4712352" y="4924836"/>
                </a:moveTo>
                <a:lnTo>
                  <a:pt x="4798879" y="5210216"/>
                </a:lnTo>
                <a:lnTo>
                  <a:pt x="4627646" y="5210216"/>
                </a:lnTo>
                <a:close/>
                <a:moveTo>
                  <a:pt x="5227799" y="4730185"/>
                </a:moveTo>
                <a:cubicBezTo>
                  <a:pt x="5233914" y="4795401"/>
                  <a:pt x="5235952" y="4824957"/>
                  <a:pt x="5235952" y="4891209"/>
                </a:cubicBezTo>
                <a:lnTo>
                  <a:pt x="5235952" y="5437487"/>
                </a:lnTo>
                <a:cubicBezTo>
                  <a:pt x="5235952" y="5495585"/>
                  <a:pt x="5233914" y="5538391"/>
                  <a:pt x="5227799" y="5598511"/>
                </a:cubicBezTo>
                <a:lnTo>
                  <a:pt x="5472390" y="5598511"/>
                </a:lnTo>
                <a:cubicBezTo>
                  <a:pt x="5466275" y="5535333"/>
                  <a:pt x="5464237" y="5497624"/>
                  <a:pt x="5464237" y="5437487"/>
                </a:cubicBezTo>
                <a:lnTo>
                  <a:pt x="5464237" y="4891209"/>
                </a:lnTo>
                <a:cubicBezTo>
                  <a:pt x="5464237" y="4826995"/>
                  <a:pt x="5466275" y="4792343"/>
                  <a:pt x="5472390" y="4730185"/>
                </a:cubicBezTo>
                <a:close/>
                <a:moveTo>
                  <a:pt x="4568545" y="4730185"/>
                </a:moveTo>
                <a:cubicBezTo>
                  <a:pt x="4563449" y="4759741"/>
                  <a:pt x="4554277" y="4790316"/>
                  <a:pt x="4535931" y="4840256"/>
                </a:cubicBezTo>
                <a:lnTo>
                  <a:pt x="4315790" y="5453799"/>
                </a:lnTo>
                <a:cubicBezTo>
                  <a:pt x="4291329" y="5523103"/>
                  <a:pt x="4282157" y="5547563"/>
                  <a:pt x="4266869" y="5598511"/>
                </a:cubicBezTo>
                <a:lnTo>
                  <a:pt x="4525729" y="5598511"/>
                </a:lnTo>
                <a:cubicBezTo>
                  <a:pt x="4530825" y="5560801"/>
                  <a:pt x="4537959" y="5529207"/>
                  <a:pt x="4551208" y="5488440"/>
                </a:cubicBezTo>
                <a:lnTo>
                  <a:pt x="4578726" y="5401810"/>
                </a:lnTo>
                <a:lnTo>
                  <a:pt x="4848818" y="5401810"/>
                </a:lnTo>
                <a:lnTo>
                  <a:pt x="4876336" y="5488440"/>
                </a:lnTo>
                <a:cubicBezTo>
                  <a:pt x="4886528" y="5523092"/>
                  <a:pt x="4892643" y="5549590"/>
                  <a:pt x="4900796" y="5598511"/>
                </a:cubicBezTo>
                <a:lnTo>
                  <a:pt x="5159655" y="5598511"/>
                </a:lnTo>
                <a:cubicBezTo>
                  <a:pt x="5146406" y="5549601"/>
                  <a:pt x="5130099" y="5507815"/>
                  <a:pt x="5110735" y="5453799"/>
                </a:cubicBezTo>
                <a:lnTo>
                  <a:pt x="4889574" y="4840256"/>
                </a:lnTo>
                <a:cubicBezTo>
                  <a:pt x="4869190" y="4786239"/>
                  <a:pt x="4862056" y="4759741"/>
                  <a:pt x="4854922" y="4730185"/>
                </a:cubicBezTo>
                <a:close/>
                <a:moveTo>
                  <a:pt x="3065624" y="4730185"/>
                </a:moveTo>
                <a:cubicBezTo>
                  <a:pt x="3071739" y="4795401"/>
                  <a:pt x="3073777" y="4824957"/>
                  <a:pt x="3073777" y="4891209"/>
                </a:cubicBezTo>
                <a:lnTo>
                  <a:pt x="3073777" y="5437487"/>
                </a:lnTo>
                <a:cubicBezTo>
                  <a:pt x="3073777" y="5495585"/>
                  <a:pt x="3071739" y="5538391"/>
                  <a:pt x="3065624" y="5598511"/>
                </a:cubicBezTo>
                <a:lnTo>
                  <a:pt x="3310215" y="5598511"/>
                </a:lnTo>
                <a:cubicBezTo>
                  <a:pt x="3304100" y="5535333"/>
                  <a:pt x="3302062" y="5497624"/>
                  <a:pt x="3302062" y="5437487"/>
                </a:cubicBezTo>
                <a:lnTo>
                  <a:pt x="3302062" y="4891209"/>
                </a:lnTo>
                <a:cubicBezTo>
                  <a:pt x="3302062" y="4826995"/>
                  <a:pt x="3304100" y="4792343"/>
                  <a:pt x="3310215" y="4730185"/>
                </a:cubicBezTo>
                <a:close/>
                <a:moveTo>
                  <a:pt x="341474" y="4730185"/>
                </a:moveTo>
                <a:cubicBezTo>
                  <a:pt x="346570" y="4794381"/>
                  <a:pt x="349628" y="4848398"/>
                  <a:pt x="349628" y="4899362"/>
                </a:cubicBezTo>
                <a:lnTo>
                  <a:pt x="349628" y="5430352"/>
                </a:lnTo>
                <a:cubicBezTo>
                  <a:pt x="349628" y="5489470"/>
                  <a:pt x="347589" y="5532276"/>
                  <a:pt x="341474" y="5598511"/>
                </a:cubicBezTo>
                <a:lnTo>
                  <a:pt x="562624" y="5598511"/>
                </a:lnTo>
                <a:cubicBezTo>
                  <a:pt x="556509" y="5535333"/>
                  <a:pt x="554471" y="5490489"/>
                  <a:pt x="554471" y="5430352"/>
                </a:cubicBezTo>
                <a:lnTo>
                  <a:pt x="554471" y="5209191"/>
                </a:lnTo>
                <a:cubicBezTo>
                  <a:pt x="554471" y="5177090"/>
                  <a:pt x="553451" y="5140147"/>
                  <a:pt x="551668" y="5105749"/>
                </a:cubicBezTo>
                <a:lnTo>
                  <a:pt x="551483" y="5102600"/>
                </a:lnTo>
                <a:lnTo>
                  <a:pt x="552252" y="5104961"/>
                </a:lnTo>
                <a:cubicBezTo>
                  <a:pt x="562046" y="5135168"/>
                  <a:pt x="574228" y="5173387"/>
                  <a:pt x="574865" y="5176572"/>
                </a:cubicBezTo>
                <a:lnTo>
                  <a:pt x="668629" y="5447673"/>
                </a:lnTo>
                <a:cubicBezTo>
                  <a:pt x="696147" y="5525130"/>
                  <a:pt x="707358" y="5562840"/>
                  <a:pt x="712454" y="5598511"/>
                </a:cubicBezTo>
                <a:lnTo>
                  <a:pt x="910163" y="5598511"/>
                </a:lnTo>
                <a:cubicBezTo>
                  <a:pt x="915258" y="5565897"/>
                  <a:pt x="928508" y="5521054"/>
                  <a:pt x="953987" y="5448692"/>
                </a:cubicBezTo>
                <a:lnTo>
                  <a:pt x="1052847" y="5169438"/>
                </a:lnTo>
                <a:cubicBezTo>
                  <a:pt x="1061128" y="5146507"/>
                  <a:pt x="1068214" y="5123575"/>
                  <a:pt x="1072865" y="5090193"/>
                </a:cubicBezTo>
                <a:lnTo>
                  <a:pt x="1072942" y="5089536"/>
                </a:lnTo>
                <a:lnTo>
                  <a:pt x="1072605" y="5096244"/>
                </a:lnTo>
                <a:cubicBezTo>
                  <a:pt x="1070885" y="5132695"/>
                  <a:pt x="1069165" y="5182188"/>
                  <a:pt x="1069165" y="5208172"/>
                </a:cubicBezTo>
                <a:lnTo>
                  <a:pt x="1069165" y="5430352"/>
                </a:lnTo>
                <a:cubicBezTo>
                  <a:pt x="1069165" y="5492528"/>
                  <a:pt x="1067127" y="5531256"/>
                  <a:pt x="1061012" y="5598511"/>
                </a:cubicBezTo>
                <a:lnTo>
                  <a:pt x="1282162" y="5598511"/>
                </a:lnTo>
                <a:cubicBezTo>
                  <a:pt x="1276046" y="5537371"/>
                  <a:pt x="1274008" y="5497624"/>
                  <a:pt x="1274008" y="5430352"/>
                </a:cubicBezTo>
                <a:lnTo>
                  <a:pt x="1274008" y="4899362"/>
                </a:lnTo>
                <a:cubicBezTo>
                  <a:pt x="1274008" y="4841263"/>
                  <a:pt x="1276046" y="4799477"/>
                  <a:pt x="1282162" y="4730185"/>
                </a:cubicBezTo>
                <a:lnTo>
                  <a:pt x="991708" y="4730185"/>
                </a:lnTo>
                <a:cubicBezTo>
                  <a:pt x="985593" y="4772990"/>
                  <a:pt x="977439" y="4805604"/>
                  <a:pt x="953998" y="4873888"/>
                </a:cubicBezTo>
                <a:lnTo>
                  <a:pt x="812293" y="5313153"/>
                </a:lnTo>
                <a:lnTo>
                  <a:pt x="669637" y="4873888"/>
                </a:lnTo>
                <a:cubicBezTo>
                  <a:pt x="646196" y="4806623"/>
                  <a:pt x="638043" y="4774009"/>
                  <a:pt x="630909" y="4730185"/>
                </a:cubicBezTo>
                <a:close/>
                <a:moveTo>
                  <a:pt x="5599274" y="4727127"/>
                </a:moveTo>
                <a:cubicBezTo>
                  <a:pt x="5606408" y="4794381"/>
                  <a:pt x="5608447" y="4828014"/>
                  <a:pt x="5608447" y="4887132"/>
                </a:cubicBezTo>
                <a:lnTo>
                  <a:pt x="5608447" y="5442582"/>
                </a:lnTo>
                <a:cubicBezTo>
                  <a:pt x="5608447" y="5502719"/>
                  <a:pt x="5606408" y="5536352"/>
                  <a:pt x="5600294" y="5601568"/>
                </a:cubicBezTo>
                <a:cubicBezTo>
                  <a:pt x="5663471" y="5599530"/>
                  <a:pt x="5692008" y="5598511"/>
                  <a:pt x="5760298" y="5598511"/>
                </a:cubicBezTo>
                <a:lnTo>
                  <a:pt x="5975344" y="5598511"/>
                </a:lnTo>
                <a:cubicBezTo>
                  <a:pt x="6106812" y="5598511"/>
                  <a:pt x="6203633" y="5563859"/>
                  <a:pt x="6271918" y="5496593"/>
                </a:cubicBezTo>
                <a:cubicBezTo>
                  <a:pt x="6349376" y="5419136"/>
                  <a:pt x="6390142" y="5307027"/>
                  <a:pt x="6390142" y="5157214"/>
                </a:cubicBezTo>
                <a:cubicBezTo>
                  <a:pt x="6390142" y="5011477"/>
                  <a:pt x="6352433" y="4904464"/>
                  <a:pt x="6278034" y="4831083"/>
                </a:cubicBezTo>
                <a:cubicBezTo>
                  <a:pt x="6209749" y="4764837"/>
                  <a:pt x="6108850" y="4730185"/>
                  <a:pt x="5973306" y="4730185"/>
                </a:cubicBezTo>
                <a:lnTo>
                  <a:pt x="5760298" y="4730185"/>
                </a:lnTo>
                <a:cubicBezTo>
                  <a:pt x="5685893" y="4730185"/>
                  <a:pt x="5660413" y="4729165"/>
                  <a:pt x="5599274" y="4727127"/>
                </a:cubicBezTo>
                <a:close/>
                <a:moveTo>
                  <a:pt x="2170274" y="4727127"/>
                </a:moveTo>
                <a:cubicBezTo>
                  <a:pt x="2177408" y="4794381"/>
                  <a:pt x="2179447" y="4828014"/>
                  <a:pt x="2179447" y="4887132"/>
                </a:cubicBezTo>
                <a:lnTo>
                  <a:pt x="2179447" y="5442582"/>
                </a:lnTo>
                <a:cubicBezTo>
                  <a:pt x="2179447" y="5502719"/>
                  <a:pt x="2177408" y="5536352"/>
                  <a:pt x="2171293" y="5601568"/>
                </a:cubicBezTo>
                <a:cubicBezTo>
                  <a:pt x="2234471" y="5599530"/>
                  <a:pt x="2263008" y="5598511"/>
                  <a:pt x="2331298" y="5598511"/>
                </a:cubicBezTo>
                <a:lnTo>
                  <a:pt x="2546344" y="5598511"/>
                </a:lnTo>
                <a:cubicBezTo>
                  <a:pt x="2677812" y="5598511"/>
                  <a:pt x="2774633" y="5563859"/>
                  <a:pt x="2842918" y="5496593"/>
                </a:cubicBezTo>
                <a:cubicBezTo>
                  <a:pt x="2920376" y="5419136"/>
                  <a:pt x="2961143" y="5307027"/>
                  <a:pt x="2961143" y="5157214"/>
                </a:cubicBezTo>
                <a:cubicBezTo>
                  <a:pt x="2961143" y="5011477"/>
                  <a:pt x="2923433" y="4904464"/>
                  <a:pt x="2849033" y="4831083"/>
                </a:cubicBezTo>
                <a:cubicBezTo>
                  <a:pt x="2780749" y="4764837"/>
                  <a:pt x="2679850" y="4730185"/>
                  <a:pt x="2544306" y="4730185"/>
                </a:cubicBezTo>
                <a:lnTo>
                  <a:pt x="2331298" y="4730185"/>
                </a:lnTo>
                <a:cubicBezTo>
                  <a:pt x="2256893" y="4730185"/>
                  <a:pt x="2231413" y="4729165"/>
                  <a:pt x="2170274" y="4727127"/>
                </a:cubicBezTo>
                <a:close/>
                <a:moveTo>
                  <a:pt x="2055439" y="4723050"/>
                </a:moveTo>
                <a:cubicBezTo>
                  <a:pt x="1987166" y="4728146"/>
                  <a:pt x="1952514" y="4730185"/>
                  <a:pt x="1893396" y="4730185"/>
                </a:cubicBezTo>
                <a:lnTo>
                  <a:pt x="1568279" y="4730185"/>
                </a:lnTo>
                <a:cubicBezTo>
                  <a:pt x="1498970" y="4730185"/>
                  <a:pt x="1470433" y="4729165"/>
                  <a:pt x="1408274" y="4727127"/>
                </a:cubicBezTo>
                <a:cubicBezTo>
                  <a:pt x="1414389" y="4797439"/>
                  <a:pt x="1416428" y="4833110"/>
                  <a:pt x="1416428" y="4886113"/>
                </a:cubicBezTo>
                <a:lnTo>
                  <a:pt x="1416428" y="5442582"/>
                </a:lnTo>
                <a:cubicBezTo>
                  <a:pt x="1416428" y="5502719"/>
                  <a:pt x="1414389" y="5540429"/>
                  <a:pt x="1408274" y="5601568"/>
                </a:cubicBezTo>
                <a:cubicBezTo>
                  <a:pt x="1472471" y="5599530"/>
                  <a:pt x="1501008" y="5598511"/>
                  <a:pt x="1568279" y="5598511"/>
                </a:cubicBezTo>
                <a:lnTo>
                  <a:pt x="1889319" y="5598511"/>
                </a:lnTo>
                <a:cubicBezTo>
                  <a:pt x="1966782" y="5598511"/>
                  <a:pt x="2003472" y="5600549"/>
                  <a:pt x="2067669" y="5605645"/>
                </a:cubicBezTo>
                <a:lnTo>
                  <a:pt x="2067669" y="5394687"/>
                </a:lnTo>
                <a:cubicBezTo>
                  <a:pt x="2003472" y="5399783"/>
                  <a:pt x="1958629" y="5401821"/>
                  <a:pt x="1891358" y="5401821"/>
                </a:cubicBezTo>
                <a:lnTo>
                  <a:pt x="1638597" y="5401821"/>
                </a:lnTo>
                <a:lnTo>
                  <a:pt x="1638597" y="5250972"/>
                </a:lnTo>
                <a:lnTo>
                  <a:pt x="1848552" y="5250972"/>
                </a:lnTo>
                <a:cubicBezTo>
                  <a:pt x="1908689" y="5250972"/>
                  <a:pt x="1943341" y="5253010"/>
                  <a:pt x="2011615" y="5258106"/>
                </a:cubicBezTo>
                <a:lnTo>
                  <a:pt x="2011615" y="5049187"/>
                </a:lnTo>
                <a:cubicBezTo>
                  <a:pt x="1930092" y="5055302"/>
                  <a:pt x="1905632" y="5056321"/>
                  <a:pt x="1848552" y="5056321"/>
                </a:cubicBezTo>
                <a:lnTo>
                  <a:pt x="1638597" y="5056321"/>
                </a:lnTo>
                <a:lnTo>
                  <a:pt x="1638597" y="4926874"/>
                </a:lnTo>
                <a:lnTo>
                  <a:pt x="1893396" y="4926874"/>
                </a:lnTo>
                <a:cubicBezTo>
                  <a:pt x="1951495" y="4926874"/>
                  <a:pt x="1988185" y="4928913"/>
                  <a:pt x="2055439" y="4934008"/>
                </a:cubicBezTo>
                <a:close/>
                <a:moveTo>
                  <a:pt x="3837629" y="4711839"/>
                </a:moveTo>
                <a:cubicBezTo>
                  <a:pt x="3708199" y="4711839"/>
                  <a:pt x="3605263" y="4749549"/>
                  <a:pt x="3534940" y="4817834"/>
                </a:cubicBezTo>
                <a:cubicBezTo>
                  <a:pt x="3454425" y="4897329"/>
                  <a:pt x="3411619" y="5014535"/>
                  <a:pt x="3411619" y="5163329"/>
                </a:cubicBezTo>
                <a:cubicBezTo>
                  <a:pt x="3411619" y="5310084"/>
                  <a:pt x="3454425" y="5429328"/>
                  <a:pt x="3529844" y="5505766"/>
                </a:cubicBezTo>
                <a:cubicBezTo>
                  <a:pt x="3602205" y="5579146"/>
                  <a:pt x="3707180" y="5617875"/>
                  <a:pt x="3841706" y="5617875"/>
                </a:cubicBezTo>
                <a:cubicBezTo>
                  <a:pt x="3975212" y="5617875"/>
                  <a:pt x="4074072" y="5579146"/>
                  <a:pt x="4137261" y="5506785"/>
                </a:cubicBezTo>
                <a:cubicBezTo>
                  <a:pt x="4180066" y="5456845"/>
                  <a:pt x="4202488" y="5406906"/>
                  <a:pt x="4221852" y="5300560"/>
                </a:cubicBezTo>
                <a:lnTo>
                  <a:pt x="3989916" y="5268309"/>
                </a:lnTo>
                <a:cubicBezTo>
                  <a:pt x="3983377" y="5311115"/>
                  <a:pt x="3976243" y="5331498"/>
                  <a:pt x="3958917" y="5355958"/>
                </a:cubicBezTo>
                <a:cubicBezTo>
                  <a:pt x="3929361" y="5396725"/>
                  <a:pt x="3881459" y="5420166"/>
                  <a:pt x="3835591" y="5420166"/>
                </a:cubicBezTo>
                <a:cubicBezTo>
                  <a:pt x="3719399" y="5420166"/>
                  <a:pt x="3643980" y="5319268"/>
                  <a:pt x="3643980" y="5163329"/>
                </a:cubicBezTo>
                <a:cubicBezTo>
                  <a:pt x="3643980" y="5005351"/>
                  <a:pt x="3716342" y="4907510"/>
                  <a:pt x="3830495" y="4907510"/>
                </a:cubicBezTo>
                <a:cubicBezTo>
                  <a:pt x="3907958" y="4907510"/>
                  <a:pt x="3961974" y="4953373"/>
                  <a:pt x="3982132" y="5046118"/>
                </a:cubicBezTo>
                <a:lnTo>
                  <a:pt x="4211661" y="5004515"/>
                </a:lnTo>
                <a:cubicBezTo>
                  <a:pt x="4198411" y="4924847"/>
                  <a:pt x="4181085" y="4887138"/>
                  <a:pt x="4148472" y="4845351"/>
                </a:cubicBezTo>
                <a:cubicBezTo>
                  <a:pt x="4082225" y="4756683"/>
                  <a:pt x="3979289" y="4711839"/>
                  <a:pt x="3837629" y="4711839"/>
                </a:cubicBezTo>
                <a:close/>
                <a:moveTo>
                  <a:pt x="2988326" y="3705636"/>
                </a:moveTo>
                <a:lnTo>
                  <a:pt x="3074854" y="3991016"/>
                </a:lnTo>
                <a:lnTo>
                  <a:pt x="2903621" y="3991016"/>
                </a:lnTo>
                <a:close/>
                <a:moveTo>
                  <a:pt x="3735115" y="3702578"/>
                </a:moveTo>
                <a:lnTo>
                  <a:pt x="3884940" y="3702578"/>
                </a:lnTo>
                <a:cubicBezTo>
                  <a:pt x="3937942" y="3702578"/>
                  <a:pt x="3970556" y="3732134"/>
                  <a:pt x="3970556" y="3779022"/>
                </a:cubicBezTo>
                <a:cubicBezTo>
                  <a:pt x="3970556" y="3826929"/>
                  <a:pt x="3933865" y="3863619"/>
                  <a:pt x="3883921" y="3863619"/>
                </a:cubicBezTo>
                <a:lnTo>
                  <a:pt x="3735115" y="3863619"/>
                </a:lnTo>
                <a:close/>
                <a:moveTo>
                  <a:pt x="2844520" y="3510985"/>
                </a:moveTo>
                <a:cubicBezTo>
                  <a:pt x="2839425" y="3540541"/>
                  <a:pt x="2830252" y="3571116"/>
                  <a:pt x="2811907" y="3621056"/>
                </a:cubicBezTo>
                <a:lnTo>
                  <a:pt x="2591765" y="4234599"/>
                </a:lnTo>
                <a:cubicBezTo>
                  <a:pt x="2567305" y="4303903"/>
                  <a:pt x="2558132" y="4328363"/>
                  <a:pt x="2542845" y="4379311"/>
                </a:cubicBezTo>
                <a:lnTo>
                  <a:pt x="2801703" y="4379311"/>
                </a:lnTo>
                <a:cubicBezTo>
                  <a:pt x="2806799" y="4341601"/>
                  <a:pt x="2813934" y="4310007"/>
                  <a:pt x="2827183" y="4269240"/>
                </a:cubicBezTo>
                <a:lnTo>
                  <a:pt x="2854701" y="4182610"/>
                </a:lnTo>
                <a:lnTo>
                  <a:pt x="3124793" y="4182610"/>
                </a:lnTo>
                <a:lnTo>
                  <a:pt x="3152311" y="4269240"/>
                </a:lnTo>
                <a:cubicBezTo>
                  <a:pt x="3162503" y="4303892"/>
                  <a:pt x="3168618" y="4330390"/>
                  <a:pt x="3176771" y="4379311"/>
                </a:cubicBezTo>
                <a:lnTo>
                  <a:pt x="3435630" y="4379311"/>
                </a:lnTo>
                <a:cubicBezTo>
                  <a:pt x="3422381" y="4330401"/>
                  <a:pt x="3406074" y="4288615"/>
                  <a:pt x="3386710" y="4234599"/>
                </a:cubicBezTo>
                <a:lnTo>
                  <a:pt x="3165549" y="3621056"/>
                </a:lnTo>
                <a:cubicBezTo>
                  <a:pt x="3145166" y="3567039"/>
                  <a:pt x="3138031" y="3540541"/>
                  <a:pt x="3130897" y="3510985"/>
                </a:cubicBezTo>
                <a:close/>
                <a:moveTo>
                  <a:pt x="3503774" y="3507927"/>
                </a:moveTo>
                <a:cubicBezTo>
                  <a:pt x="3509889" y="3577220"/>
                  <a:pt x="3511927" y="3614929"/>
                  <a:pt x="3511927" y="3667932"/>
                </a:cubicBezTo>
                <a:lnTo>
                  <a:pt x="3511927" y="4216248"/>
                </a:lnTo>
                <a:cubicBezTo>
                  <a:pt x="3511927" y="4281481"/>
                  <a:pt x="3509889" y="4312056"/>
                  <a:pt x="3503774" y="4379311"/>
                </a:cubicBezTo>
                <a:lnTo>
                  <a:pt x="3743269" y="4379311"/>
                </a:lnTo>
                <a:cubicBezTo>
                  <a:pt x="3737154" y="4312056"/>
                  <a:pt x="3735115" y="4274347"/>
                  <a:pt x="3735115" y="4215229"/>
                </a:cubicBezTo>
                <a:lnTo>
                  <a:pt x="3735115" y="4058270"/>
                </a:lnTo>
                <a:lnTo>
                  <a:pt x="3828885" y="4058270"/>
                </a:lnTo>
                <a:cubicBezTo>
                  <a:pt x="3851312" y="4058270"/>
                  <a:pt x="3876792" y="4066424"/>
                  <a:pt x="3898194" y="4085788"/>
                </a:cubicBezTo>
                <a:cubicBezTo>
                  <a:pt x="3923674" y="4108210"/>
                  <a:pt x="3935904" y="4131651"/>
                  <a:pt x="3968517" y="4220319"/>
                </a:cubicBezTo>
                <a:cubicBezTo>
                  <a:pt x="4000112" y="4304911"/>
                  <a:pt x="4012342" y="4346697"/>
                  <a:pt x="4018457" y="4379311"/>
                </a:cubicBezTo>
                <a:lnTo>
                  <a:pt x="4277317" y="4379311"/>
                </a:lnTo>
                <a:cubicBezTo>
                  <a:pt x="4251837" y="4304922"/>
                  <a:pt x="4239607" y="4279443"/>
                  <a:pt x="4228396" y="4250906"/>
                </a:cubicBezTo>
                <a:cubicBezTo>
                  <a:pt x="4182533" y="4140835"/>
                  <a:pt x="4168265" y="4106183"/>
                  <a:pt x="4152977" y="4073569"/>
                </a:cubicBezTo>
                <a:cubicBezTo>
                  <a:pt x="4120364" y="4001208"/>
                  <a:pt x="4096923" y="3977767"/>
                  <a:pt x="4044945" y="3971442"/>
                </a:cubicBezTo>
                <a:cubicBezTo>
                  <a:pt x="4094884" y="3965526"/>
                  <a:pt x="4116287" y="3954315"/>
                  <a:pt x="4141766" y="3930874"/>
                </a:cubicBezTo>
                <a:cubicBezTo>
                  <a:pt x="4181514" y="3893164"/>
                  <a:pt x="4201898" y="3836090"/>
                  <a:pt x="4201898" y="3753543"/>
                </a:cubicBezTo>
                <a:cubicBezTo>
                  <a:pt x="4201898" y="3596595"/>
                  <a:pt x="4106095" y="3510985"/>
                  <a:pt x="3930803" y="3510985"/>
                </a:cubicBezTo>
                <a:lnTo>
                  <a:pt x="3665817" y="3510985"/>
                </a:lnTo>
                <a:cubicBezTo>
                  <a:pt x="3606699" y="3510985"/>
                  <a:pt x="3568990" y="3509965"/>
                  <a:pt x="3503774" y="3507927"/>
                </a:cubicBezTo>
                <a:close/>
                <a:moveTo>
                  <a:pt x="5008189" y="3503850"/>
                </a:moveTo>
                <a:cubicBezTo>
                  <a:pt x="4939915" y="3508946"/>
                  <a:pt x="4905263" y="3510985"/>
                  <a:pt x="4846146" y="3510985"/>
                </a:cubicBezTo>
                <a:lnTo>
                  <a:pt x="4521029" y="3510985"/>
                </a:lnTo>
                <a:cubicBezTo>
                  <a:pt x="4451719" y="3510985"/>
                  <a:pt x="4423183" y="3509965"/>
                  <a:pt x="4361024" y="3507927"/>
                </a:cubicBezTo>
                <a:cubicBezTo>
                  <a:pt x="4367139" y="3578239"/>
                  <a:pt x="4369177" y="3613910"/>
                  <a:pt x="4369177" y="3666913"/>
                </a:cubicBezTo>
                <a:lnTo>
                  <a:pt x="4369177" y="4223382"/>
                </a:lnTo>
                <a:cubicBezTo>
                  <a:pt x="4369177" y="4283519"/>
                  <a:pt x="4367139" y="4321229"/>
                  <a:pt x="4361024" y="4382368"/>
                </a:cubicBezTo>
                <a:cubicBezTo>
                  <a:pt x="4425221" y="4380330"/>
                  <a:pt x="4453758" y="4379311"/>
                  <a:pt x="4521029" y="4379311"/>
                </a:cubicBezTo>
                <a:lnTo>
                  <a:pt x="4842069" y="4379311"/>
                </a:lnTo>
                <a:cubicBezTo>
                  <a:pt x="4919532" y="4379311"/>
                  <a:pt x="4956222" y="4381349"/>
                  <a:pt x="5020419" y="4386445"/>
                </a:cubicBezTo>
                <a:lnTo>
                  <a:pt x="5020419" y="4175487"/>
                </a:lnTo>
                <a:cubicBezTo>
                  <a:pt x="4956222" y="4180583"/>
                  <a:pt x="4911378" y="4182621"/>
                  <a:pt x="4844107" y="4182621"/>
                </a:cubicBezTo>
                <a:lnTo>
                  <a:pt x="4591346" y="4182621"/>
                </a:lnTo>
                <a:lnTo>
                  <a:pt x="4591346" y="4031772"/>
                </a:lnTo>
                <a:lnTo>
                  <a:pt x="4801302" y="4031772"/>
                </a:lnTo>
                <a:cubicBezTo>
                  <a:pt x="4861439" y="4031772"/>
                  <a:pt x="4896091" y="4033810"/>
                  <a:pt x="4964364" y="4038906"/>
                </a:cubicBezTo>
                <a:lnTo>
                  <a:pt x="4964364" y="3829987"/>
                </a:lnTo>
                <a:cubicBezTo>
                  <a:pt x="4882841" y="3836102"/>
                  <a:pt x="4858381" y="3837121"/>
                  <a:pt x="4801302" y="3837121"/>
                </a:cubicBezTo>
                <a:lnTo>
                  <a:pt x="4591346" y="3837121"/>
                </a:lnTo>
                <a:lnTo>
                  <a:pt x="4591346" y="3707674"/>
                </a:lnTo>
                <a:lnTo>
                  <a:pt x="4846146" y="3707674"/>
                </a:lnTo>
                <a:cubicBezTo>
                  <a:pt x="4904244" y="3707674"/>
                  <a:pt x="4940934" y="3709713"/>
                  <a:pt x="5008189" y="3714808"/>
                </a:cubicBezTo>
                <a:close/>
                <a:moveTo>
                  <a:pt x="2113604" y="3492639"/>
                </a:moveTo>
                <a:cubicBezTo>
                  <a:pt x="1984175" y="3492639"/>
                  <a:pt x="1881238" y="3530349"/>
                  <a:pt x="1810915" y="3598634"/>
                </a:cubicBezTo>
                <a:cubicBezTo>
                  <a:pt x="1730400" y="3678129"/>
                  <a:pt x="1687595" y="3795335"/>
                  <a:pt x="1687595" y="3944128"/>
                </a:cubicBezTo>
                <a:cubicBezTo>
                  <a:pt x="1687595" y="4090884"/>
                  <a:pt x="1730400" y="4210128"/>
                  <a:pt x="1805819" y="4286566"/>
                </a:cubicBezTo>
                <a:cubicBezTo>
                  <a:pt x="1878181" y="4359946"/>
                  <a:pt x="1983156" y="4398675"/>
                  <a:pt x="2117681" y="4398675"/>
                </a:cubicBezTo>
                <a:cubicBezTo>
                  <a:pt x="2251187" y="4398675"/>
                  <a:pt x="2350047" y="4359946"/>
                  <a:pt x="2413236" y="4287585"/>
                </a:cubicBezTo>
                <a:cubicBezTo>
                  <a:pt x="2456042" y="4237645"/>
                  <a:pt x="2478463" y="4187706"/>
                  <a:pt x="2497828" y="4081360"/>
                </a:cubicBezTo>
                <a:lnTo>
                  <a:pt x="2265891" y="4049109"/>
                </a:lnTo>
                <a:cubicBezTo>
                  <a:pt x="2259352" y="4091914"/>
                  <a:pt x="2252218" y="4112298"/>
                  <a:pt x="2234892" y="4136758"/>
                </a:cubicBezTo>
                <a:cubicBezTo>
                  <a:pt x="2205336" y="4177525"/>
                  <a:pt x="2157434" y="4200966"/>
                  <a:pt x="2111566" y="4200966"/>
                </a:cubicBezTo>
                <a:cubicBezTo>
                  <a:pt x="1995374" y="4200966"/>
                  <a:pt x="1919956" y="4100068"/>
                  <a:pt x="1919956" y="3944128"/>
                </a:cubicBezTo>
                <a:cubicBezTo>
                  <a:pt x="1919956" y="3786151"/>
                  <a:pt x="1992317" y="3688310"/>
                  <a:pt x="2106470" y="3688310"/>
                </a:cubicBezTo>
                <a:cubicBezTo>
                  <a:pt x="2183933" y="3688310"/>
                  <a:pt x="2237949" y="3734173"/>
                  <a:pt x="2258107" y="3826918"/>
                </a:cubicBezTo>
                <a:lnTo>
                  <a:pt x="2487636" y="3785315"/>
                </a:lnTo>
                <a:cubicBezTo>
                  <a:pt x="2474387" y="3705647"/>
                  <a:pt x="2457060" y="3667938"/>
                  <a:pt x="2424447" y="3626151"/>
                </a:cubicBezTo>
                <a:cubicBezTo>
                  <a:pt x="2358201" y="3537483"/>
                  <a:pt x="2255264" y="3492639"/>
                  <a:pt x="2113604" y="3492639"/>
                </a:cubicBezTo>
                <a:close/>
                <a:moveTo>
                  <a:pt x="3468415" y="2483378"/>
                </a:moveTo>
                <a:lnTo>
                  <a:pt x="3618240" y="2483378"/>
                </a:lnTo>
                <a:cubicBezTo>
                  <a:pt x="3671242" y="2483378"/>
                  <a:pt x="3703856" y="2512934"/>
                  <a:pt x="3703856" y="2559822"/>
                </a:cubicBezTo>
                <a:cubicBezTo>
                  <a:pt x="3703856" y="2607729"/>
                  <a:pt x="3667166" y="2644419"/>
                  <a:pt x="3617221" y="2644419"/>
                </a:cubicBezTo>
                <a:lnTo>
                  <a:pt x="3468415" y="2644419"/>
                </a:lnTo>
                <a:close/>
                <a:moveTo>
                  <a:pt x="4094324" y="2291785"/>
                </a:moveTo>
                <a:cubicBezTo>
                  <a:pt x="4099420" y="2355982"/>
                  <a:pt x="4102477" y="2409998"/>
                  <a:pt x="4102477" y="2460962"/>
                </a:cubicBezTo>
                <a:lnTo>
                  <a:pt x="4102477" y="2991952"/>
                </a:lnTo>
                <a:cubicBezTo>
                  <a:pt x="4102477" y="3051070"/>
                  <a:pt x="4100439" y="3093875"/>
                  <a:pt x="4094324" y="3160111"/>
                </a:cubicBezTo>
                <a:lnTo>
                  <a:pt x="4315474" y="3160111"/>
                </a:lnTo>
                <a:cubicBezTo>
                  <a:pt x="4309359" y="3096933"/>
                  <a:pt x="4307320" y="3052089"/>
                  <a:pt x="4307320" y="2991952"/>
                </a:cubicBezTo>
                <a:lnTo>
                  <a:pt x="4307320" y="2770791"/>
                </a:lnTo>
                <a:cubicBezTo>
                  <a:pt x="4307320" y="2738690"/>
                  <a:pt x="4306301" y="2701747"/>
                  <a:pt x="4304518" y="2667349"/>
                </a:cubicBezTo>
                <a:lnTo>
                  <a:pt x="4304333" y="2664200"/>
                </a:lnTo>
                <a:lnTo>
                  <a:pt x="4305102" y="2666561"/>
                </a:lnTo>
                <a:cubicBezTo>
                  <a:pt x="4314896" y="2696768"/>
                  <a:pt x="4327078" y="2734987"/>
                  <a:pt x="4327715" y="2738172"/>
                </a:cubicBezTo>
                <a:lnTo>
                  <a:pt x="4421479" y="3009273"/>
                </a:lnTo>
                <a:cubicBezTo>
                  <a:pt x="4448997" y="3086730"/>
                  <a:pt x="4460208" y="3124439"/>
                  <a:pt x="4465304" y="3160111"/>
                </a:cubicBezTo>
                <a:lnTo>
                  <a:pt x="4663013" y="3160111"/>
                </a:lnTo>
                <a:cubicBezTo>
                  <a:pt x="4668108" y="3127497"/>
                  <a:pt x="4681358" y="3082654"/>
                  <a:pt x="4706837" y="3010292"/>
                </a:cubicBezTo>
                <a:lnTo>
                  <a:pt x="4805697" y="2731038"/>
                </a:lnTo>
                <a:cubicBezTo>
                  <a:pt x="4813978" y="2708107"/>
                  <a:pt x="4821064" y="2685175"/>
                  <a:pt x="4825715" y="2651793"/>
                </a:cubicBezTo>
                <a:lnTo>
                  <a:pt x="4825791" y="2651136"/>
                </a:lnTo>
                <a:lnTo>
                  <a:pt x="4825455" y="2657844"/>
                </a:lnTo>
                <a:cubicBezTo>
                  <a:pt x="4823735" y="2694295"/>
                  <a:pt x="4822015" y="2743788"/>
                  <a:pt x="4822015" y="2769772"/>
                </a:cubicBezTo>
                <a:lnTo>
                  <a:pt x="4822015" y="2991952"/>
                </a:lnTo>
                <a:cubicBezTo>
                  <a:pt x="4822015" y="3054128"/>
                  <a:pt x="4819977" y="3092856"/>
                  <a:pt x="4813862" y="3160111"/>
                </a:cubicBezTo>
                <a:lnTo>
                  <a:pt x="5035011" y="3160111"/>
                </a:lnTo>
                <a:cubicBezTo>
                  <a:pt x="5028896" y="3098971"/>
                  <a:pt x="5026858" y="3059224"/>
                  <a:pt x="5026858" y="2991952"/>
                </a:cubicBezTo>
                <a:lnTo>
                  <a:pt x="5026858" y="2460962"/>
                </a:lnTo>
                <a:cubicBezTo>
                  <a:pt x="5026858" y="2402864"/>
                  <a:pt x="5028896" y="2361078"/>
                  <a:pt x="5035011" y="2291785"/>
                </a:cubicBezTo>
                <a:lnTo>
                  <a:pt x="4744558" y="2291785"/>
                </a:lnTo>
                <a:cubicBezTo>
                  <a:pt x="4738443" y="2334590"/>
                  <a:pt x="4730289" y="2367204"/>
                  <a:pt x="4706848" y="2435489"/>
                </a:cubicBezTo>
                <a:lnTo>
                  <a:pt x="4565143" y="2874753"/>
                </a:lnTo>
                <a:lnTo>
                  <a:pt x="4422487" y="2435489"/>
                </a:lnTo>
                <a:cubicBezTo>
                  <a:pt x="4399046" y="2368223"/>
                  <a:pt x="4390893" y="2335609"/>
                  <a:pt x="4383758" y="2291785"/>
                </a:cubicBezTo>
                <a:close/>
                <a:moveTo>
                  <a:pt x="3237074" y="2288727"/>
                </a:moveTo>
                <a:cubicBezTo>
                  <a:pt x="3243189" y="2358020"/>
                  <a:pt x="3245227" y="2395729"/>
                  <a:pt x="3245227" y="2448732"/>
                </a:cubicBezTo>
                <a:lnTo>
                  <a:pt x="3245227" y="2997048"/>
                </a:lnTo>
                <a:cubicBezTo>
                  <a:pt x="3245227" y="3062281"/>
                  <a:pt x="3243189" y="3092856"/>
                  <a:pt x="3237074" y="3160111"/>
                </a:cubicBezTo>
                <a:lnTo>
                  <a:pt x="3476569" y="3160111"/>
                </a:lnTo>
                <a:cubicBezTo>
                  <a:pt x="3470454" y="3092856"/>
                  <a:pt x="3468415" y="3055147"/>
                  <a:pt x="3468415" y="2996029"/>
                </a:cubicBezTo>
                <a:lnTo>
                  <a:pt x="3468415" y="2839071"/>
                </a:lnTo>
                <a:lnTo>
                  <a:pt x="3562185" y="2839071"/>
                </a:lnTo>
                <a:cubicBezTo>
                  <a:pt x="3584613" y="2839071"/>
                  <a:pt x="3610092" y="2847224"/>
                  <a:pt x="3631495" y="2866588"/>
                </a:cubicBezTo>
                <a:cubicBezTo>
                  <a:pt x="3656974" y="2889010"/>
                  <a:pt x="3669204" y="2912451"/>
                  <a:pt x="3701818" y="3001119"/>
                </a:cubicBezTo>
                <a:cubicBezTo>
                  <a:pt x="3733412" y="3085711"/>
                  <a:pt x="3745642" y="3127497"/>
                  <a:pt x="3751757" y="3160111"/>
                </a:cubicBezTo>
                <a:lnTo>
                  <a:pt x="4010616" y="3160111"/>
                </a:lnTo>
                <a:cubicBezTo>
                  <a:pt x="3985137" y="3085722"/>
                  <a:pt x="3972907" y="3060243"/>
                  <a:pt x="3961696" y="3031706"/>
                </a:cubicBezTo>
                <a:cubicBezTo>
                  <a:pt x="3915833" y="2921635"/>
                  <a:pt x="3901565" y="2886983"/>
                  <a:pt x="3886277" y="2854369"/>
                </a:cubicBezTo>
                <a:cubicBezTo>
                  <a:pt x="3853663" y="2782008"/>
                  <a:pt x="3830222" y="2758567"/>
                  <a:pt x="3778244" y="2752243"/>
                </a:cubicBezTo>
                <a:cubicBezTo>
                  <a:pt x="3828184" y="2746326"/>
                  <a:pt x="3849587" y="2735115"/>
                  <a:pt x="3875066" y="2711674"/>
                </a:cubicBezTo>
                <a:cubicBezTo>
                  <a:pt x="3914814" y="2673964"/>
                  <a:pt x="3935197" y="2616890"/>
                  <a:pt x="3935197" y="2534343"/>
                </a:cubicBezTo>
                <a:cubicBezTo>
                  <a:pt x="3935197" y="2377395"/>
                  <a:pt x="3839395" y="2291785"/>
                  <a:pt x="3664103" y="2291785"/>
                </a:cubicBezTo>
                <a:lnTo>
                  <a:pt x="3399117" y="2291785"/>
                </a:lnTo>
                <a:cubicBezTo>
                  <a:pt x="3340000" y="2291785"/>
                  <a:pt x="3302290" y="2290766"/>
                  <a:pt x="3237074" y="2288727"/>
                </a:cubicBezTo>
                <a:close/>
                <a:moveTo>
                  <a:pt x="3122239" y="2284651"/>
                </a:moveTo>
                <a:cubicBezTo>
                  <a:pt x="3053965" y="2289746"/>
                  <a:pt x="3019314" y="2291785"/>
                  <a:pt x="2960196" y="2291785"/>
                </a:cubicBezTo>
                <a:lnTo>
                  <a:pt x="2635079" y="2291785"/>
                </a:lnTo>
                <a:cubicBezTo>
                  <a:pt x="2565770" y="2291785"/>
                  <a:pt x="2537232" y="2290766"/>
                  <a:pt x="2475074" y="2288727"/>
                </a:cubicBezTo>
                <a:cubicBezTo>
                  <a:pt x="2481189" y="2359039"/>
                  <a:pt x="2483228" y="2394710"/>
                  <a:pt x="2483228" y="2447713"/>
                </a:cubicBezTo>
                <a:lnTo>
                  <a:pt x="2483228" y="3004182"/>
                </a:lnTo>
                <a:cubicBezTo>
                  <a:pt x="2483228" y="3064320"/>
                  <a:pt x="2481189" y="3102029"/>
                  <a:pt x="2475074" y="3163168"/>
                </a:cubicBezTo>
                <a:cubicBezTo>
                  <a:pt x="2539271" y="3161130"/>
                  <a:pt x="2567808" y="3160111"/>
                  <a:pt x="2635079" y="3160111"/>
                </a:cubicBezTo>
                <a:lnTo>
                  <a:pt x="2956119" y="3160111"/>
                </a:lnTo>
                <a:cubicBezTo>
                  <a:pt x="3033582" y="3160111"/>
                  <a:pt x="3070272" y="3162149"/>
                  <a:pt x="3134469" y="3167245"/>
                </a:cubicBezTo>
                <a:lnTo>
                  <a:pt x="3134469" y="2956287"/>
                </a:lnTo>
                <a:cubicBezTo>
                  <a:pt x="3070272" y="2961383"/>
                  <a:pt x="3025428" y="2963421"/>
                  <a:pt x="2958157" y="2963421"/>
                </a:cubicBezTo>
                <a:lnTo>
                  <a:pt x="2705397" y="2963421"/>
                </a:lnTo>
                <a:lnTo>
                  <a:pt x="2705397" y="2812572"/>
                </a:lnTo>
                <a:lnTo>
                  <a:pt x="2915352" y="2812572"/>
                </a:lnTo>
                <a:cubicBezTo>
                  <a:pt x="2975489" y="2812572"/>
                  <a:pt x="3010141" y="2814611"/>
                  <a:pt x="3078415" y="2819706"/>
                </a:cubicBezTo>
                <a:lnTo>
                  <a:pt x="3078415" y="2610787"/>
                </a:lnTo>
                <a:cubicBezTo>
                  <a:pt x="2996892" y="2616902"/>
                  <a:pt x="2972431" y="2617921"/>
                  <a:pt x="2915352" y="2617921"/>
                </a:cubicBezTo>
                <a:lnTo>
                  <a:pt x="2705397" y="2617921"/>
                </a:lnTo>
                <a:lnTo>
                  <a:pt x="2705397" y="2488474"/>
                </a:lnTo>
                <a:lnTo>
                  <a:pt x="2960196" y="2488474"/>
                </a:lnTo>
                <a:cubicBezTo>
                  <a:pt x="3018294" y="2488474"/>
                  <a:pt x="3054985" y="2490513"/>
                  <a:pt x="3122239" y="2495608"/>
                </a:cubicBezTo>
                <a:close/>
                <a:moveTo>
                  <a:pt x="1617548" y="2284651"/>
                </a:moveTo>
                <a:lnTo>
                  <a:pt x="1617548" y="2499685"/>
                </a:lnTo>
                <a:cubicBezTo>
                  <a:pt x="1710282" y="2493570"/>
                  <a:pt x="1727608" y="2492551"/>
                  <a:pt x="1781630" y="2492551"/>
                </a:cubicBezTo>
                <a:lnTo>
                  <a:pt x="1891706" y="2492551"/>
                </a:lnTo>
                <a:lnTo>
                  <a:pt x="1891706" y="2996029"/>
                </a:lnTo>
                <a:cubicBezTo>
                  <a:pt x="1891706" y="3050051"/>
                  <a:pt x="1889668" y="3091837"/>
                  <a:pt x="1883553" y="3160111"/>
                </a:cubicBezTo>
                <a:lnTo>
                  <a:pt x="2129162" y="3160111"/>
                </a:lnTo>
                <a:cubicBezTo>
                  <a:pt x="2123047" y="3091837"/>
                  <a:pt x="2121009" y="3046993"/>
                  <a:pt x="2121009" y="2996029"/>
                </a:cubicBezTo>
                <a:lnTo>
                  <a:pt x="2121009" y="2492551"/>
                </a:lnTo>
                <a:lnTo>
                  <a:pt x="2225990" y="2492551"/>
                </a:lnTo>
                <a:cubicBezTo>
                  <a:pt x="2289184" y="2492551"/>
                  <a:pt x="2328932" y="2494589"/>
                  <a:pt x="2395167" y="2499685"/>
                </a:cubicBezTo>
                <a:lnTo>
                  <a:pt x="2395167" y="2284651"/>
                </a:lnTo>
                <a:cubicBezTo>
                  <a:pt x="2327913" y="2289746"/>
                  <a:pt x="2287146" y="2291785"/>
                  <a:pt x="2225990" y="2291785"/>
                </a:cubicBezTo>
                <a:lnTo>
                  <a:pt x="1779591" y="2291785"/>
                </a:lnTo>
                <a:cubicBezTo>
                  <a:pt x="1727608" y="2291785"/>
                  <a:pt x="1671553" y="2288727"/>
                  <a:pt x="1617548" y="2284651"/>
                </a:cubicBezTo>
                <a:close/>
                <a:moveTo>
                  <a:pt x="2652452" y="1249910"/>
                </a:moveTo>
                <a:cubicBezTo>
                  <a:pt x="2765586" y="1249910"/>
                  <a:pt x="2841005" y="1349789"/>
                  <a:pt x="2841005" y="1504709"/>
                </a:cubicBezTo>
                <a:cubicBezTo>
                  <a:pt x="2841005" y="1661668"/>
                  <a:pt x="2765586" y="1763586"/>
                  <a:pt x="2652452" y="1763586"/>
                </a:cubicBezTo>
                <a:cubicBezTo>
                  <a:pt x="2538299" y="1763586"/>
                  <a:pt x="2461861" y="1660649"/>
                  <a:pt x="2461861" y="1504709"/>
                </a:cubicBezTo>
                <a:cubicBezTo>
                  <a:pt x="2461861" y="1350808"/>
                  <a:pt x="2538299" y="1249910"/>
                  <a:pt x="2652452" y="1249910"/>
                </a:cubicBezTo>
                <a:close/>
                <a:moveTo>
                  <a:pt x="3179924" y="1072585"/>
                </a:moveTo>
                <a:cubicBezTo>
                  <a:pt x="3186039" y="1139839"/>
                  <a:pt x="3188077" y="1185702"/>
                  <a:pt x="3188077" y="1234628"/>
                </a:cubicBezTo>
                <a:lnTo>
                  <a:pt x="3188077" y="1770714"/>
                </a:lnTo>
                <a:cubicBezTo>
                  <a:pt x="3188077" y="1835947"/>
                  <a:pt x="3186039" y="1880791"/>
                  <a:pt x="3179924" y="1940911"/>
                </a:cubicBezTo>
                <a:lnTo>
                  <a:pt x="3417380" y="1940911"/>
                </a:lnTo>
                <a:cubicBezTo>
                  <a:pt x="3411265" y="1876714"/>
                  <a:pt x="3409227" y="1831870"/>
                  <a:pt x="3409227" y="1771733"/>
                </a:cubicBezTo>
                <a:lnTo>
                  <a:pt x="3409227" y="1543438"/>
                </a:lnTo>
                <a:cubicBezTo>
                  <a:pt x="3409227" y="1483312"/>
                  <a:pt x="3407189" y="1427258"/>
                  <a:pt x="3402093" y="1401767"/>
                </a:cubicBezTo>
                <a:cubicBezTo>
                  <a:pt x="3410257" y="1455784"/>
                  <a:pt x="3427583" y="1486359"/>
                  <a:pt x="3455101" y="1527126"/>
                </a:cubicBezTo>
                <a:lnTo>
                  <a:pt x="3643649" y="1811476"/>
                </a:lnTo>
                <a:cubicBezTo>
                  <a:pt x="3678301" y="1864472"/>
                  <a:pt x="3701742" y="1902182"/>
                  <a:pt x="3720087" y="1940911"/>
                </a:cubicBezTo>
                <a:lnTo>
                  <a:pt x="3963658" y="1940911"/>
                </a:lnTo>
                <a:cubicBezTo>
                  <a:pt x="3958563" y="1877733"/>
                  <a:pt x="3955505" y="1830851"/>
                  <a:pt x="3955505" y="1778867"/>
                </a:cubicBezTo>
                <a:lnTo>
                  <a:pt x="3955505" y="1237686"/>
                </a:lnTo>
                <a:cubicBezTo>
                  <a:pt x="3955505" y="1181625"/>
                  <a:pt x="3957543" y="1138820"/>
                  <a:pt x="3963658" y="1072585"/>
                </a:cubicBezTo>
                <a:lnTo>
                  <a:pt x="3726202" y="1072585"/>
                </a:lnTo>
                <a:cubicBezTo>
                  <a:pt x="3732317" y="1139839"/>
                  <a:pt x="3734355" y="1180606"/>
                  <a:pt x="3734355" y="1237686"/>
                </a:cubicBezTo>
                <a:lnTo>
                  <a:pt x="3734355" y="1470058"/>
                </a:lnTo>
                <a:cubicBezTo>
                  <a:pt x="3734355" y="1537317"/>
                  <a:pt x="3736394" y="1584200"/>
                  <a:pt x="3740470" y="1610709"/>
                </a:cubicBezTo>
                <a:cubicBezTo>
                  <a:pt x="3736382" y="1565866"/>
                  <a:pt x="3717018" y="1533252"/>
                  <a:pt x="3687462" y="1489427"/>
                </a:cubicBezTo>
                <a:lnTo>
                  <a:pt x="3493819" y="1199982"/>
                </a:lnTo>
                <a:cubicBezTo>
                  <a:pt x="3454071" y="1140870"/>
                  <a:pt x="3431649" y="1100103"/>
                  <a:pt x="3421457" y="1072585"/>
                </a:cubicBezTo>
                <a:close/>
                <a:moveTo>
                  <a:pt x="1532099" y="1072585"/>
                </a:moveTo>
                <a:cubicBezTo>
                  <a:pt x="1538214" y="1141878"/>
                  <a:pt x="1540253" y="1185702"/>
                  <a:pt x="1540253" y="1246858"/>
                </a:cubicBezTo>
                <a:lnTo>
                  <a:pt x="1540253" y="1784983"/>
                </a:lnTo>
                <a:cubicBezTo>
                  <a:pt x="1540253" y="1843081"/>
                  <a:pt x="1538214" y="1887925"/>
                  <a:pt x="1532099" y="1943968"/>
                </a:cubicBezTo>
                <a:cubicBezTo>
                  <a:pt x="1591200" y="1941930"/>
                  <a:pt x="1632986" y="1940911"/>
                  <a:pt x="1693123" y="1940911"/>
                </a:cubicBezTo>
                <a:lnTo>
                  <a:pt x="2002952" y="1940911"/>
                </a:lnTo>
                <a:cubicBezTo>
                  <a:pt x="2074300" y="1940911"/>
                  <a:pt x="2124240" y="1942949"/>
                  <a:pt x="2182322" y="1948045"/>
                </a:cubicBezTo>
                <a:lnTo>
                  <a:pt x="2182322" y="1731991"/>
                </a:lnTo>
                <a:cubicBezTo>
                  <a:pt x="2114048" y="1738106"/>
                  <a:pt x="2079396" y="1739125"/>
                  <a:pt x="2002952" y="1739125"/>
                </a:cubicBezTo>
                <a:lnTo>
                  <a:pt x="1766498" y="1739125"/>
                </a:lnTo>
                <a:lnTo>
                  <a:pt x="1766498" y="1243801"/>
                </a:lnTo>
                <a:cubicBezTo>
                  <a:pt x="1766498" y="1174491"/>
                  <a:pt x="1767517" y="1145954"/>
                  <a:pt x="1774652" y="1072585"/>
                </a:cubicBezTo>
                <a:close/>
                <a:moveTo>
                  <a:pt x="4497912" y="1054240"/>
                </a:moveTo>
                <a:cubicBezTo>
                  <a:pt x="4230893" y="1054240"/>
                  <a:pt x="4068844" y="1224442"/>
                  <a:pt x="4068844" y="1502671"/>
                </a:cubicBezTo>
                <a:cubicBezTo>
                  <a:pt x="4068844" y="1652484"/>
                  <a:pt x="4111650" y="1773766"/>
                  <a:pt x="4189107" y="1851223"/>
                </a:cubicBezTo>
                <a:cubicBezTo>
                  <a:pt x="4261469" y="1924604"/>
                  <a:pt x="4362367" y="1960275"/>
                  <a:pt x="4501988" y="1960275"/>
                </a:cubicBezTo>
                <a:cubicBezTo>
                  <a:pt x="4587593" y="1960275"/>
                  <a:pt x="4661993" y="1948045"/>
                  <a:pt x="4728240" y="1925623"/>
                </a:cubicBezTo>
                <a:cubicBezTo>
                  <a:pt x="4774102" y="1910336"/>
                  <a:pt x="4801620" y="1897086"/>
                  <a:pt x="4857675" y="1859854"/>
                </a:cubicBezTo>
                <a:cubicBezTo>
                  <a:pt x="4851560" y="1794161"/>
                  <a:pt x="4850541" y="1761547"/>
                  <a:pt x="4850541" y="1699372"/>
                </a:cubicBezTo>
                <a:lnTo>
                  <a:pt x="4850541" y="1585224"/>
                </a:lnTo>
                <a:cubicBezTo>
                  <a:pt x="4850541" y="1529164"/>
                  <a:pt x="4852579" y="1495531"/>
                  <a:pt x="4857675" y="1436430"/>
                </a:cubicBezTo>
                <a:cubicBezTo>
                  <a:pt x="4792459" y="1440507"/>
                  <a:pt x="4754750" y="1441526"/>
                  <a:pt x="4712958" y="1441526"/>
                </a:cubicBezTo>
                <a:lnTo>
                  <a:pt x="4631424" y="1441526"/>
                </a:lnTo>
                <a:cubicBezTo>
                  <a:pt x="4570267" y="1441526"/>
                  <a:pt x="4545807" y="1440507"/>
                  <a:pt x="4487726" y="1435411"/>
                </a:cubicBezTo>
                <a:lnTo>
                  <a:pt x="4487726" y="1636177"/>
                </a:lnTo>
                <a:cubicBezTo>
                  <a:pt x="4539692" y="1632101"/>
                  <a:pt x="4557018" y="1631082"/>
                  <a:pt x="4598810" y="1631082"/>
                </a:cubicBezTo>
                <a:lnTo>
                  <a:pt x="4637544" y="1631082"/>
                </a:lnTo>
                <a:lnTo>
                  <a:pt x="4637544" y="1726895"/>
                </a:lnTo>
                <a:cubicBezTo>
                  <a:pt x="4587605" y="1752374"/>
                  <a:pt x="4543780" y="1763586"/>
                  <a:pt x="4499950" y="1763586"/>
                </a:cubicBezTo>
                <a:cubicBezTo>
                  <a:pt x="4445928" y="1763586"/>
                  <a:pt x="4395989" y="1744221"/>
                  <a:pt x="4363375" y="1708550"/>
                </a:cubicBezTo>
                <a:cubicBezTo>
                  <a:pt x="4322608" y="1663706"/>
                  <a:pt x="4301205" y="1590326"/>
                  <a:pt x="4301205" y="1505729"/>
                </a:cubicBezTo>
                <a:cubicBezTo>
                  <a:pt x="4301205" y="1344693"/>
                  <a:pt x="4372548" y="1249910"/>
                  <a:pt x="4492816" y="1249910"/>
                </a:cubicBezTo>
                <a:cubicBezTo>
                  <a:pt x="4525435" y="1249910"/>
                  <a:pt x="4559068" y="1260102"/>
                  <a:pt x="4585566" y="1281505"/>
                </a:cubicBezTo>
                <a:cubicBezTo>
                  <a:pt x="4607988" y="1298831"/>
                  <a:pt x="4620218" y="1318195"/>
                  <a:pt x="4632769" y="1354885"/>
                </a:cubicBezTo>
                <a:lnTo>
                  <a:pt x="4859713" y="1305531"/>
                </a:lnTo>
                <a:cubicBezTo>
                  <a:pt x="4843406" y="1237691"/>
                  <a:pt x="4827100" y="1207116"/>
                  <a:pt x="4799582" y="1175522"/>
                </a:cubicBezTo>
                <a:cubicBezTo>
                  <a:pt x="4732316" y="1093988"/>
                  <a:pt x="4635495" y="1054240"/>
                  <a:pt x="4497912" y="1054240"/>
                </a:cubicBezTo>
                <a:close/>
                <a:moveTo>
                  <a:pt x="2652452" y="1054240"/>
                </a:moveTo>
                <a:cubicBezTo>
                  <a:pt x="2391549" y="1054240"/>
                  <a:pt x="2230520" y="1226480"/>
                  <a:pt x="2230520" y="1505729"/>
                </a:cubicBezTo>
                <a:cubicBezTo>
                  <a:pt x="2230520" y="1785996"/>
                  <a:pt x="2391549" y="1960275"/>
                  <a:pt x="2651434" y="1960275"/>
                </a:cubicBezTo>
                <a:cubicBezTo>
                  <a:pt x="2909279" y="1960275"/>
                  <a:pt x="3073366" y="1781919"/>
                  <a:pt x="3073366" y="1502671"/>
                </a:cubicBezTo>
                <a:cubicBezTo>
                  <a:pt x="3073366" y="1225461"/>
                  <a:pt x="2913355" y="1054240"/>
                  <a:pt x="2652452" y="1054240"/>
                </a:cubicBezTo>
                <a:close/>
                <a:moveTo>
                  <a:pt x="0" y="0"/>
                </a:moveTo>
                <a:lnTo>
                  <a:pt x="6709719" y="0"/>
                </a:lnTo>
                <a:lnTo>
                  <a:pt x="6709719" y="6858000"/>
                </a:lnTo>
                <a:lnTo>
                  <a:pt x="0" y="685800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Tree>
    <p:extLst>
      <p:ext uri="{BB962C8B-B14F-4D97-AF65-F5344CB8AC3E}">
        <p14:creationId xmlns:p14="http://schemas.microsoft.com/office/powerpoint/2010/main" val="2002458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D1BDED99-B35B-4FEE-A274-8E8DB6FEEE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02473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n old couple walking on a path&#10;&#10;Description automatically generated">
            <a:extLst>
              <a:ext uri="{FF2B5EF4-FFF2-40B4-BE49-F238E27FC236}">
                <a16:creationId xmlns:a16="http://schemas.microsoft.com/office/drawing/2014/main" id="{4A3287E5-860F-A511-B012-26916E663B56}"/>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3784" r="35105" b="-1"/>
          <a:stretch/>
        </p:blipFill>
        <p:spPr>
          <a:xfrm>
            <a:off x="7968222" y="10"/>
            <a:ext cx="4223778" cy="6857990"/>
          </a:xfrm>
          <a:custGeom>
            <a:avLst/>
            <a:gdLst/>
            <a:ahLst/>
            <a:cxnLst/>
            <a:rect l="l" t="t" r="r" b="b"/>
            <a:pathLst>
              <a:path w="4223778" h="6865951">
                <a:moveTo>
                  <a:pt x="478794" y="0"/>
                </a:moveTo>
                <a:lnTo>
                  <a:pt x="4223778" y="0"/>
                </a:lnTo>
                <a:lnTo>
                  <a:pt x="4223778" y="6865951"/>
                </a:lnTo>
                <a:lnTo>
                  <a:pt x="52221" y="6865951"/>
                </a:lnTo>
                <a:lnTo>
                  <a:pt x="49989" y="6844695"/>
                </a:lnTo>
                <a:cubicBezTo>
                  <a:pt x="46440" y="6810509"/>
                  <a:pt x="42891" y="6776323"/>
                  <a:pt x="41304" y="6765443"/>
                </a:cubicBezTo>
                <a:cubicBezTo>
                  <a:pt x="35681" y="6732842"/>
                  <a:pt x="13533" y="6716945"/>
                  <a:pt x="11182" y="6694817"/>
                </a:cubicBezTo>
                <a:cubicBezTo>
                  <a:pt x="16764" y="6697663"/>
                  <a:pt x="14835" y="6635151"/>
                  <a:pt x="10913" y="6627127"/>
                </a:cubicBezTo>
                <a:cubicBezTo>
                  <a:pt x="19564" y="6579282"/>
                  <a:pt x="-12861" y="6585665"/>
                  <a:pt x="5999" y="6527525"/>
                </a:cubicBezTo>
                <a:cubicBezTo>
                  <a:pt x="12287" y="6468687"/>
                  <a:pt x="19003" y="6409739"/>
                  <a:pt x="7685" y="6346547"/>
                </a:cubicBezTo>
                <a:cubicBezTo>
                  <a:pt x="31149" y="6240430"/>
                  <a:pt x="5895" y="6134229"/>
                  <a:pt x="12535" y="6084924"/>
                </a:cubicBezTo>
                <a:cubicBezTo>
                  <a:pt x="14696" y="6024961"/>
                  <a:pt x="53867" y="6020785"/>
                  <a:pt x="45320" y="5989742"/>
                </a:cubicBezTo>
                <a:cubicBezTo>
                  <a:pt x="41264" y="5940899"/>
                  <a:pt x="43258" y="5932095"/>
                  <a:pt x="40418" y="5889597"/>
                </a:cubicBezTo>
                <a:cubicBezTo>
                  <a:pt x="20860" y="5848611"/>
                  <a:pt x="51187" y="5792775"/>
                  <a:pt x="49796" y="5755774"/>
                </a:cubicBezTo>
                <a:cubicBezTo>
                  <a:pt x="43522" y="5734342"/>
                  <a:pt x="37368" y="5692606"/>
                  <a:pt x="49956" y="5684909"/>
                </a:cubicBezTo>
                <a:cubicBezTo>
                  <a:pt x="52825" y="5660429"/>
                  <a:pt x="62553" y="5623499"/>
                  <a:pt x="67011" y="5608897"/>
                </a:cubicBezTo>
                <a:lnTo>
                  <a:pt x="76701" y="5597290"/>
                </a:lnTo>
                <a:cubicBezTo>
                  <a:pt x="87717" y="5587442"/>
                  <a:pt x="82431" y="5550877"/>
                  <a:pt x="89120" y="5529641"/>
                </a:cubicBezTo>
                <a:cubicBezTo>
                  <a:pt x="69291" y="5496375"/>
                  <a:pt x="118554" y="5526326"/>
                  <a:pt x="94330" y="5470852"/>
                </a:cubicBezTo>
                <a:cubicBezTo>
                  <a:pt x="95483" y="5449506"/>
                  <a:pt x="114690" y="5429653"/>
                  <a:pt x="116139" y="5390946"/>
                </a:cubicBezTo>
                <a:cubicBezTo>
                  <a:pt x="127589" y="5337323"/>
                  <a:pt x="132794" y="5338384"/>
                  <a:pt x="135560" y="5284344"/>
                </a:cubicBezTo>
                <a:cubicBezTo>
                  <a:pt x="143629" y="5226223"/>
                  <a:pt x="148113" y="5192743"/>
                  <a:pt x="158141" y="5143920"/>
                </a:cubicBezTo>
                <a:cubicBezTo>
                  <a:pt x="170128" y="5118849"/>
                  <a:pt x="159838" y="5102006"/>
                  <a:pt x="174950" y="5088188"/>
                </a:cubicBezTo>
                <a:cubicBezTo>
                  <a:pt x="197620" y="5107654"/>
                  <a:pt x="181875" y="4983257"/>
                  <a:pt x="203603" y="5010764"/>
                </a:cubicBezTo>
                <a:lnTo>
                  <a:pt x="258582" y="4919969"/>
                </a:lnTo>
                <a:cubicBezTo>
                  <a:pt x="238838" y="4883087"/>
                  <a:pt x="271098" y="4853332"/>
                  <a:pt x="287910" y="4849612"/>
                </a:cubicBezTo>
                <a:cubicBezTo>
                  <a:pt x="294156" y="4811643"/>
                  <a:pt x="286101" y="4834074"/>
                  <a:pt x="305439" y="4799017"/>
                </a:cubicBezTo>
                <a:cubicBezTo>
                  <a:pt x="322572" y="4758926"/>
                  <a:pt x="352642" y="4705848"/>
                  <a:pt x="373456" y="4667754"/>
                </a:cubicBezTo>
                <a:cubicBezTo>
                  <a:pt x="384080" y="4649919"/>
                  <a:pt x="401158" y="4670663"/>
                  <a:pt x="407944" y="4574050"/>
                </a:cubicBezTo>
                <a:cubicBezTo>
                  <a:pt x="408098" y="4548109"/>
                  <a:pt x="427782" y="4503327"/>
                  <a:pt x="425133" y="4462469"/>
                </a:cubicBezTo>
                <a:lnTo>
                  <a:pt x="433890" y="4364681"/>
                </a:lnTo>
                <a:cubicBezTo>
                  <a:pt x="430018" y="4339230"/>
                  <a:pt x="435361" y="4287915"/>
                  <a:pt x="440691" y="4222147"/>
                </a:cubicBezTo>
                <a:cubicBezTo>
                  <a:pt x="451463" y="4164562"/>
                  <a:pt x="497377" y="4067298"/>
                  <a:pt x="503057" y="3977136"/>
                </a:cubicBezTo>
                <a:cubicBezTo>
                  <a:pt x="519229" y="3939837"/>
                  <a:pt x="472839" y="3875689"/>
                  <a:pt x="507582" y="3776020"/>
                </a:cubicBezTo>
                <a:cubicBezTo>
                  <a:pt x="497716" y="3757477"/>
                  <a:pt x="518006" y="3707185"/>
                  <a:pt x="521577" y="3692206"/>
                </a:cubicBezTo>
                <a:cubicBezTo>
                  <a:pt x="525148" y="3677227"/>
                  <a:pt x="526352" y="3687655"/>
                  <a:pt x="529009" y="3686147"/>
                </a:cubicBezTo>
                <a:cubicBezTo>
                  <a:pt x="531848" y="3650325"/>
                  <a:pt x="545504" y="3563351"/>
                  <a:pt x="551870" y="3514534"/>
                </a:cubicBezTo>
                <a:cubicBezTo>
                  <a:pt x="561331" y="3487751"/>
                  <a:pt x="581973" y="3426419"/>
                  <a:pt x="567205" y="3393248"/>
                </a:cubicBezTo>
                <a:cubicBezTo>
                  <a:pt x="585208" y="3400657"/>
                  <a:pt x="563566" y="3353906"/>
                  <a:pt x="579630" y="3344723"/>
                </a:cubicBezTo>
                <a:cubicBezTo>
                  <a:pt x="592861" y="3339338"/>
                  <a:pt x="589379" y="3323900"/>
                  <a:pt x="592672" y="3310978"/>
                </a:cubicBezTo>
                <a:cubicBezTo>
                  <a:pt x="605351" y="3299735"/>
                  <a:pt x="594296" y="3237176"/>
                  <a:pt x="589270" y="3216655"/>
                </a:cubicBezTo>
                <a:cubicBezTo>
                  <a:pt x="566909" y="3160431"/>
                  <a:pt x="626099" y="3142203"/>
                  <a:pt x="609663" y="3096973"/>
                </a:cubicBezTo>
                <a:cubicBezTo>
                  <a:pt x="609191" y="3084373"/>
                  <a:pt x="615889" y="3033331"/>
                  <a:pt x="618886" y="3023628"/>
                </a:cubicBezTo>
                <a:lnTo>
                  <a:pt x="630425" y="2998646"/>
                </a:lnTo>
                <a:lnTo>
                  <a:pt x="640017" y="2995914"/>
                </a:lnTo>
                <a:lnTo>
                  <a:pt x="643600" y="2978244"/>
                </a:lnTo>
                <a:lnTo>
                  <a:pt x="659520" y="2950805"/>
                </a:lnTo>
                <a:cubicBezTo>
                  <a:pt x="620152" y="2937671"/>
                  <a:pt x="687598" y="2860550"/>
                  <a:pt x="650890" y="2864933"/>
                </a:cubicBezTo>
                <a:cubicBezTo>
                  <a:pt x="663707" y="2817056"/>
                  <a:pt x="662078" y="2779813"/>
                  <a:pt x="640210" y="2741864"/>
                </a:cubicBezTo>
                <a:cubicBezTo>
                  <a:pt x="634452" y="2649732"/>
                  <a:pt x="665268" y="2597914"/>
                  <a:pt x="639387" y="2510931"/>
                </a:cubicBezTo>
                <a:cubicBezTo>
                  <a:pt x="645574" y="2407642"/>
                  <a:pt x="671719" y="2317589"/>
                  <a:pt x="680438" y="2227415"/>
                </a:cubicBezTo>
                <a:cubicBezTo>
                  <a:pt x="664175" y="2189847"/>
                  <a:pt x="704423" y="2141655"/>
                  <a:pt x="688135" y="2054289"/>
                </a:cubicBezTo>
                <a:cubicBezTo>
                  <a:pt x="683239" y="2048201"/>
                  <a:pt x="684029" y="1979567"/>
                  <a:pt x="681480" y="1972202"/>
                </a:cubicBezTo>
                <a:lnTo>
                  <a:pt x="686247" y="1917474"/>
                </a:lnTo>
                <a:lnTo>
                  <a:pt x="679783" y="1862721"/>
                </a:lnTo>
                <a:cubicBezTo>
                  <a:pt x="683677" y="1851209"/>
                  <a:pt x="688980" y="1824057"/>
                  <a:pt x="686639" y="1818227"/>
                </a:cubicBezTo>
                <a:lnTo>
                  <a:pt x="658235" y="1742488"/>
                </a:lnTo>
                <a:cubicBezTo>
                  <a:pt x="645662" y="1715201"/>
                  <a:pt x="661423" y="1719638"/>
                  <a:pt x="636990" y="1638389"/>
                </a:cubicBezTo>
                <a:cubicBezTo>
                  <a:pt x="626351" y="1601441"/>
                  <a:pt x="629414" y="1617134"/>
                  <a:pt x="602059" y="1570807"/>
                </a:cubicBezTo>
                <a:lnTo>
                  <a:pt x="570903" y="1513173"/>
                </a:lnTo>
                <a:cubicBezTo>
                  <a:pt x="570781" y="1503175"/>
                  <a:pt x="550561" y="1468055"/>
                  <a:pt x="550438" y="1458058"/>
                </a:cubicBezTo>
                <a:cubicBezTo>
                  <a:pt x="556848" y="1428101"/>
                  <a:pt x="546263" y="1422712"/>
                  <a:pt x="531416" y="1385478"/>
                </a:cubicBezTo>
                <a:cubicBezTo>
                  <a:pt x="527790" y="1370753"/>
                  <a:pt x="490725" y="1304050"/>
                  <a:pt x="501981" y="1265452"/>
                </a:cubicBezTo>
                <a:cubicBezTo>
                  <a:pt x="501825" y="1234781"/>
                  <a:pt x="490462" y="1187660"/>
                  <a:pt x="487370" y="1141743"/>
                </a:cubicBezTo>
                <a:cubicBezTo>
                  <a:pt x="484278" y="1095826"/>
                  <a:pt x="483852" y="1028118"/>
                  <a:pt x="483427" y="989948"/>
                </a:cubicBezTo>
                <a:cubicBezTo>
                  <a:pt x="483001" y="951779"/>
                  <a:pt x="494678" y="945984"/>
                  <a:pt x="484820" y="912725"/>
                </a:cubicBezTo>
                <a:cubicBezTo>
                  <a:pt x="467566" y="854951"/>
                  <a:pt x="510777" y="860797"/>
                  <a:pt x="475093" y="812798"/>
                </a:cubicBezTo>
                <a:cubicBezTo>
                  <a:pt x="461960" y="787034"/>
                  <a:pt x="498505" y="551948"/>
                  <a:pt x="461972" y="450605"/>
                </a:cubicBezTo>
                <a:cubicBezTo>
                  <a:pt x="470167" y="357604"/>
                  <a:pt x="458694" y="431306"/>
                  <a:pt x="465015" y="372906"/>
                </a:cubicBezTo>
                <a:cubicBezTo>
                  <a:pt x="503427" y="364177"/>
                  <a:pt x="489736" y="290341"/>
                  <a:pt x="490377" y="246134"/>
                </a:cubicBezTo>
                <a:cubicBezTo>
                  <a:pt x="491019" y="201927"/>
                  <a:pt x="449725" y="138160"/>
                  <a:pt x="468864" y="107666"/>
                </a:cubicBezTo>
                <a:cubicBezTo>
                  <a:pt x="468282" y="89794"/>
                  <a:pt x="477749" y="76947"/>
                  <a:pt x="477167" y="59075"/>
                </a:cubicBezTo>
                <a:lnTo>
                  <a:pt x="472992" y="14560"/>
                </a:lnTo>
                <a:close/>
              </a:path>
            </a:pathLst>
          </a:custGeom>
        </p:spPr>
      </p:pic>
      <p:sp>
        <p:nvSpPr>
          <p:cNvPr id="2" name="Title 1">
            <a:extLst>
              <a:ext uri="{FF2B5EF4-FFF2-40B4-BE49-F238E27FC236}">
                <a16:creationId xmlns:a16="http://schemas.microsoft.com/office/drawing/2014/main" id="{ED92BF7C-27BD-6E36-93D8-A58FF9EDA82F}"/>
              </a:ext>
            </a:extLst>
          </p:cNvPr>
          <p:cNvSpPr>
            <a:spLocks noGrp="1"/>
          </p:cNvSpPr>
          <p:nvPr>
            <p:ph type="title"/>
          </p:nvPr>
        </p:nvSpPr>
        <p:spPr>
          <a:xfrm>
            <a:off x="361582" y="325395"/>
            <a:ext cx="7606639" cy="1322887"/>
          </a:xfrm>
        </p:spPr>
        <p:txBody>
          <a:bodyPr>
            <a:normAutofit/>
          </a:bodyPr>
          <a:lstStyle/>
          <a:p>
            <a:r>
              <a:rPr lang="en-US" dirty="0"/>
              <a:t>Community Spouse Resource Allowance (CSRA)</a:t>
            </a:r>
          </a:p>
        </p:txBody>
      </p:sp>
      <p:sp>
        <p:nvSpPr>
          <p:cNvPr id="3" name="Content Placeholder 2">
            <a:extLst>
              <a:ext uri="{FF2B5EF4-FFF2-40B4-BE49-F238E27FC236}">
                <a16:creationId xmlns:a16="http://schemas.microsoft.com/office/drawing/2014/main" id="{D2BC82E3-2DA8-A087-E96A-5130E2839321}"/>
              </a:ext>
            </a:extLst>
          </p:cNvPr>
          <p:cNvSpPr>
            <a:spLocks noGrp="1"/>
          </p:cNvSpPr>
          <p:nvPr>
            <p:ph idx="1"/>
          </p:nvPr>
        </p:nvSpPr>
        <p:spPr>
          <a:xfrm>
            <a:off x="361582" y="1648282"/>
            <a:ext cx="7497315" cy="4884323"/>
          </a:xfrm>
        </p:spPr>
        <p:txBody>
          <a:bodyPr>
            <a:normAutofit/>
          </a:bodyPr>
          <a:lstStyle/>
          <a:p>
            <a:r>
              <a:rPr lang="en-US" sz="1600" dirty="0"/>
              <a:t>The portion of assets protected for the community spouse </a:t>
            </a:r>
          </a:p>
          <a:p>
            <a:r>
              <a:rPr lang="en-US" sz="1600" dirty="0"/>
              <a:t>Cannot be calculated until the applicant is placed in LTC</a:t>
            </a:r>
          </a:p>
          <a:p>
            <a:r>
              <a:rPr lang="en-US" sz="1600" dirty="0"/>
              <a:t>A community spouse is a spouse that is either living at home, in an independent living facility, or an assisted living facility. A spouse residing in skilled nursing is not a community spouse. </a:t>
            </a:r>
          </a:p>
          <a:p>
            <a:r>
              <a:rPr lang="en-US" sz="1600" dirty="0"/>
              <a:t>CSRA is calculated using the CPI date/month. </a:t>
            </a:r>
          </a:p>
          <a:p>
            <a:r>
              <a:rPr lang="en-US" sz="1600" dirty="0"/>
              <a:t>CPI = Continuous period of institutionalization (30 consecutive days in the hospital, rehab, or skilled nursing, or a combination of the three). </a:t>
            </a:r>
          </a:p>
          <a:p>
            <a:r>
              <a:rPr lang="en-US" sz="1600" dirty="0"/>
              <a:t>To calculate the CSRA, total all countable assets on the first moment balance of the CPI month. </a:t>
            </a:r>
          </a:p>
          <a:p>
            <a:r>
              <a:rPr lang="en-US" sz="1600" dirty="0"/>
              <a:t>Example: If the a/b went into the hospital on 10/3/23, remained there until 10/13/23, and was moved to rehab where they remained until 11/3/23, then they have begun their CPI. Their CPI date is 10/3/23, but their CPI month is October and the first moment balances of October would be the end-of-day balances on 9/30/23. Total the value of all countable assets on 9/30/23.</a:t>
            </a:r>
          </a:p>
          <a:p>
            <a:r>
              <a:rPr lang="en-US" sz="1600" dirty="0"/>
              <a:t>Once you have the total value countable assets, compare to the chart in MA-2231</a:t>
            </a:r>
          </a:p>
        </p:txBody>
      </p:sp>
    </p:spTree>
    <p:extLst>
      <p:ext uri="{BB962C8B-B14F-4D97-AF65-F5344CB8AC3E}">
        <p14:creationId xmlns:p14="http://schemas.microsoft.com/office/powerpoint/2010/main" val="1756877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TextBox 4">
            <a:extLst>
              <a:ext uri="{FF2B5EF4-FFF2-40B4-BE49-F238E27FC236}">
                <a16:creationId xmlns:a16="http://schemas.microsoft.com/office/drawing/2014/main" id="{A547A6CC-A6C0-35F3-5A49-EB5AB1717EE8}"/>
              </a:ext>
            </a:extLst>
          </p:cNvPr>
          <p:cNvSpPr txBox="1"/>
          <p:nvPr/>
        </p:nvSpPr>
        <p:spPr>
          <a:xfrm>
            <a:off x="862366" y="2194102"/>
            <a:ext cx="3427001" cy="3908586"/>
          </a:xfrm>
          <a:prstGeom prst="rect">
            <a:avLst/>
          </a:prstGeom>
        </p:spPr>
        <p:txBody>
          <a:bodyPr vert="horz" lIns="91440" tIns="45720" rIns="91440" bIns="45720" rtlCol="0">
            <a:normAutofit/>
          </a:bodyPr>
          <a:lstStyle/>
          <a:p>
            <a:pPr>
              <a:lnSpc>
                <a:spcPct val="90000"/>
              </a:lnSpc>
              <a:spcAft>
                <a:spcPts val="600"/>
              </a:spcAft>
            </a:pPr>
            <a:r>
              <a:rPr lang="en-US" sz="2000" dirty="0"/>
              <a:t>Compute the protection amount based on the following parameters. If the total countable/available reserve for the month that the CPI began is: </a:t>
            </a:r>
          </a:p>
          <a:p>
            <a:pPr indent="-228600">
              <a:lnSpc>
                <a:spcPct val="90000"/>
              </a:lnSpc>
              <a:spcAft>
                <a:spcPts val="600"/>
              </a:spcAft>
              <a:buFont typeface="Arial" panose="020B0604020202020204" pitchFamily="34" charset="0"/>
              <a:buChar char="•"/>
            </a:pPr>
            <a:endParaRPr lang="en-US" sz="2000" dirty="0"/>
          </a:p>
        </p:txBody>
      </p:sp>
      <p:sp>
        <p:nvSpPr>
          <p:cNvPr id="3" name="Content Placeholder 2">
            <a:extLst>
              <a:ext uri="{FF2B5EF4-FFF2-40B4-BE49-F238E27FC236}">
                <a16:creationId xmlns:a16="http://schemas.microsoft.com/office/drawing/2014/main" id="{963C6FF3-D0A0-CF03-BCBA-C513E34BE89A}"/>
              </a:ext>
            </a:extLst>
          </p:cNvPr>
          <p:cNvSpPr>
            <a:spLocks noGrp="1"/>
          </p:cNvSpPr>
          <p:nvPr>
            <p:ph idx="1"/>
          </p:nvPr>
        </p:nvSpPr>
        <p:spPr>
          <a:xfrm>
            <a:off x="5445457" y="5076784"/>
            <a:ext cx="6448865" cy="1240821"/>
          </a:xfrm>
        </p:spPr>
        <p:txBody>
          <a:bodyPr>
            <a:normAutofit/>
          </a:bodyPr>
          <a:lstStyle/>
          <a:p>
            <a:pPr marL="0" indent="0" defTabSz="530352">
              <a:spcBef>
                <a:spcPts val="580"/>
              </a:spcBef>
              <a:buNone/>
            </a:pPr>
            <a:r>
              <a:rPr lang="en-US" sz="1500" kern="1200" dirty="0">
                <a:solidFill>
                  <a:schemeClr val="tx1"/>
                </a:solidFill>
                <a:latin typeface="+mn-lt"/>
                <a:ea typeface="+mn-ea"/>
                <a:cs typeface="+mn-cs"/>
              </a:rPr>
              <a:t>Example: Total countable assets are $20,000- protect up to $29,724</a:t>
            </a:r>
          </a:p>
          <a:p>
            <a:pPr marL="0" indent="0" defTabSz="530352">
              <a:spcBef>
                <a:spcPts val="580"/>
              </a:spcBef>
              <a:buNone/>
            </a:pPr>
            <a:r>
              <a:rPr lang="en-US" sz="1500" kern="1200" dirty="0">
                <a:solidFill>
                  <a:schemeClr val="tx1"/>
                </a:solidFill>
                <a:latin typeface="+mn-lt"/>
                <a:ea typeface="+mn-ea"/>
                <a:cs typeface="+mn-cs"/>
              </a:rPr>
              <a:t>Example: Total countable assets are $40,000- protect $29,724</a:t>
            </a:r>
          </a:p>
          <a:p>
            <a:pPr marL="0" indent="0" defTabSz="530352">
              <a:spcBef>
                <a:spcPts val="580"/>
              </a:spcBef>
              <a:buNone/>
            </a:pPr>
            <a:r>
              <a:rPr lang="en-US" sz="1500" kern="1200" dirty="0">
                <a:solidFill>
                  <a:schemeClr val="tx1"/>
                </a:solidFill>
                <a:latin typeface="+mn-lt"/>
                <a:ea typeface="+mn-ea"/>
                <a:cs typeface="+mn-cs"/>
              </a:rPr>
              <a:t>Example: Total countable assets are $70,000- protect $35,000</a:t>
            </a:r>
          </a:p>
          <a:p>
            <a:pPr marL="0" indent="0" defTabSz="530352">
              <a:spcBef>
                <a:spcPts val="580"/>
              </a:spcBef>
              <a:buNone/>
            </a:pPr>
            <a:r>
              <a:rPr lang="en-US" sz="1500" kern="1200" dirty="0">
                <a:solidFill>
                  <a:schemeClr val="tx1"/>
                </a:solidFill>
                <a:latin typeface="+mn-lt"/>
                <a:ea typeface="+mn-ea"/>
                <a:cs typeface="+mn-cs"/>
              </a:rPr>
              <a:t>Example: Total countable assets are $400,000- protect $148,620</a:t>
            </a:r>
            <a:endParaRPr lang="en-US" sz="1500" dirty="0"/>
          </a:p>
        </p:txBody>
      </p:sp>
      <p:graphicFrame>
        <p:nvGraphicFramePr>
          <p:cNvPr id="4" name="Diagram 3">
            <a:extLst>
              <a:ext uri="{FF2B5EF4-FFF2-40B4-BE49-F238E27FC236}">
                <a16:creationId xmlns:a16="http://schemas.microsoft.com/office/drawing/2014/main" id="{B3CEA589-FEEB-A4D7-51A2-618AEA64BC63}"/>
              </a:ext>
            </a:extLst>
          </p:cNvPr>
          <p:cNvGraphicFramePr/>
          <p:nvPr>
            <p:extLst>
              <p:ext uri="{D42A27DB-BD31-4B8C-83A1-F6EECF244321}">
                <p14:modId xmlns:p14="http://schemas.microsoft.com/office/powerpoint/2010/main" val="2259221378"/>
              </p:ext>
            </p:extLst>
          </p:nvPr>
        </p:nvGraphicFramePr>
        <p:xfrm>
          <a:off x="5402586" y="243489"/>
          <a:ext cx="6448865" cy="4589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66130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25117B5-2B5C-A6C1-D35F-0765BCC5E3F7}"/>
              </a:ext>
            </a:extLst>
          </p:cNvPr>
          <p:cNvSpPr>
            <a:spLocks noGrp="1"/>
          </p:cNvSpPr>
          <p:nvPr>
            <p:ph type="title"/>
          </p:nvPr>
        </p:nvSpPr>
        <p:spPr>
          <a:xfrm>
            <a:off x="6065154" y="463930"/>
            <a:ext cx="6061204" cy="1098766"/>
          </a:xfrm>
        </p:spPr>
        <p:txBody>
          <a:bodyPr anchor="b">
            <a:normAutofit/>
          </a:bodyPr>
          <a:lstStyle/>
          <a:p>
            <a:r>
              <a:rPr lang="en-US" sz="5600" dirty="0"/>
              <a:t>CSRA Post-Approval</a:t>
            </a:r>
          </a:p>
        </p:txBody>
      </p:sp>
      <p:sp>
        <p:nvSpPr>
          <p:cNvPr id="35" name="Oval 34">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5614C7C0-FA1D-4105-8345-1DF76F9870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38"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3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pic>
        <p:nvPicPr>
          <p:cNvPr id="11" name="Picture 10" descr="A person and person sitting at a table&#10;&#10;Description automatically generated">
            <a:extLst>
              <a:ext uri="{FF2B5EF4-FFF2-40B4-BE49-F238E27FC236}">
                <a16:creationId xmlns:a16="http://schemas.microsoft.com/office/drawing/2014/main" id="{AF1F4E97-3510-98D4-E2C2-8823586F81E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217770" y="1593885"/>
            <a:ext cx="3952579" cy="3662723"/>
          </a:xfrm>
          <a:prstGeom prst="rect">
            <a:avLst/>
          </a:prstGeom>
        </p:spPr>
      </p:pic>
      <p:sp>
        <p:nvSpPr>
          <p:cNvPr id="3" name="Content Placeholder 2">
            <a:extLst>
              <a:ext uri="{FF2B5EF4-FFF2-40B4-BE49-F238E27FC236}">
                <a16:creationId xmlns:a16="http://schemas.microsoft.com/office/drawing/2014/main" id="{485C82FF-E9E0-A000-BB31-EB74D7391702}"/>
              </a:ext>
            </a:extLst>
          </p:cNvPr>
          <p:cNvSpPr>
            <a:spLocks noGrp="1"/>
          </p:cNvSpPr>
          <p:nvPr>
            <p:ph idx="1"/>
          </p:nvPr>
        </p:nvSpPr>
        <p:spPr>
          <a:xfrm>
            <a:off x="6388119" y="2026626"/>
            <a:ext cx="4905957" cy="3878064"/>
          </a:xfrm>
        </p:spPr>
        <p:txBody>
          <a:bodyPr anchor="t">
            <a:normAutofit/>
          </a:bodyPr>
          <a:lstStyle/>
          <a:p>
            <a:r>
              <a:rPr lang="en-US" sz="1900" dirty="0">
                <a:solidFill>
                  <a:schemeClr val="tx1">
                    <a:alpha val="80000"/>
                  </a:schemeClr>
                </a:solidFill>
              </a:rPr>
              <a:t>Once the a/b has been approved for LTC Medicaid, as long as they remain eligible, the community spouse is no longer subject to the CSRA. </a:t>
            </a:r>
          </a:p>
          <a:p>
            <a:r>
              <a:rPr lang="en-US" sz="1900" dirty="0">
                <a:solidFill>
                  <a:schemeClr val="tx1">
                    <a:alpha val="80000"/>
                  </a:schemeClr>
                </a:solidFill>
              </a:rPr>
              <a:t>The community spouse could win the lottery and, as long as those funds remain solely in the name of the community spouse, it will never impact the a/b benefits as long as the a/b remains eligible. </a:t>
            </a:r>
          </a:p>
        </p:txBody>
      </p:sp>
      <p:sp>
        <p:nvSpPr>
          <p:cNvPr id="41"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43" name="Straight Connector 4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88143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6536E295-EF5B-4BE9-A4CB-D5C581AAA9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88952" cy="6858000"/>
            <a:chOff x="651279" y="598259"/>
            <a:chExt cx="10889442" cy="5680742"/>
          </a:xfrm>
        </p:grpSpPr>
        <p:sp>
          <p:nvSpPr>
            <p:cNvPr id="13" name="Color">
              <a:extLst>
                <a:ext uri="{FF2B5EF4-FFF2-40B4-BE49-F238E27FC236}">
                  <a16:creationId xmlns:a16="http://schemas.microsoft.com/office/drawing/2014/main" id="{9EDFE04B-BA3D-4E70-8E8D-3130980E00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9B9AA2D3-5BB5-441E-AE46-54B87F2514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descr="A few hands holding phones&#10;&#10;Description automatically generated with medium confidence">
            <a:extLst>
              <a:ext uri="{FF2B5EF4-FFF2-40B4-BE49-F238E27FC236}">
                <a16:creationId xmlns:a16="http://schemas.microsoft.com/office/drawing/2014/main" id="{B3FC0D93-FA81-ACC9-52E6-05F939B24F7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218159" y="1543187"/>
            <a:ext cx="5315702" cy="3760859"/>
          </a:xfrm>
          <a:prstGeom prst="rect">
            <a:avLst/>
          </a:prstGeom>
        </p:spPr>
      </p:pic>
      <p:grpSp>
        <p:nvGrpSpPr>
          <p:cNvPr id="16" name="Group 15">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781841CE-2D9D-142A-159C-EF4AEE58E927}"/>
              </a:ext>
            </a:extLst>
          </p:cNvPr>
          <p:cNvSpPr>
            <a:spLocks noGrp="1"/>
          </p:cNvSpPr>
          <p:nvPr>
            <p:ph type="title"/>
          </p:nvPr>
        </p:nvSpPr>
        <p:spPr>
          <a:xfrm>
            <a:off x="701701" y="291984"/>
            <a:ext cx="5074368" cy="1586476"/>
          </a:xfrm>
        </p:spPr>
        <p:txBody>
          <a:bodyPr anchor="b">
            <a:normAutofit/>
          </a:bodyPr>
          <a:lstStyle/>
          <a:p>
            <a:r>
              <a:rPr lang="en-US" sz="4800" dirty="0">
                <a:solidFill>
                  <a:schemeClr val="bg1"/>
                </a:solidFill>
              </a:rPr>
              <a:t>Transfer of Assets/Sanctions </a:t>
            </a:r>
          </a:p>
        </p:txBody>
      </p:sp>
      <p:sp>
        <p:nvSpPr>
          <p:cNvPr id="3" name="Content Placeholder 2">
            <a:extLst>
              <a:ext uri="{FF2B5EF4-FFF2-40B4-BE49-F238E27FC236}">
                <a16:creationId xmlns:a16="http://schemas.microsoft.com/office/drawing/2014/main" id="{983270D8-B89F-900B-CD2B-F82BA2508CF3}"/>
              </a:ext>
            </a:extLst>
          </p:cNvPr>
          <p:cNvSpPr>
            <a:spLocks noGrp="1"/>
          </p:cNvSpPr>
          <p:nvPr>
            <p:ph idx="1"/>
          </p:nvPr>
        </p:nvSpPr>
        <p:spPr>
          <a:xfrm>
            <a:off x="734030" y="2096128"/>
            <a:ext cx="5315702" cy="4600192"/>
          </a:xfrm>
        </p:spPr>
        <p:txBody>
          <a:bodyPr anchor="t">
            <a:normAutofit fontScale="92500" lnSpcReduction="10000"/>
          </a:bodyPr>
          <a:lstStyle/>
          <a:p>
            <a:pPr rtl="0">
              <a:spcBef>
                <a:spcPts val="0"/>
              </a:spcBef>
              <a:spcAft>
                <a:spcPts val="0"/>
              </a:spcAft>
            </a:pPr>
            <a:r>
              <a:rPr lang="en-US" sz="2000" b="0" i="0" u="none" strike="noStrike" dirty="0">
                <a:solidFill>
                  <a:schemeClr val="bg1"/>
                </a:solidFill>
                <a:effectLst/>
                <a:latin typeface="Arial" panose="020B0604020202020204" pitchFamily="34" charset="0"/>
              </a:rPr>
              <a:t>If an a/b or financially responsible spouse, gives away, sells an asset, or renounces the right to an asset, either countable or excluded, for less than its current market value during the lookback period, the a/b may be ineligible for payment of institutional services or in-home health services. </a:t>
            </a:r>
          </a:p>
          <a:p>
            <a:pPr marL="0" indent="0" rtl="0">
              <a:spcBef>
                <a:spcPts val="0"/>
              </a:spcBef>
              <a:spcAft>
                <a:spcPts val="0"/>
              </a:spcAft>
              <a:buNone/>
            </a:pPr>
            <a:endParaRPr lang="en-US" sz="2000" b="0" i="0" u="none" strike="noStrike" dirty="0">
              <a:solidFill>
                <a:schemeClr val="bg1"/>
              </a:solidFill>
              <a:effectLst/>
              <a:latin typeface="Arial" panose="020B0604020202020204" pitchFamily="34" charset="0"/>
            </a:endParaRPr>
          </a:p>
          <a:p>
            <a:pPr rtl="0">
              <a:spcBef>
                <a:spcPts val="0"/>
              </a:spcBef>
              <a:spcAft>
                <a:spcPts val="0"/>
              </a:spcAft>
            </a:pPr>
            <a:r>
              <a:rPr lang="en-US" sz="2000" dirty="0">
                <a:solidFill>
                  <a:schemeClr val="bg1"/>
                </a:solidFill>
                <a:latin typeface="Arial" panose="020B0604020202020204" pitchFamily="34" charset="0"/>
              </a:rPr>
              <a:t>The lookback period is 5 years </a:t>
            </a:r>
          </a:p>
          <a:p>
            <a:pPr marL="0" indent="0" rtl="0">
              <a:spcBef>
                <a:spcPts val="0"/>
              </a:spcBef>
              <a:spcAft>
                <a:spcPts val="0"/>
              </a:spcAft>
              <a:buNone/>
            </a:pPr>
            <a:endParaRPr lang="en-US" sz="2000" dirty="0">
              <a:solidFill>
                <a:schemeClr val="bg1"/>
              </a:solidFill>
              <a:latin typeface="Arial" panose="020B0604020202020204" pitchFamily="34" charset="0"/>
            </a:endParaRPr>
          </a:p>
          <a:p>
            <a:pPr rtl="0">
              <a:spcBef>
                <a:spcPts val="0"/>
              </a:spcBef>
              <a:spcAft>
                <a:spcPts val="0"/>
              </a:spcAft>
            </a:pPr>
            <a:r>
              <a:rPr lang="en-US" sz="2000" b="0" i="0" u="none" strike="noStrike" dirty="0">
                <a:solidFill>
                  <a:schemeClr val="bg1"/>
                </a:solidFill>
                <a:effectLst/>
                <a:latin typeface="Arial" panose="020B0604020202020204" pitchFamily="34" charset="0"/>
              </a:rPr>
              <a:t>The lookback date never changes once it has been established. If an applicant applied for LTC Medicaid two years ago, but decided not to go through with the application, the lookback date still begins 5 years prior to the first application. </a:t>
            </a:r>
            <a:endParaRPr lang="en-US" sz="2000" b="0" dirty="0">
              <a:solidFill>
                <a:schemeClr val="bg1"/>
              </a:solidFill>
              <a:effectLst/>
            </a:endParaRPr>
          </a:p>
          <a:p>
            <a:pPr marL="0" indent="0">
              <a:buNone/>
            </a:pPr>
            <a:br>
              <a:rPr lang="en-US" sz="1100" dirty="0">
                <a:solidFill>
                  <a:schemeClr val="bg1"/>
                </a:solidFill>
              </a:rPr>
            </a:br>
            <a:br>
              <a:rPr lang="en-US" sz="1100" dirty="0">
                <a:solidFill>
                  <a:schemeClr val="bg1"/>
                </a:solidFill>
              </a:rPr>
            </a:br>
            <a:endParaRPr lang="en-US" sz="1100" dirty="0">
              <a:solidFill>
                <a:schemeClr val="bg1"/>
              </a:solidFill>
            </a:endParaRPr>
          </a:p>
        </p:txBody>
      </p:sp>
    </p:spTree>
    <p:extLst>
      <p:ext uri="{BB962C8B-B14F-4D97-AF65-F5344CB8AC3E}">
        <p14:creationId xmlns:p14="http://schemas.microsoft.com/office/powerpoint/2010/main" val="21830385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F064C94-3B8C-0A7B-30C2-3836FA405952}"/>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Examples of Transfer of Assets</a:t>
            </a:r>
          </a:p>
        </p:txBody>
      </p:sp>
      <p:sp>
        <p:nvSpPr>
          <p:cNvPr id="3" name="Content Placeholder 2">
            <a:extLst>
              <a:ext uri="{FF2B5EF4-FFF2-40B4-BE49-F238E27FC236}">
                <a16:creationId xmlns:a16="http://schemas.microsoft.com/office/drawing/2014/main" id="{32F73C92-6C42-D8DD-46CC-072827842B1A}"/>
              </a:ext>
            </a:extLst>
          </p:cNvPr>
          <p:cNvSpPr>
            <a:spLocks noGrp="1"/>
          </p:cNvSpPr>
          <p:nvPr>
            <p:ph idx="1"/>
          </p:nvPr>
        </p:nvSpPr>
        <p:spPr>
          <a:xfrm>
            <a:off x="4134810" y="172995"/>
            <a:ext cx="7875957" cy="6674867"/>
          </a:xfrm>
        </p:spPr>
        <p:txBody>
          <a:bodyPr anchor="ctr">
            <a:normAutofit fontScale="92500" lnSpcReduction="10000"/>
          </a:bodyPr>
          <a:lstStyle/>
          <a:p>
            <a:pPr rtl="0" fontAlgn="base">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rPr>
              <a:t>Gifting a home or other real property</a:t>
            </a:r>
          </a:p>
          <a:p>
            <a:pPr marL="0" indent="0" rtl="0" fontAlgn="base">
              <a:spcBef>
                <a:spcPts val="0"/>
              </a:spcBef>
              <a:spcAft>
                <a:spcPts val="0"/>
              </a:spcAft>
              <a:buNone/>
            </a:pPr>
            <a:endParaRPr lang="en-US" sz="1600" b="0" i="0" u="none" strike="noStrike" dirty="0">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rPr>
              <a:t>Selling real property for less than fair market value </a:t>
            </a:r>
          </a:p>
          <a:p>
            <a:pPr marL="0" indent="0" rtl="0" fontAlgn="base">
              <a:spcBef>
                <a:spcPts val="0"/>
              </a:spcBef>
              <a:spcAft>
                <a:spcPts val="0"/>
              </a:spcAft>
              <a:buNone/>
            </a:pPr>
            <a:endParaRPr lang="en-US" sz="1600" b="0" i="0" u="none" strike="noStrike" dirty="0">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rPr>
              <a:t>Conveying tenant in common interest for less than fair market value</a:t>
            </a:r>
          </a:p>
          <a:p>
            <a:pPr marL="0" indent="0" rtl="0" fontAlgn="base">
              <a:spcBef>
                <a:spcPts val="0"/>
              </a:spcBef>
              <a:spcAft>
                <a:spcPts val="0"/>
              </a:spcAft>
              <a:buNone/>
            </a:pPr>
            <a:endParaRPr lang="en-US" sz="1600" b="0" i="0" u="none" strike="noStrike" dirty="0">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rPr>
              <a:t>Executing a traditional life estate deed</a:t>
            </a:r>
          </a:p>
          <a:p>
            <a:pPr marL="0" indent="0" rtl="0" fontAlgn="base">
              <a:spcBef>
                <a:spcPts val="0"/>
              </a:spcBef>
              <a:spcAft>
                <a:spcPts val="0"/>
              </a:spcAft>
              <a:buNone/>
            </a:pPr>
            <a:r>
              <a:rPr lang="en-US" sz="1600" b="0" i="0" u="none" strike="noStrike" dirty="0">
                <a:effectLst/>
                <a:latin typeface="Arial" panose="020B0604020202020204" pitchFamily="34" charset="0"/>
              </a:rPr>
              <a:t> </a:t>
            </a:r>
          </a:p>
          <a:p>
            <a:pPr rtl="0" fontAlgn="base">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rPr>
              <a:t>Gifting a vehicle or other titled personal property</a:t>
            </a:r>
          </a:p>
          <a:p>
            <a:pPr marL="0" indent="0" rtl="0" fontAlgn="base">
              <a:spcBef>
                <a:spcPts val="0"/>
              </a:spcBef>
              <a:spcAft>
                <a:spcPts val="0"/>
              </a:spcAft>
              <a:buNone/>
            </a:pPr>
            <a:endParaRPr lang="en-US" sz="1600" b="0" i="0" u="none" strike="noStrike" dirty="0">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rPr>
              <a:t>Selling a vehicle or other personal property for less than fair market value</a:t>
            </a:r>
          </a:p>
          <a:p>
            <a:pPr marL="0" indent="0" rtl="0" fontAlgn="base">
              <a:spcBef>
                <a:spcPts val="0"/>
              </a:spcBef>
              <a:spcAft>
                <a:spcPts val="0"/>
              </a:spcAft>
              <a:buNone/>
            </a:pPr>
            <a:endParaRPr lang="en-US" sz="1600" b="0" i="0" u="none" strike="noStrike" dirty="0">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rPr>
              <a:t>Gifting money (unless gifting pattern can be established)</a:t>
            </a:r>
          </a:p>
          <a:p>
            <a:pPr marL="0" indent="0" rtl="0" fontAlgn="base">
              <a:spcBef>
                <a:spcPts val="0"/>
              </a:spcBef>
              <a:spcAft>
                <a:spcPts val="0"/>
              </a:spcAft>
              <a:buNone/>
            </a:pPr>
            <a:endParaRPr lang="en-US" sz="1600" b="0" i="0" u="none" strike="noStrike" dirty="0">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rPr>
              <a:t>Loaning money without a promissory note</a:t>
            </a:r>
          </a:p>
          <a:p>
            <a:pPr marL="0" indent="0" rtl="0" fontAlgn="base">
              <a:spcBef>
                <a:spcPts val="0"/>
              </a:spcBef>
              <a:spcAft>
                <a:spcPts val="0"/>
              </a:spcAft>
              <a:buNone/>
            </a:pPr>
            <a:r>
              <a:rPr lang="en-US" sz="1600" b="0" i="0" u="none" strike="noStrike" dirty="0">
                <a:effectLst/>
                <a:latin typeface="Arial" panose="020B0604020202020204" pitchFamily="34" charset="0"/>
              </a:rPr>
              <a:t> </a:t>
            </a:r>
          </a:p>
          <a:p>
            <a:pPr rtl="0" fontAlgn="base">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rPr>
              <a:t>Transferring money to a family member to hold in </a:t>
            </a:r>
            <a:r>
              <a:rPr lang="en-US" sz="1600" b="0" i="0" u="sng" strike="noStrike" dirty="0">
                <a:effectLst/>
                <a:latin typeface="Arial" panose="020B0604020202020204" pitchFamily="34" charset="0"/>
              </a:rPr>
              <a:t>their</a:t>
            </a:r>
            <a:r>
              <a:rPr lang="en-US" sz="1600" b="0" i="0" u="none" strike="noStrike" dirty="0">
                <a:effectLst/>
                <a:latin typeface="Arial" panose="020B0604020202020204" pitchFamily="34" charset="0"/>
              </a:rPr>
              <a:t> name, for your benefit </a:t>
            </a:r>
          </a:p>
          <a:p>
            <a:pPr marL="0" indent="0" rtl="0" fontAlgn="base">
              <a:spcBef>
                <a:spcPts val="0"/>
              </a:spcBef>
              <a:spcAft>
                <a:spcPts val="0"/>
              </a:spcAft>
              <a:buNone/>
            </a:pPr>
            <a:endParaRPr lang="en-US" sz="1600" b="0" i="0" u="none" strike="noStrike" dirty="0">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rPr>
              <a:t>Conveyances into an irrevocable trust during the lookback period </a:t>
            </a:r>
          </a:p>
          <a:p>
            <a:pPr marL="0" indent="0" rtl="0" fontAlgn="base">
              <a:spcBef>
                <a:spcPts val="0"/>
              </a:spcBef>
              <a:spcAft>
                <a:spcPts val="0"/>
              </a:spcAft>
              <a:buNone/>
            </a:pPr>
            <a:endParaRPr lang="en-US" sz="1600" b="0" i="0" u="none" strike="noStrike" dirty="0">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rPr>
              <a:t>Paying college tuition of a grandchild</a:t>
            </a:r>
          </a:p>
          <a:p>
            <a:pPr marL="0" indent="0" rtl="0" fontAlgn="base">
              <a:spcBef>
                <a:spcPts val="0"/>
              </a:spcBef>
              <a:spcAft>
                <a:spcPts val="0"/>
              </a:spcAft>
              <a:buNone/>
            </a:pPr>
            <a:endParaRPr lang="en-US" sz="1600" b="0" i="0" u="none" strike="noStrike" dirty="0">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rPr>
              <a:t>Paying for care giving services without a written agreement</a:t>
            </a:r>
          </a:p>
          <a:p>
            <a:pPr marL="0" indent="0" rtl="0" fontAlgn="base">
              <a:spcBef>
                <a:spcPts val="0"/>
              </a:spcBef>
              <a:spcAft>
                <a:spcPts val="0"/>
              </a:spcAft>
              <a:buNone/>
            </a:pPr>
            <a:endParaRPr lang="en-US" sz="1600" b="0" i="0" u="none" strike="noStrike" dirty="0">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rPr>
              <a:t>Establishing an irrevocable annuity that is not Medicaid compliant. </a:t>
            </a:r>
          </a:p>
          <a:p>
            <a:pPr marL="0" indent="0" rtl="0" fontAlgn="base">
              <a:spcBef>
                <a:spcPts val="0"/>
              </a:spcBef>
              <a:spcAft>
                <a:spcPts val="0"/>
              </a:spcAft>
              <a:buNone/>
            </a:pPr>
            <a:endParaRPr lang="en-US" sz="1600" b="0" i="0" u="none" strike="noStrike" dirty="0">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rPr>
              <a:t>Waiving right to an inheritance</a:t>
            </a:r>
          </a:p>
          <a:p>
            <a:pPr marL="0" indent="0" rtl="0" fontAlgn="base">
              <a:spcBef>
                <a:spcPts val="0"/>
              </a:spcBef>
              <a:spcAft>
                <a:spcPts val="0"/>
              </a:spcAft>
              <a:buNone/>
            </a:pPr>
            <a:endParaRPr lang="en-US" sz="1600" b="0" i="0" u="none" strike="noStrike" dirty="0">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rPr>
              <a:t>Not seeking legal remedies for money or assets owed</a:t>
            </a:r>
          </a:p>
          <a:p>
            <a:pPr marL="0" indent="0" rtl="0" fontAlgn="base">
              <a:spcBef>
                <a:spcPts val="0"/>
              </a:spcBef>
              <a:spcAft>
                <a:spcPts val="0"/>
              </a:spcAft>
              <a:buNone/>
            </a:pPr>
            <a:endParaRPr lang="en-US" sz="1600" b="0" i="0" u="none" strike="noStrike" dirty="0">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600" b="0" i="0" u="none" strike="noStrike" dirty="0">
                <a:effectLst/>
                <a:latin typeface="Arial" panose="020B0604020202020204" pitchFamily="34" charset="0"/>
              </a:rPr>
              <a:t>Diverting income to another person</a:t>
            </a:r>
          </a:p>
          <a:p>
            <a:pPr marL="0" indent="0" rtl="0" fontAlgn="base">
              <a:spcBef>
                <a:spcPts val="0"/>
              </a:spcBef>
              <a:spcAft>
                <a:spcPts val="0"/>
              </a:spcAft>
              <a:buNone/>
            </a:pPr>
            <a:endParaRPr lang="en-US" sz="1600" b="0" i="0" u="none" strike="noStrike" dirty="0">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600" dirty="0">
                <a:latin typeface="Arial" panose="020B0604020202020204" pitchFamily="34" charset="0"/>
              </a:rPr>
              <a:t>Purchasing a life estate interest in someone else’s home, but not living in the property for 12 consecutive months following the purchase. </a:t>
            </a:r>
            <a:endParaRPr lang="en-US" sz="1600" b="0" i="0" u="none" strike="noStrike" dirty="0">
              <a:effectLst/>
              <a:latin typeface="Arial" panose="020B0604020202020204" pitchFamily="34" charset="0"/>
            </a:endParaRPr>
          </a:p>
          <a:p>
            <a:endParaRPr lang="en-US" sz="1600" dirty="0"/>
          </a:p>
        </p:txBody>
      </p:sp>
    </p:spTree>
    <p:extLst>
      <p:ext uri="{BB962C8B-B14F-4D97-AF65-F5344CB8AC3E}">
        <p14:creationId xmlns:p14="http://schemas.microsoft.com/office/powerpoint/2010/main" val="16039672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10448E-55A6-81BC-D60E-29AD6B44D182}"/>
              </a:ext>
            </a:extLst>
          </p:cNvPr>
          <p:cNvSpPr>
            <a:spLocks noGrp="1"/>
          </p:cNvSpPr>
          <p:nvPr>
            <p:ph type="title"/>
          </p:nvPr>
        </p:nvSpPr>
        <p:spPr>
          <a:xfrm>
            <a:off x="466722" y="586855"/>
            <a:ext cx="3201366" cy="3387497"/>
          </a:xfrm>
        </p:spPr>
        <p:txBody>
          <a:bodyPr anchor="b">
            <a:normAutofit/>
          </a:bodyPr>
          <a:lstStyle/>
          <a:p>
            <a:pPr algn="r"/>
            <a:r>
              <a:rPr lang="en-US" sz="4000">
                <a:solidFill>
                  <a:srgbClr val="FFFFFF"/>
                </a:solidFill>
              </a:rPr>
              <a:t>TOA Exceptions</a:t>
            </a:r>
          </a:p>
        </p:txBody>
      </p:sp>
      <p:sp>
        <p:nvSpPr>
          <p:cNvPr id="3" name="Content Placeholder 2">
            <a:extLst>
              <a:ext uri="{FF2B5EF4-FFF2-40B4-BE49-F238E27FC236}">
                <a16:creationId xmlns:a16="http://schemas.microsoft.com/office/drawing/2014/main" id="{31CB009F-14E6-5968-31AC-166CC3249EC6}"/>
              </a:ext>
            </a:extLst>
          </p:cNvPr>
          <p:cNvSpPr>
            <a:spLocks noGrp="1"/>
          </p:cNvSpPr>
          <p:nvPr>
            <p:ph idx="1"/>
          </p:nvPr>
        </p:nvSpPr>
        <p:spPr>
          <a:xfrm>
            <a:off x="4810259" y="649480"/>
            <a:ext cx="6555347" cy="5546047"/>
          </a:xfrm>
        </p:spPr>
        <p:txBody>
          <a:bodyPr anchor="ctr">
            <a:normAutofit/>
          </a:bodyPr>
          <a:lstStyle/>
          <a:p>
            <a:r>
              <a:rPr lang="en-US" sz="1700" b="0" i="0" u="none" strike="noStrike">
                <a:effectLst/>
                <a:latin typeface="Arial" panose="020B0604020202020204" pitchFamily="34" charset="0"/>
              </a:rPr>
              <a:t>Transfers between spouses</a:t>
            </a:r>
          </a:p>
          <a:p>
            <a:r>
              <a:rPr lang="en-US" sz="1700" b="0" i="0" u="none" strike="noStrike">
                <a:effectLst/>
                <a:latin typeface="Arial" panose="020B0604020202020204" pitchFamily="34" charset="0"/>
              </a:rPr>
              <a:t>Transfers to a child of any age that has been deemed disabled through the social security administration</a:t>
            </a:r>
          </a:p>
          <a:p>
            <a:r>
              <a:rPr lang="en-US" sz="1700">
                <a:latin typeface="Arial" panose="020B0604020202020204" pitchFamily="34" charset="0"/>
                <a:cs typeface="Arial" panose="020B0604020202020204" pitchFamily="34" charset="0"/>
              </a:rPr>
              <a:t>The homesite can be transferred to a natural, adopted, or step-child under 21 at the time of the transfer or to a sibling who is a co-owner of the home and has been residing in the home for a period of at least one year immediately prior to the applicant entering into a SNF or the CAP or PACE program.</a:t>
            </a:r>
          </a:p>
          <a:p>
            <a:r>
              <a:rPr lang="en-US" sz="1700">
                <a:latin typeface="Arial" panose="020B0604020202020204" pitchFamily="34" charset="0"/>
                <a:cs typeface="Arial" panose="020B0604020202020204" pitchFamily="34" charset="0"/>
              </a:rPr>
              <a:t>The homesite can also be transferred to a natural, adopted, or step child age 21 or over who resided in the home for at least two years immediately before the applicant entered into a SNF (or CAP/PACE)  and provided care to the a/b to permit them to live at home rather than a SNF. Documentation must be provided that the child(ren) lived in the home and provided the necessary care.</a:t>
            </a:r>
          </a:p>
          <a:p>
            <a:r>
              <a:rPr lang="en-US" sz="1700">
                <a:latin typeface="Arial" panose="020B0604020202020204" pitchFamily="34" charset="0"/>
                <a:cs typeface="Arial" panose="020B0604020202020204" pitchFamily="34" charset="0"/>
              </a:rPr>
              <a:t>Special Needs Trusts </a:t>
            </a:r>
          </a:p>
          <a:p>
            <a:r>
              <a:rPr lang="en-US" sz="1700">
                <a:latin typeface="Arial" panose="020B0604020202020204" pitchFamily="34" charset="0"/>
                <a:cs typeface="Arial" panose="020B0604020202020204" pitchFamily="34" charset="0"/>
              </a:rPr>
              <a:t>Regular Donations/Gifts that establish a clear pattern of gift giving. Ex: $1,000 to every family member every Christmas. </a:t>
            </a:r>
          </a:p>
          <a:p>
            <a:endParaRPr lang="en-US" sz="1700"/>
          </a:p>
        </p:txBody>
      </p:sp>
    </p:spTree>
    <p:extLst>
      <p:ext uri="{BB962C8B-B14F-4D97-AF65-F5344CB8AC3E}">
        <p14:creationId xmlns:p14="http://schemas.microsoft.com/office/powerpoint/2010/main" val="3590675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68D266E-27F8-FF5D-9867-A97303B59565}"/>
              </a:ext>
            </a:extLst>
          </p:cNvPr>
          <p:cNvSpPr>
            <a:spLocks noGrp="1"/>
          </p:cNvSpPr>
          <p:nvPr>
            <p:ph type="title"/>
          </p:nvPr>
        </p:nvSpPr>
        <p:spPr>
          <a:xfrm>
            <a:off x="1137034" y="609597"/>
            <a:ext cx="9392421" cy="1330841"/>
          </a:xfrm>
        </p:spPr>
        <p:txBody>
          <a:bodyPr>
            <a:normAutofit/>
          </a:bodyPr>
          <a:lstStyle/>
          <a:p>
            <a:r>
              <a:rPr lang="en-US" dirty="0"/>
              <a:t>Sanctions </a:t>
            </a:r>
          </a:p>
        </p:txBody>
      </p:sp>
      <p:sp>
        <p:nvSpPr>
          <p:cNvPr id="3" name="Content Placeholder 2">
            <a:extLst>
              <a:ext uri="{FF2B5EF4-FFF2-40B4-BE49-F238E27FC236}">
                <a16:creationId xmlns:a16="http://schemas.microsoft.com/office/drawing/2014/main" id="{27F62A83-2587-7A9F-AF0C-933F85A34896}"/>
              </a:ext>
            </a:extLst>
          </p:cNvPr>
          <p:cNvSpPr>
            <a:spLocks noGrp="1"/>
          </p:cNvSpPr>
          <p:nvPr>
            <p:ph idx="1"/>
          </p:nvPr>
        </p:nvSpPr>
        <p:spPr>
          <a:xfrm>
            <a:off x="234777" y="2198362"/>
            <a:ext cx="6484589" cy="4301292"/>
          </a:xfrm>
        </p:spPr>
        <p:txBody>
          <a:bodyPr>
            <a:normAutofit/>
          </a:bodyPr>
          <a:lstStyle/>
          <a:p>
            <a:r>
              <a:rPr lang="en-US" sz="1600" dirty="0"/>
              <a:t>Total the value of all uncompensated transfers and divide by $7,110 (# is set by the state and subject to change) to get the number of months of the sanction</a:t>
            </a:r>
          </a:p>
          <a:p>
            <a:r>
              <a:rPr lang="en-US" sz="1600" dirty="0"/>
              <a:t>A sanction cannot begin until the a/b is in a facility, has a valid FL-2, and is otherwise eligible for Medicaid, including financially eligible. A Medicaid application must be placed in order to begin the sanction period. </a:t>
            </a:r>
          </a:p>
          <a:p>
            <a:r>
              <a:rPr lang="en-US" sz="1600" dirty="0"/>
              <a:t>A sanction can be reduced/rebutted by proving that a transferred asset had a lesser value, by providing that the asset was transferred for a reason other than to qualify for Medicaid, or if someone (anyone) compensates the a/b or spouse for the transferred asset </a:t>
            </a:r>
          </a:p>
          <a:p>
            <a:r>
              <a:rPr lang="en-US" sz="1600" dirty="0"/>
              <a:t>If the rebuttal is unsuccessful, the a/b can apply for an undue hardship waiver</a:t>
            </a:r>
          </a:p>
          <a:p>
            <a:r>
              <a:rPr lang="en-US" sz="1600" dirty="0"/>
              <a:t>A sanction period runs continuously regardless of whether or not the a/b remains in a facility. The a/b could be placed in a facility, apply for Medicaid, incur their sanction period, and leave the facility while the sanction period runs out. </a:t>
            </a:r>
          </a:p>
        </p:txBody>
      </p:sp>
      <p:pic>
        <p:nvPicPr>
          <p:cNvPr id="5" name="Picture 4" descr="A hand writing a word on a white board&#10;&#10;Description automatically generated">
            <a:extLst>
              <a:ext uri="{FF2B5EF4-FFF2-40B4-BE49-F238E27FC236}">
                <a16:creationId xmlns:a16="http://schemas.microsoft.com/office/drawing/2014/main" id="{D67608F6-79C5-0D76-5C88-3CA9C0B476B7}"/>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19367" y="2464708"/>
            <a:ext cx="4788505" cy="3196327"/>
          </a:xfrm>
          <a:prstGeom prst="rect">
            <a:avLst/>
          </a:prstGeom>
        </p:spPr>
      </p:pic>
      <p:sp>
        <p:nvSpPr>
          <p:cNvPr id="14" name="Freeform: Shape 13">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63464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0">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2">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CBAC42-7D6D-71CA-7592-269015888DC6}"/>
              </a:ext>
            </a:extLst>
          </p:cNvPr>
          <p:cNvSpPr>
            <a:spLocks noGrp="1"/>
          </p:cNvSpPr>
          <p:nvPr>
            <p:ph type="title"/>
          </p:nvPr>
        </p:nvSpPr>
        <p:spPr>
          <a:xfrm>
            <a:off x="111424" y="-3"/>
            <a:ext cx="3595678" cy="1330839"/>
          </a:xfrm>
        </p:spPr>
        <p:txBody>
          <a:bodyPr>
            <a:normAutofit/>
          </a:bodyPr>
          <a:lstStyle/>
          <a:p>
            <a:r>
              <a:rPr lang="en-US" sz="4100" dirty="0"/>
              <a:t>Undue Hardship Waivers</a:t>
            </a:r>
          </a:p>
        </p:txBody>
      </p:sp>
      <p:sp>
        <p:nvSpPr>
          <p:cNvPr id="3" name="Content Placeholder 2">
            <a:extLst>
              <a:ext uri="{FF2B5EF4-FFF2-40B4-BE49-F238E27FC236}">
                <a16:creationId xmlns:a16="http://schemas.microsoft.com/office/drawing/2014/main" id="{71CDFA35-6DB0-8AF1-86A3-D48C4A0CB9E0}"/>
              </a:ext>
            </a:extLst>
          </p:cNvPr>
          <p:cNvSpPr>
            <a:spLocks noGrp="1"/>
          </p:cNvSpPr>
          <p:nvPr>
            <p:ph idx="1"/>
          </p:nvPr>
        </p:nvSpPr>
        <p:spPr>
          <a:xfrm>
            <a:off x="111424" y="1330836"/>
            <a:ext cx="6289376" cy="5428310"/>
          </a:xfrm>
        </p:spPr>
        <p:txBody>
          <a:bodyPr>
            <a:noAutofit/>
          </a:bodyPr>
          <a:lstStyle/>
          <a:p>
            <a:r>
              <a:rPr lang="en-US" sz="1600" dirty="0"/>
              <a:t>Negates the sanction</a:t>
            </a:r>
          </a:p>
          <a:p>
            <a:r>
              <a:rPr lang="en-US" sz="1600" dirty="0"/>
              <a:t>Documentation must include: </a:t>
            </a:r>
          </a:p>
          <a:p>
            <a:r>
              <a:rPr lang="en-US" sz="1600" dirty="0"/>
              <a:t>A written statement from a medical doctor with knowledge of the </a:t>
            </a:r>
            <a:r>
              <a:rPr lang="en-US" sz="1600" dirty="0" err="1"/>
              <a:t>a/r’s</a:t>
            </a:r>
            <a:r>
              <a:rPr lang="en-US" sz="1600" dirty="0"/>
              <a:t> medical condition certifying that in his or her professional opinion, the </a:t>
            </a:r>
            <a:r>
              <a:rPr lang="en-US" sz="1600" dirty="0" err="1"/>
              <a:t>a/r</a:t>
            </a:r>
            <a:r>
              <a:rPr lang="en-US" sz="1600" dirty="0"/>
              <a:t> will be in danger of death or the </a:t>
            </a:r>
            <a:r>
              <a:rPr lang="en-US" sz="1600" dirty="0" err="1"/>
              <a:t>a/r’s</a:t>
            </a:r>
            <a:r>
              <a:rPr lang="en-US" sz="1600" dirty="0"/>
              <a:t> health will suffer irreparable harm if a penalty period is imposed.</a:t>
            </a:r>
          </a:p>
          <a:p>
            <a:r>
              <a:rPr lang="en-US" sz="1600" dirty="0"/>
              <a:t>Statements of knowledgeable persons, including but not limited to doctors, nurses, social workers or family members, establishing through the greater weight of evidence that the </a:t>
            </a:r>
            <a:r>
              <a:rPr lang="en-US" sz="1600" dirty="0" err="1"/>
              <a:t>a/r</a:t>
            </a:r>
            <a:r>
              <a:rPr lang="en-US" sz="1600" dirty="0"/>
              <a:t> will be deprived of food, clothing, shelter, or other necessities of life if a penalty period is imposed.</a:t>
            </a:r>
          </a:p>
          <a:p>
            <a:r>
              <a:rPr lang="en-US" sz="1600" dirty="0"/>
              <a:t>Verification that no other alternative income or assets exist to provide payment for institutional services, or food, clothing, shelter, or other necessities of life (When the </a:t>
            </a:r>
            <a:r>
              <a:rPr lang="en-US" sz="1600" dirty="0" err="1"/>
              <a:t>a/r</a:t>
            </a:r>
            <a:r>
              <a:rPr lang="en-US" sz="1600" dirty="0"/>
              <a:t> or the </a:t>
            </a:r>
            <a:r>
              <a:rPr lang="en-US" sz="1600" dirty="0" err="1"/>
              <a:t>a/r’s</a:t>
            </a:r>
            <a:r>
              <a:rPr lang="en-US" sz="1600" dirty="0"/>
              <a:t> spouse has an equity interest in the home exceeding $500,000, the home is an alternative source to provide payment)</a:t>
            </a:r>
          </a:p>
          <a:p>
            <a:r>
              <a:rPr lang="en-US" sz="1600" dirty="0"/>
              <a:t>The </a:t>
            </a:r>
            <a:r>
              <a:rPr lang="en-US" sz="1600" dirty="0" err="1"/>
              <a:t>a/r</a:t>
            </a:r>
            <a:r>
              <a:rPr lang="en-US" sz="1600" dirty="0"/>
              <a:t> or person or institution acting on the </a:t>
            </a:r>
            <a:r>
              <a:rPr lang="en-US" sz="1600" dirty="0" err="1"/>
              <a:t>a/r’s</a:t>
            </a:r>
            <a:r>
              <a:rPr lang="en-US" sz="1600" dirty="0"/>
              <a:t> behalf provides the information and documentation necessary to demonstrate by greater weight of evidence that he is making a good faith effort to pursue all means to recover the transferred asset or the fair market of the asset and the individual can not recover any portion of the transferred asset</a:t>
            </a:r>
          </a:p>
        </p:txBody>
      </p:sp>
      <p:pic>
        <p:nvPicPr>
          <p:cNvPr id="5" name="Picture 4" descr="A green folder with a pen and a green folder on a keyboard&#10;&#10;Description automatically generated">
            <a:extLst>
              <a:ext uri="{FF2B5EF4-FFF2-40B4-BE49-F238E27FC236}">
                <a16:creationId xmlns:a16="http://schemas.microsoft.com/office/drawing/2014/main" id="{2670FADF-EF25-3096-CD9B-6D8C28A6360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6922" r="12572" b="-2"/>
          <a:stretch/>
        </p:blipFill>
        <p:spPr>
          <a:xfrm>
            <a:off x="6561438" y="1"/>
            <a:ext cx="563056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6" name="TextBox 5">
            <a:extLst>
              <a:ext uri="{FF2B5EF4-FFF2-40B4-BE49-F238E27FC236}">
                <a16:creationId xmlns:a16="http://schemas.microsoft.com/office/drawing/2014/main" id="{EF25C534-B286-CC59-DBB1-02B0E88E8986}"/>
              </a:ext>
            </a:extLst>
          </p:cNvPr>
          <p:cNvSpPr txBox="1"/>
          <p:nvPr/>
        </p:nvSpPr>
        <p:spPr>
          <a:xfrm>
            <a:off x="9884958" y="6657945"/>
            <a:ext cx="2307042"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www.picpedia.org/suspension-file/u/undue-hardship.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sa/3.0/">
                  <a:extLst>
                    <a:ext uri="{A12FA001-AC4F-418D-AE19-62706E023703}">
                      <ahyp:hlinkClr xmlns:ahyp="http://schemas.microsoft.com/office/drawing/2018/hyperlinkcolor" val="tx"/>
                    </a:ext>
                  </a:extLst>
                </a:hlinkClick>
              </a:rPr>
              <a:t>CC BY-SA</a:t>
            </a:r>
            <a:endParaRPr lang="en-US" sz="700">
              <a:solidFill>
                <a:srgbClr val="FFFFFF"/>
              </a:solidFill>
            </a:endParaRPr>
          </a:p>
        </p:txBody>
      </p:sp>
    </p:spTree>
    <p:extLst>
      <p:ext uri="{BB962C8B-B14F-4D97-AF65-F5344CB8AC3E}">
        <p14:creationId xmlns:p14="http://schemas.microsoft.com/office/powerpoint/2010/main" val="603945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A close-up of a money bill&#10;&#10;Description automatically generated">
            <a:extLst>
              <a:ext uri="{FF2B5EF4-FFF2-40B4-BE49-F238E27FC236}">
                <a16:creationId xmlns:a16="http://schemas.microsoft.com/office/drawing/2014/main" id="{F907A608-6862-5131-8CC8-CBC5DE64D84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7772399" cy="3089189"/>
          </a:xfrm>
          <a:prstGeom prst="rect">
            <a:avLst/>
          </a:prstGeom>
        </p:spPr>
      </p:pic>
      <p:pic>
        <p:nvPicPr>
          <p:cNvPr id="35" name="Picture 34" descr="A close-up of a money bill&#10;&#10;Description automatically generated">
            <a:extLst>
              <a:ext uri="{FF2B5EF4-FFF2-40B4-BE49-F238E27FC236}">
                <a16:creationId xmlns:a16="http://schemas.microsoft.com/office/drawing/2014/main" id="{BBFC15B0-B574-ECE9-8401-5833D224E91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3089189"/>
            <a:ext cx="7772399" cy="3410466"/>
          </a:xfrm>
          <a:prstGeom prst="rect">
            <a:avLst/>
          </a:prstGeom>
        </p:spPr>
      </p:pic>
      <p:pic>
        <p:nvPicPr>
          <p:cNvPr id="47" name="Picture 46" descr="A black background with a black square&#10;&#10;Description automatically generated with medium confidence">
            <a:extLst>
              <a:ext uri="{FF2B5EF4-FFF2-40B4-BE49-F238E27FC236}">
                <a16:creationId xmlns:a16="http://schemas.microsoft.com/office/drawing/2014/main" id="{8FDE5C4C-314D-7EBB-38BE-CB60B1E379AA}"/>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6477000" y="553823"/>
            <a:ext cx="5715000" cy="5715000"/>
          </a:xfrm>
          <a:prstGeom prst="rect">
            <a:avLst/>
          </a:prstGeom>
        </p:spPr>
      </p:pic>
      <p:sp>
        <p:nvSpPr>
          <p:cNvPr id="27" name="Freeform 26">
            <a:extLst>
              <a:ext uri="{FF2B5EF4-FFF2-40B4-BE49-F238E27FC236}">
                <a16:creationId xmlns:a16="http://schemas.microsoft.com/office/drawing/2014/main" id="{B28831FB-E3FF-3A9B-6798-0A4C83BE7BD6}"/>
              </a:ext>
            </a:extLst>
          </p:cNvPr>
          <p:cNvSpPr/>
          <p:nvPr/>
        </p:nvSpPr>
        <p:spPr>
          <a:xfrm>
            <a:off x="0" y="0"/>
            <a:ext cx="7772400" cy="6858000"/>
          </a:xfrm>
          <a:custGeom>
            <a:avLst/>
            <a:gdLst/>
            <a:ahLst/>
            <a:cxnLst/>
            <a:rect l="l" t="t" r="r" b="b"/>
            <a:pathLst>
              <a:path w="7772400" h="6858000">
                <a:moveTo>
                  <a:pt x="3322994" y="5677108"/>
                </a:moveTo>
                <a:cubicBezTo>
                  <a:pt x="3352189" y="5677108"/>
                  <a:pt x="3377901" y="5681504"/>
                  <a:pt x="3400129" y="5690295"/>
                </a:cubicBezTo>
                <a:cubicBezTo>
                  <a:pt x="3422357" y="5699087"/>
                  <a:pt x="3441185" y="5711362"/>
                  <a:pt x="3456611" y="5727121"/>
                </a:cubicBezTo>
                <a:cubicBezTo>
                  <a:pt x="3472039" y="5742880"/>
                  <a:pt x="3483567" y="5761458"/>
                  <a:pt x="3491198" y="5782857"/>
                </a:cubicBezTo>
                <a:cubicBezTo>
                  <a:pt x="3498828" y="5804256"/>
                  <a:pt x="3502644" y="5827894"/>
                  <a:pt x="3502644" y="5853771"/>
                </a:cubicBezTo>
                <a:cubicBezTo>
                  <a:pt x="3502644" y="5888275"/>
                  <a:pt x="3495677" y="5918880"/>
                  <a:pt x="3481743" y="5945586"/>
                </a:cubicBezTo>
                <a:cubicBezTo>
                  <a:pt x="3467809" y="5972294"/>
                  <a:pt x="3447405" y="5993195"/>
                  <a:pt x="3420532" y="6008290"/>
                </a:cubicBezTo>
                <a:cubicBezTo>
                  <a:pt x="3393660" y="6023385"/>
                  <a:pt x="3361147" y="6030932"/>
                  <a:pt x="3322994" y="6030932"/>
                </a:cubicBezTo>
                <a:cubicBezTo>
                  <a:pt x="3267590" y="6030932"/>
                  <a:pt x="3223880" y="6014593"/>
                  <a:pt x="3191865" y="5981915"/>
                </a:cubicBezTo>
                <a:cubicBezTo>
                  <a:pt x="3159850" y="5949236"/>
                  <a:pt x="3143842" y="5906521"/>
                  <a:pt x="3143842" y="5853771"/>
                </a:cubicBezTo>
                <a:cubicBezTo>
                  <a:pt x="3143842" y="5801021"/>
                  <a:pt x="3159767" y="5758390"/>
                  <a:pt x="3191616" y="5725877"/>
                </a:cubicBezTo>
                <a:cubicBezTo>
                  <a:pt x="3223465" y="5693364"/>
                  <a:pt x="3267258" y="5677108"/>
                  <a:pt x="3322994" y="5677108"/>
                </a:cubicBezTo>
                <a:close/>
                <a:moveTo>
                  <a:pt x="2346449" y="5647747"/>
                </a:moveTo>
                <a:lnTo>
                  <a:pt x="2435030" y="5647747"/>
                </a:lnTo>
                <a:cubicBezTo>
                  <a:pt x="2466215" y="5647747"/>
                  <a:pt x="2496821" y="5653055"/>
                  <a:pt x="2526845" y="5663671"/>
                </a:cubicBezTo>
                <a:cubicBezTo>
                  <a:pt x="2556870" y="5674288"/>
                  <a:pt x="2582581" y="5695272"/>
                  <a:pt x="2603980" y="5726623"/>
                </a:cubicBezTo>
                <a:cubicBezTo>
                  <a:pt x="2625379" y="5757975"/>
                  <a:pt x="2636078" y="5801685"/>
                  <a:pt x="2636078" y="5857752"/>
                </a:cubicBezTo>
                <a:cubicBezTo>
                  <a:pt x="2636078" y="5938371"/>
                  <a:pt x="2616172" y="5991619"/>
                  <a:pt x="2576361" y="6017496"/>
                </a:cubicBezTo>
                <a:cubicBezTo>
                  <a:pt x="2536549" y="6043374"/>
                  <a:pt x="2489439" y="6056312"/>
                  <a:pt x="2435030" y="6056312"/>
                </a:cubicBezTo>
                <a:lnTo>
                  <a:pt x="2346449" y="6056312"/>
                </a:lnTo>
                <a:close/>
                <a:moveTo>
                  <a:pt x="5034034" y="5509401"/>
                </a:moveTo>
                <a:lnTo>
                  <a:pt x="5034034" y="6199136"/>
                </a:lnTo>
                <a:lnTo>
                  <a:pt x="5240059" y="6199136"/>
                </a:lnTo>
                <a:lnTo>
                  <a:pt x="5240059" y="5814955"/>
                </a:lnTo>
                <a:lnTo>
                  <a:pt x="5597865" y="6199136"/>
                </a:lnTo>
                <a:lnTo>
                  <a:pt x="5782988" y="6199136"/>
                </a:lnTo>
                <a:lnTo>
                  <a:pt x="5782988" y="5509401"/>
                </a:lnTo>
                <a:lnTo>
                  <a:pt x="5575471" y="5509401"/>
                </a:lnTo>
                <a:lnTo>
                  <a:pt x="5575471" y="5891592"/>
                </a:lnTo>
                <a:lnTo>
                  <a:pt x="5218660" y="5509401"/>
                </a:lnTo>
                <a:close/>
                <a:moveTo>
                  <a:pt x="3745731" y="5509401"/>
                </a:moveTo>
                <a:lnTo>
                  <a:pt x="4038346" y="6208094"/>
                </a:lnTo>
                <a:lnTo>
                  <a:pt x="4159771" y="6208094"/>
                </a:lnTo>
                <a:lnTo>
                  <a:pt x="4343402" y="5801519"/>
                </a:lnTo>
                <a:lnTo>
                  <a:pt x="4522553" y="6208094"/>
                </a:lnTo>
                <a:lnTo>
                  <a:pt x="4642983" y="6208094"/>
                </a:lnTo>
                <a:lnTo>
                  <a:pt x="4941570" y="5509401"/>
                </a:lnTo>
                <a:lnTo>
                  <a:pt x="4728578" y="5509401"/>
                </a:lnTo>
                <a:lnTo>
                  <a:pt x="4578787" y="5891592"/>
                </a:lnTo>
                <a:lnTo>
                  <a:pt x="4417551" y="5509401"/>
                </a:lnTo>
                <a:lnTo>
                  <a:pt x="4268755" y="5509401"/>
                </a:lnTo>
                <a:lnTo>
                  <a:pt x="4104532" y="5891592"/>
                </a:lnTo>
                <a:lnTo>
                  <a:pt x="3961211" y="5509401"/>
                </a:lnTo>
                <a:close/>
                <a:moveTo>
                  <a:pt x="2138434" y="5509401"/>
                </a:moveTo>
                <a:lnTo>
                  <a:pt x="2138434" y="6199136"/>
                </a:lnTo>
                <a:lnTo>
                  <a:pt x="2510672" y="6199136"/>
                </a:lnTo>
                <a:cubicBezTo>
                  <a:pt x="2599584" y="6199136"/>
                  <a:pt x="2668756" y="6179728"/>
                  <a:pt x="2718189" y="6140912"/>
                </a:cubicBezTo>
                <a:cubicBezTo>
                  <a:pt x="2753024" y="6114371"/>
                  <a:pt x="2783297" y="6079702"/>
                  <a:pt x="2809009" y="6036904"/>
                </a:cubicBezTo>
                <a:cubicBezTo>
                  <a:pt x="2834721" y="5994107"/>
                  <a:pt x="2847577" y="5937375"/>
                  <a:pt x="2847577" y="5866710"/>
                </a:cubicBezTo>
                <a:cubicBezTo>
                  <a:pt x="2847577" y="5826235"/>
                  <a:pt x="2842352" y="5788746"/>
                  <a:pt x="2831901" y="5754242"/>
                </a:cubicBezTo>
                <a:cubicBezTo>
                  <a:pt x="2821450" y="5719739"/>
                  <a:pt x="2807350" y="5689383"/>
                  <a:pt x="2789601" y="5663173"/>
                </a:cubicBezTo>
                <a:cubicBezTo>
                  <a:pt x="2771851" y="5636965"/>
                  <a:pt x="2751200" y="5614239"/>
                  <a:pt x="2727644" y="5594996"/>
                </a:cubicBezTo>
                <a:cubicBezTo>
                  <a:pt x="2714042" y="5583385"/>
                  <a:pt x="2698615" y="5572520"/>
                  <a:pt x="2681364" y="5562401"/>
                </a:cubicBezTo>
                <a:cubicBezTo>
                  <a:pt x="2664112" y="5552282"/>
                  <a:pt x="2643211" y="5543159"/>
                  <a:pt x="2618661" y="5535030"/>
                </a:cubicBezTo>
                <a:cubicBezTo>
                  <a:pt x="2594110" y="5526902"/>
                  <a:pt x="2566491" y="5520598"/>
                  <a:pt x="2535803" y="5516120"/>
                </a:cubicBezTo>
                <a:cubicBezTo>
                  <a:pt x="2505115" y="5511641"/>
                  <a:pt x="2468206" y="5509401"/>
                  <a:pt x="2425077" y="5509401"/>
                </a:cubicBezTo>
                <a:close/>
                <a:moveTo>
                  <a:pt x="3322994" y="5499946"/>
                </a:moveTo>
                <a:cubicBezTo>
                  <a:pt x="3237731" y="5499946"/>
                  <a:pt x="3165490" y="5516452"/>
                  <a:pt x="3106270" y="5549462"/>
                </a:cubicBezTo>
                <a:cubicBezTo>
                  <a:pt x="3047050" y="5582473"/>
                  <a:pt x="3003175" y="5625933"/>
                  <a:pt x="2974644" y="5679845"/>
                </a:cubicBezTo>
                <a:cubicBezTo>
                  <a:pt x="2946112" y="5733756"/>
                  <a:pt x="2931846" y="5791732"/>
                  <a:pt x="2931846" y="5853771"/>
                </a:cubicBezTo>
                <a:cubicBezTo>
                  <a:pt x="2931846" y="5915479"/>
                  <a:pt x="2946194" y="5973372"/>
                  <a:pt x="2974893" y="6027449"/>
                </a:cubicBezTo>
                <a:cubicBezTo>
                  <a:pt x="3003590" y="6081526"/>
                  <a:pt x="3047465" y="6125153"/>
                  <a:pt x="3106519" y="6158329"/>
                </a:cubicBezTo>
                <a:cubicBezTo>
                  <a:pt x="3165573" y="6191506"/>
                  <a:pt x="3237731" y="6208094"/>
                  <a:pt x="3322994" y="6208094"/>
                </a:cubicBezTo>
                <a:cubicBezTo>
                  <a:pt x="3407262" y="6208094"/>
                  <a:pt x="3478757" y="6192169"/>
                  <a:pt x="3537479" y="6160320"/>
                </a:cubicBezTo>
                <a:cubicBezTo>
                  <a:pt x="3596201" y="6128471"/>
                  <a:pt x="3640408" y="6085508"/>
                  <a:pt x="3670101" y="6031430"/>
                </a:cubicBezTo>
                <a:cubicBezTo>
                  <a:pt x="3699794" y="5977353"/>
                  <a:pt x="3714640" y="5918134"/>
                  <a:pt x="3714640" y="5853771"/>
                </a:cubicBezTo>
                <a:cubicBezTo>
                  <a:pt x="3714640" y="5806329"/>
                  <a:pt x="3706346" y="5761127"/>
                  <a:pt x="3689758" y="5718163"/>
                </a:cubicBezTo>
                <a:cubicBezTo>
                  <a:pt x="3673170" y="5675200"/>
                  <a:pt x="3648785" y="5637545"/>
                  <a:pt x="3616604" y="5605198"/>
                </a:cubicBezTo>
                <a:cubicBezTo>
                  <a:pt x="3584423" y="5572851"/>
                  <a:pt x="3543367" y="5547222"/>
                  <a:pt x="3493437" y="5528312"/>
                </a:cubicBezTo>
                <a:cubicBezTo>
                  <a:pt x="3443507" y="5509401"/>
                  <a:pt x="3386693" y="5499946"/>
                  <a:pt x="3322994" y="5499946"/>
                </a:cubicBezTo>
                <a:close/>
                <a:moveTo>
                  <a:pt x="5289674" y="4428546"/>
                </a:moveTo>
                <a:lnTo>
                  <a:pt x="5378255" y="4428546"/>
                </a:lnTo>
                <a:cubicBezTo>
                  <a:pt x="5409440" y="4428546"/>
                  <a:pt x="5440045" y="4433855"/>
                  <a:pt x="5470070" y="4444471"/>
                </a:cubicBezTo>
                <a:cubicBezTo>
                  <a:pt x="5500094" y="4455088"/>
                  <a:pt x="5525806" y="4476072"/>
                  <a:pt x="5547205" y="4507423"/>
                </a:cubicBezTo>
                <a:cubicBezTo>
                  <a:pt x="5568603" y="4538775"/>
                  <a:pt x="5579302" y="4582485"/>
                  <a:pt x="5579303" y="4638552"/>
                </a:cubicBezTo>
                <a:cubicBezTo>
                  <a:pt x="5579302" y="4719171"/>
                  <a:pt x="5559397" y="4772419"/>
                  <a:pt x="5519586" y="4798296"/>
                </a:cubicBezTo>
                <a:cubicBezTo>
                  <a:pt x="5479774" y="4824174"/>
                  <a:pt x="5432664" y="4837112"/>
                  <a:pt x="5378255" y="4837112"/>
                </a:cubicBezTo>
                <a:lnTo>
                  <a:pt x="5289674" y="4837112"/>
                </a:lnTo>
                <a:close/>
                <a:moveTo>
                  <a:pt x="2994149" y="4422575"/>
                </a:moveTo>
                <a:lnTo>
                  <a:pt x="3037942" y="4422575"/>
                </a:lnTo>
                <a:cubicBezTo>
                  <a:pt x="3088038" y="4422575"/>
                  <a:pt x="3122790" y="4428630"/>
                  <a:pt x="3142198" y="4440739"/>
                </a:cubicBezTo>
                <a:cubicBezTo>
                  <a:pt x="3161607" y="4452848"/>
                  <a:pt x="3171311" y="4475325"/>
                  <a:pt x="3171311" y="4508170"/>
                </a:cubicBezTo>
                <a:cubicBezTo>
                  <a:pt x="3171311" y="4530066"/>
                  <a:pt x="3167163" y="4546820"/>
                  <a:pt x="3158870" y="4558432"/>
                </a:cubicBezTo>
                <a:cubicBezTo>
                  <a:pt x="3150575" y="4570043"/>
                  <a:pt x="3137139" y="4578006"/>
                  <a:pt x="3118560" y="4582319"/>
                </a:cubicBezTo>
                <a:cubicBezTo>
                  <a:pt x="3099982" y="4586632"/>
                  <a:pt x="3073440" y="4588788"/>
                  <a:pt x="3038937" y="4588788"/>
                </a:cubicBezTo>
                <a:lnTo>
                  <a:pt x="2994149" y="4588788"/>
                </a:lnTo>
                <a:close/>
                <a:moveTo>
                  <a:pt x="5081659" y="4290201"/>
                </a:moveTo>
                <a:lnTo>
                  <a:pt x="5081659" y="4979936"/>
                </a:lnTo>
                <a:lnTo>
                  <a:pt x="5453897" y="4979936"/>
                </a:lnTo>
                <a:cubicBezTo>
                  <a:pt x="5542809" y="4979936"/>
                  <a:pt x="5611981" y="4960528"/>
                  <a:pt x="5661414" y="4921712"/>
                </a:cubicBezTo>
                <a:cubicBezTo>
                  <a:pt x="5696249" y="4895171"/>
                  <a:pt x="5726522" y="4860502"/>
                  <a:pt x="5752234" y="4817704"/>
                </a:cubicBezTo>
                <a:cubicBezTo>
                  <a:pt x="5777945" y="4774907"/>
                  <a:pt x="5790801" y="4718175"/>
                  <a:pt x="5790802" y="4647510"/>
                </a:cubicBezTo>
                <a:cubicBezTo>
                  <a:pt x="5790801" y="4607035"/>
                  <a:pt x="5785576" y="4569546"/>
                  <a:pt x="5775126" y="4535042"/>
                </a:cubicBezTo>
                <a:cubicBezTo>
                  <a:pt x="5764675" y="4500539"/>
                  <a:pt x="5750575" y="4470183"/>
                  <a:pt x="5732826" y="4443973"/>
                </a:cubicBezTo>
                <a:cubicBezTo>
                  <a:pt x="5715077" y="4417764"/>
                  <a:pt x="5694424" y="4395039"/>
                  <a:pt x="5670869" y="4375796"/>
                </a:cubicBezTo>
                <a:cubicBezTo>
                  <a:pt x="5657267" y="4364185"/>
                  <a:pt x="5641840" y="4353319"/>
                  <a:pt x="5624589" y="4343200"/>
                </a:cubicBezTo>
                <a:cubicBezTo>
                  <a:pt x="5607337" y="4333082"/>
                  <a:pt x="5586436" y="4323958"/>
                  <a:pt x="5561885" y="4315830"/>
                </a:cubicBezTo>
                <a:cubicBezTo>
                  <a:pt x="5537335" y="4307702"/>
                  <a:pt x="5509715" y="4301398"/>
                  <a:pt x="5479028" y="4296920"/>
                </a:cubicBezTo>
                <a:cubicBezTo>
                  <a:pt x="5448339" y="4292441"/>
                  <a:pt x="5411431" y="4290201"/>
                  <a:pt x="5368302" y="4290201"/>
                </a:cubicBezTo>
                <a:close/>
                <a:moveTo>
                  <a:pt x="4157733" y="4290201"/>
                </a:moveTo>
                <a:lnTo>
                  <a:pt x="4157733" y="4979936"/>
                </a:lnTo>
                <a:lnTo>
                  <a:pt x="4363758" y="4979936"/>
                </a:lnTo>
                <a:lnTo>
                  <a:pt x="4363758" y="4595755"/>
                </a:lnTo>
                <a:lnTo>
                  <a:pt x="4721565" y="4979936"/>
                </a:lnTo>
                <a:lnTo>
                  <a:pt x="4906688" y="4979936"/>
                </a:lnTo>
                <a:lnTo>
                  <a:pt x="4906688" y="4290201"/>
                </a:lnTo>
                <a:lnTo>
                  <a:pt x="4699171" y="4290201"/>
                </a:lnTo>
                <a:lnTo>
                  <a:pt x="4699171" y="4672392"/>
                </a:lnTo>
                <a:lnTo>
                  <a:pt x="4342360" y="4290201"/>
                </a:lnTo>
                <a:close/>
                <a:moveTo>
                  <a:pt x="3500508" y="4290201"/>
                </a:moveTo>
                <a:lnTo>
                  <a:pt x="3500508" y="4979936"/>
                </a:lnTo>
                <a:lnTo>
                  <a:pt x="4020546" y="4979936"/>
                </a:lnTo>
                <a:lnTo>
                  <a:pt x="4020546" y="4841093"/>
                </a:lnTo>
                <a:lnTo>
                  <a:pt x="3708524" y="4841093"/>
                </a:lnTo>
                <a:lnTo>
                  <a:pt x="3708524" y="4693791"/>
                </a:lnTo>
                <a:lnTo>
                  <a:pt x="3998153" y="4693791"/>
                </a:lnTo>
                <a:lnTo>
                  <a:pt x="3998153" y="4554948"/>
                </a:lnTo>
                <a:lnTo>
                  <a:pt x="3708524" y="4554948"/>
                </a:lnTo>
                <a:lnTo>
                  <a:pt x="3708524" y="4428546"/>
                </a:lnTo>
                <a:lnTo>
                  <a:pt x="4012087" y="4428546"/>
                </a:lnTo>
                <a:lnTo>
                  <a:pt x="4012087" y="4290201"/>
                </a:lnTo>
                <a:close/>
                <a:moveTo>
                  <a:pt x="2786134" y="4290201"/>
                </a:moveTo>
                <a:lnTo>
                  <a:pt x="2786134" y="4979936"/>
                </a:lnTo>
                <a:lnTo>
                  <a:pt x="2994149" y="4979936"/>
                </a:lnTo>
                <a:lnTo>
                  <a:pt x="2994149" y="4721161"/>
                </a:lnTo>
                <a:lnTo>
                  <a:pt x="3130504" y="4721161"/>
                </a:lnTo>
                <a:cubicBezTo>
                  <a:pt x="3175623" y="4721161"/>
                  <a:pt x="3214854" y="4714609"/>
                  <a:pt x="3248196" y="4701504"/>
                </a:cubicBezTo>
                <a:cubicBezTo>
                  <a:pt x="3281539" y="4688400"/>
                  <a:pt x="3307997" y="4671314"/>
                  <a:pt x="3327571" y="4650247"/>
                </a:cubicBezTo>
                <a:cubicBezTo>
                  <a:pt x="3347144" y="4629180"/>
                  <a:pt x="3361327" y="4606454"/>
                  <a:pt x="3370119" y="4582070"/>
                </a:cubicBezTo>
                <a:cubicBezTo>
                  <a:pt x="3378911" y="4557685"/>
                  <a:pt x="3383307" y="4532720"/>
                  <a:pt x="3383307" y="4507174"/>
                </a:cubicBezTo>
                <a:cubicBezTo>
                  <a:pt x="3383307" y="4481297"/>
                  <a:pt x="3378911" y="4455917"/>
                  <a:pt x="3370119" y="4431035"/>
                </a:cubicBezTo>
                <a:cubicBezTo>
                  <a:pt x="3361327" y="4406152"/>
                  <a:pt x="3347144" y="4383095"/>
                  <a:pt x="3327571" y="4361862"/>
                </a:cubicBezTo>
                <a:cubicBezTo>
                  <a:pt x="3307997" y="4340629"/>
                  <a:pt x="3281539" y="4323378"/>
                  <a:pt x="3248196" y="4310107"/>
                </a:cubicBezTo>
                <a:cubicBezTo>
                  <a:pt x="3214854" y="4296837"/>
                  <a:pt x="3175623" y="4290201"/>
                  <a:pt x="3130504" y="4290201"/>
                </a:cubicBezTo>
                <a:close/>
                <a:moveTo>
                  <a:pt x="2387963" y="4280746"/>
                </a:moveTo>
                <a:cubicBezTo>
                  <a:pt x="2333885" y="4280746"/>
                  <a:pt x="2288102" y="4289704"/>
                  <a:pt x="2250613" y="4307619"/>
                </a:cubicBezTo>
                <a:cubicBezTo>
                  <a:pt x="2213124" y="4325534"/>
                  <a:pt x="2185256" y="4349504"/>
                  <a:pt x="2167009" y="4379528"/>
                </a:cubicBezTo>
                <a:cubicBezTo>
                  <a:pt x="2148762" y="4409553"/>
                  <a:pt x="2139639" y="4443144"/>
                  <a:pt x="2139639" y="4480301"/>
                </a:cubicBezTo>
                <a:cubicBezTo>
                  <a:pt x="2139639" y="4518786"/>
                  <a:pt x="2148679" y="4552128"/>
                  <a:pt x="2166760" y="4580328"/>
                </a:cubicBezTo>
                <a:cubicBezTo>
                  <a:pt x="2184841" y="4608528"/>
                  <a:pt x="2208147" y="4632000"/>
                  <a:pt x="2236679" y="4650745"/>
                </a:cubicBezTo>
                <a:cubicBezTo>
                  <a:pt x="2265210" y="4669489"/>
                  <a:pt x="2298387" y="4686824"/>
                  <a:pt x="2336208" y="4702748"/>
                </a:cubicBezTo>
                <a:cubicBezTo>
                  <a:pt x="2370379" y="4716351"/>
                  <a:pt x="2396423" y="4729538"/>
                  <a:pt x="2414338" y="4742311"/>
                </a:cubicBezTo>
                <a:cubicBezTo>
                  <a:pt x="2432253" y="4755084"/>
                  <a:pt x="2441211" y="4770760"/>
                  <a:pt x="2441211" y="4789338"/>
                </a:cubicBezTo>
                <a:cubicBezTo>
                  <a:pt x="2441211" y="4799623"/>
                  <a:pt x="2435986" y="4810654"/>
                  <a:pt x="2425535" y="4822432"/>
                </a:cubicBezTo>
                <a:cubicBezTo>
                  <a:pt x="2415084" y="4834210"/>
                  <a:pt x="2392110" y="4840098"/>
                  <a:pt x="2356611" y="4840098"/>
                </a:cubicBezTo>
                <a:cubicBezTo>
                  <a:pt x="2318127" y="4840098"/>
                  <a:pt x="2282048" y="4832965"/>
                  <a:pt x="2248374" y="4818699"/>
                </a:cubicBezTo>
                <a:cubicBezTo>
                  <a:pt x="2214700" y="4804434"/>
                  <a:pt x="2180445" y="4786519"/>
                  <a:pt x="2145610" y="4764954"/>
                </a:cubicBezTo>
                <a:lnTo>
                  <a:pt x="2145610" y="4934153"/>
                </a:lnTo>
                <a:cubicBezTo>
                  <a:pt x="2182768" y="4950409"/>
                  <a:pt x="2218515" y="4962685"/>
                  <a:pt x="2252852" y="4970979"/>
                </a:cubicBezTo>
                <a:cubicBezTo>
                  <a:pt x="2287190" y="4979273"/>
                  <a:pt x="2314726" y="4984332"/>
                  <a:pt x="2335461" y="4986157"/>
                </a:cubicBezTo>
                <a:cubicBezTo>
                  <a:pt x="2356196" y="4987982"/>
                  <a:pt x="2373697" y="4988894"/>
                  <a:pt x="2387963" y="4988894"/>
                </a:cubicBezTo>
                <a:cubicBezTo>
                  <a:pt x="2439054" y="4988894"/>
                  <a:pt x="2484340" y="4980517"/>
                  <a:pt x="2523820" y="4963763"/>
                </a:cubicBezTo>
                <a:cubicBezTo>
                  <a:pt x="2563300" y="4947009"/>
                  <a:pt x="2594070" y="4922873"/>
                  <a:pt x="2616133" y="4891355"/>
                </a:cubicBezTo>
                <a:cubicBezTo>
                  <a:pt x="2638195" y="4859838"/>
                  <a:pt x="2649226" y="4822515"/>
                  <a:pt x="2649226" y="4779386"/>
                </a:cubicBezTo>
                <a:cubicBezTo>
                  <a:pt x="2649226" y="4740569"/>
                  <a:pt x="2640185" y="4708140"/>
                  <a:pt x="2622104" y="4682096"/>
                </a:cubicBezTo>
                <a:cubicBezTo>
                  <a:pt x="2604023" y="4656053"/>
                  <a:pt x="2579059" y="4633078"/>
                  <a:pt x="2547209" y="4613172"/>
                </a:cubicBezTo>
                <a:cubicBezTo>
                  <a:pt x="2515360" y="4593267"/>
                  <a:pt x="2472894" y="4570873"/>
                  <a:pt x="2419812" y="4545991"/>
                </a:cubicBezTo>
                <a:cubicBezTo>
                  <a:pt x="2389954" y="4531725"/>
                  <a:pt x="2369218" y="4519616"/>
                  <a:pt x="2357607" y="4509663"/>
                </a:cubicBezTo>
                <a:cubicBezTo>
                  <a:pt x="2345995" y="4499710"/>
                  <a:pt x="2340189" y="4487932"/>
                  <a:pt x="2340189" y="4474330"/>
                </a:cubicBezTo>
                <a:cubicBezTo>
                  <a:pt x="2340189" y="4459732"/>
                  <a:pt x="2345995" y="4447457"/>
                  <a:pt x="2357607" y="4437504"/>
                </a:cubicBezTo>
                <a:cubicBezTo>
                  <a:pt x="2369218" y="4427551"/>
                  <a:pt x="2387963" y="4422575"/>
                  <a:pt x="2413840" y="4422575"/>
                </a:cubicBezTo>
                <a:cubicBezTo>
                  <a:pt x="2453320" y="4422575"/>
                  <a:pt x="2490395" y="4430537"/>
                  <a:pt x="2525064" y="4446462"/>
                </a:cubicBezTo>
                <a:cubicBezTo>
                  <a:pt x="2559733" y="4462386"/>
                  <a:pt x="2591167" y="4480467"/>
                  <a:pt x="2619368" y="4500705"/>
                </a:cubicBezTo>
                <a:lnTo>
                  <a:pt x="2619368" y="4338970"/>
                </a:lnTo>
                <a:cubicBezTo>
                  <a:pt x="2611405" y="4333662"/>
                  <a:pt x="2596807" y="4326364"/>
                  <a:pt x="2575575" y="4317074"/>
                </a:cubicBezTo>
                <a:cubicBezTo>
                  <a:pt x="2554342" y="4307785"/>
                  <a:pt x="2527386" y="4299408"/>
                  <a:pt x="2494708" y="4291943"/>
                </a:cubicBezTo>
                <a:cubicBezTo>
                  <a:pt x="2462029" y="4284478"/>
                  <a:pt x="2426447" y="4280746"/>
                  <a:pt x="2387963" y="4280746"/>
                </a:cubicBezTo>
                <a:close/>
                <a:moveTo>
                  <a:pt x="5163877" y="3249158"/>
                </a:moveTo>
                <a:lnTo>
                  <a:pt x="5264898" y="3500966"/>
                </a:lnTo>
                <a:lnTo>
                  <a:pt x="5061860" y="3500966"/>
                </a:lnTo>
                <a:close/>
                <a:moveTo>
                  <a:pt x="6261224" y="3209346"/>
                </a:moveTo>
                <a:lnTo>
                  <a:pt x="6349804" y="3209346"/>
                </a:lnTo>
                <a:cubicBezTo>
                  <a:pt x="6380990" y="3209346"/>
                  <a:pt x="6411595" y="3214655"/>
                  <a:pt x="6441619" y="3225271"/>
                </a:cubicBezTo>
                <a:cubicBezTo>
                  <a:pt x="6471644" y="3235888"/>
                  <a:pt x="6497356" y="3256872"/>
                  <a:pt x="6518754" y="3288223"/>
                </a:cubicBezTo>
                <a:cubicBezTo>
                  <a:pt x="6540153" y="3319575"/>
                  <a:pt x="6550852" y="3363284"/>
                  <a:pt x="6550852" y="3419352"/>
                </a:cubicBezTo>
                <a:cubicBezTo>
                  <a:pt x="6550852" y="3499971"/>
                  <a:pt x="6530947" y="3553218"/>
                  <a:pt x="6491135" y="3579096"/>
                </a:cubicBezTo>
                <a:cubicBezTo>
                  <a:pt x="6451324" y="3604973"/>
                  <a:pt x="6404213" y="3617912"/>
                  <a:pt x="6349804" y="3617912"/>
                </a:cubicBezTo>
                <a:lnTo>
                  <a:pt x="6261224" y="3617912"/>
                </a:lnTo>
                <a:close/>
                <a:moveTo>
                  <a:pt x="3051299" y="3209346"/>
                </a:moveTo>
                <a:lnTo>
                  <a:pt x="3139880" y="3209346"/>
                </a:lnTo>
                <a:cubicBezTo>
                  <a:pt x="3171065" y="3209346"/>
                  <a:pt x="3201671" y="3214655"/>
                  <a:pt x="3231695" y="3225271"/>
                </a:cubicBezTo>
                <a:cubicBezTo>
                  <a:pt x="3261720" y="3235888"/>
                  <a:pt x="3287432" y="3256872"/>
                  <a:pt x="3308830" y="3288223"/>
                </a:cubicBezTo>
                <a:cubicBezTo>
                  <a:pt x="3330229" y="3319575"/>
                  <a:pt x="3340929" y="3363284"/>
                  <a:pt x="3340929" y="3419352"/>
                </a:cubicBezTo>
                <a:cubicBezTo>
                  <a:pt x="3340929" y="3499971"/>
                  <a:pt x="3321023" y="3553218"/>
                  <a:pt x="3281211" y="3579096"/>
                </a:cubicBezTo>
                <a:cubicBezTo>
                  <a:pt x="3241399" y="3604973"/>
                  <a:pt x="3194289" y="3617912"/>
                  <a:pt x="3139880" y="3617912"/>
                </a:cubicBezTo>
                <a:lnTo>
                  <a:pt x="3051299" y="3617912"/>
                </a:lnTo>
                <a:close/>
                <a:moveTo>
                  <a:pt x="6053208" y="3071001"/>
                </a:moveTo>
                <a:lnTo>
                  <a:pt x="6053208" y="3760736"/>
                </a:lnTo>
                <a:lnTo>
                  <a:pt x="6425446" y="3760736"/>
                </a:lnTo>
                <a:cubicBezTo>
                  <a:pt x="6514359" y="3760736"/>
                  <a:pt x="6583531" y="3741328"/>
                  <a:pt x="6632964" y="3702512"/>
                </a:cubicBezTo>
                <a:cubicBezTo>
                  <a:pt x="6667799" y="3675971"/>
                  <a:pt x="6698072" y="3641301"/>
                  <a:pt x="6723784" y="3598504"/>
                </a:cubicBezTo>
                <a:cubicBezTo>
                  <a:pt x="6749495" y="3555707"/>
                  <a:pt x="6762351" y="3498975"/>
                  <a:pt x="6762351" y="3428310"/>
                </a:cubicBezTo>
                <a:cubicBezTo>
                  <a:pt x="6762351" y="3387835"/>
                  <a:pt x="6757126" y="3350346"/>
                  <a:pt x="6746675" y="3315842"/>
                </a:cubicBezTo>
                <a:cubicBezTo>
                  <a:pt x="6736225" y="3281339"/>
                  <a:pt x="6722125" y="3250983"/>
                  <a:pt x="6704376" y="3224773"/>
                </a:cubicBezTo>
                <a:cubicBezTo>
                  <a:pt x="6686626" y="3198564"/>
                  <a:pt x="6665974" y="3175839"/>
                  <a:pt x="6642419" y="3156596"/>
                </a:cubicBezTo>
                <a:cubicBezTo>
                  <a:pt x="6628817" y="3144985"/>
                  <a:pt x="6613390" y="3134120"/>
                  <a:pt x="6596138" y="3124000"/>
                </a:cubicBezTo>
                <a:cubicBezTo>
                  <a:pt x="6578886" y="3113882"/>
                  <a:pt x="6557985" y="3104758"/>
                  <a:pt x="6533435" y="3096630"/>
                </a:cubicBezTo>
                <a:cubicBezTo>
                  <a:pt x="6508885" y="3088502"/>
                  <a:pt x="6481265" y="3082198"/>
                  <a:pt x="6450577" y="3077720"/>
                </a:cubicBezTo>
                <a:cubicBezTo>
                  <a:pt x="6419889" y="3073241"/>
                  <a:pt x="6382981" y="3071001"/>
                  <a:pt x="6339851" y="3071001"/>
                </a:cubicBezTo>
                <a:close/>
                <a:moveTo>
                  <a:pt x="5673204" y="3071001"/>
                </a:moveTo>
                <a:lnTo>
                  <a:pt x="5673204" y="3760736"/>
                </a:lnTo>
                <a:lnTo>
                  <a:pt x="5881219" y="3760736"/>
                </a:lnTo>
                <a:lnTo>
                  <a:pt x="5881219" y="3071001"/>
                </a:lnTo>
                <a:close/>
                <a:moveTo>
                  <a:pt x="5047925" y="3071001"/>
                </a:moveTo>
                <a:lnTo>
                  <a:pt x="4742870" y="3760736"/>
                </a:lnTo>
                <a:lnTo>
                  <a:pt x="4955861" y="3760736"/>
                </a:lnTo>
                <a:lnTo>
                  <a:pt x="5013090" y="3620898"/>
                </a:lnTo>
                <a:lnTo>
                  <a:pt x="5312672" y="3620898"/>
                </a:lnTo>
                <a:lnTo>
                  <a:pt x="5368906" y="3760736"/>
                </a:lnTo>
                <a:lnTo>
                  <a:pt x="5581898" y="3760736"/>
                </a:lnTo>
                <a:lnTo>
                  <a:pt x="5277837" y="3071001"/>
                </a:lnTo>
                <a:close/>
                <a:moveTo>
                  <a:pt x="3682479" y="3071001"/>
                </a:moveTo>
                <a:lnTo>
                  <a:pt x="3682479" y="3760736"/>
                </a:lnTo>
                <a:lnTo>
                  <a:pt x="3890494" y="3760736"/>
                </a:lnTo>
                <a:lnTo>
                  <a:pt x="3890494" y="3071001"/>
                </a:lnTo>
                <a:close/>
                <a:moveTo>
                  <a:pt x="2843284" y="3071001"/>
                </a:moveTo>
                <a:lnTo>
                  <a:pt x="2843284" y="3760736"/>
                </a:lnTo>
                <a:lnTo>
                  <a:pt x="3215522" y="3760736"/>
                </a:lnTo>
                <a:cubicBezTo>
                  <a:pt x="3304435" y="3760736"/>
                  <a:pt x="3373607" y="3741328"/>
                  <a:pt x="3423039" y="3702512"/>
                </a:cubicBezTo>
                <a:cubicBezTo>
                  <a:pt x="3457874" y="3675971"/>
                  <a:pt x="3488148" y="3641301"/>
                  <a:pt x="3513860" y="3598504"/>
                </a:cubicBezTo>
                <a:cubicBezTo>
                  <a:pt x="3539571" y="3555707"/>
                  <a:pt x="3552427" y="3498975"/>
                  <a:pt x="3552427" y="3428310"/>
                </a:cubicBezTo>
                <a:cubicBezTo>
                  <a:pt x="3552427" y="3387835"/>
                  <a:pt x="3547202" y="3350346"/>
                  <a:pt x="3536751" y="3315842"/>
                </a:cubicBezTo>
                <a:cubicBezTo>
                  <a:pt x="3526301" y="3281339"/>
                  <a:pt x="3512201" y="3250983"/>
                  <a:pt x="3494451" y="3224773"/>
                </a:cubicBezTo>
                <a:cubicBezTo>
                  <a:pt x="3476702" y="3198564"/>
                  <a:pt x="3456050" y="3175839"/>
                  <a:pt x="3432495" y="3156596"/>
                </a:cubicBezTo>
                <a:cubicBezTo>
                  <a:pt x="3418892" y="3144985"/>
                  <a:pt x="3403465" y="3134120"/>
                  <a:pt x="3386213" y="3124000"/>
                </a:cubicBezTo>
                <a:cubicBezTo>
                  <a:pt x="3368962" y="3113882"/>
                  <a:pt x="3348061" y="3104758"/>
                  <a:pt x="3323511" y="3096630"/>
                </a:cubicBezTo>
                <a:cubicBezTo>
                  <a:pt x="3298960" y="3088502"/>
                  <a:pt x="3271341" y="3082198"/>
                  <a:pt x="3240653" y="3077720"/>
                </a:cubicBezTo>
                <a:cubicBezTo>
                  <a:pt x="3209965" y="3073241"/>
                  <a:pt x="3173056" y="3071001"/>
                  <a:pt x="3129927" y="3071001"/>
                </a:cubicBezTo>
                <a:close/>
                <a:moveTo>
                  <a:pt x="2186059" y="3071001"/>
                </a:moveTo>
                <a:lnTo>
                  <a:pt x="2186059" y="3760736"/>
                </a:lnTo>
                <a:lnTo>
                  <a:pt x="2706097" y="3760736"/>
                </a:lnTo>
                <a:lnTo>
                  <a:pt x="2706097" y="3621893"/>
                </a:lnTo>
                <a:lnTo>
                  <a:pt x="2394074" y="3621893"/>
                </a:lnTo>
                <a:lnTo>
                  <a:pt x="2394074" y="3474591"/>
                </a:lnTo>
                <a:lnTo>
                  <a:pt x="2683703" y="3474591"/>
                </a:lnTo>
                <a:lnTo>
                  <a:pt x="2683703" y="3335748"/>
                </a:lnTo>
                <a:lnTo>
                  <a:pt x="2394074" y="3335748"/>
                </a:lnTo>
                <a:lnTo>
                  <a:pt x="2394074" y="3209346"/>
                </a:lnTo>
                <a:lnTo>
                  <a:pt x="2697637" y="3209346"/>
                </a:lnTo>
                <a:lnTo>
                  <a:pt x="2697637" y="3071001"/>
                </a:lnTo>
                <a:close/>
                <a:moveTo>
                  <a:pt x="1204984" y="3071001"/>
                </a:moveTo>
                <a:lnTo>
                  <a:pt x="1204984" y="3760736"/>
                </a:lnTo>
                <a:lnTo>
                  <a:pt x="1407028" y="3760736"/>
                </a:lnTo>
                <a:lnTo>
                  <a:pt x="1407028" y="3361128"/>
                </a:lnTo>
                <a:lnTo>
                  <a:pt x="1595137" y="3592532"/>
                </a:lnTo>
                <a:lnTo>
                  <a:pt x="1611559" y="3592532"/>
                </a:lnTo>
                <a:lnTo>
                  <a:pt x="1799171" y="3361128"/>
                </a:lnTo>
                <a:lnTo>
                  <a:pt x="1799171" y="3760736"/>
                </a:lnTo>
                <a:lnTo>
                  <a:pt x="2007186" y="3760736"/>
                </a:lnTo>
                <a:lnTo>
                  <a:pt x="2007186" y="3071001"/>
                </a:lnTo>
                <a:lnTo>
                  <a:pt x="1818579" y="3071001"/>
                </a:lnTo>
                <a:lnTo>
                  <a:pt x="1605588" y="3329776"/>
                </a:lnTo>
                <a:lnTo>
                  <a:pt x="1393591" y="3071001"/>
                </a:lnTo>
                <a:close/>
                <a:moveTo>
                  <a:pt x="4410834" y="3061546"/>
                </a:moveTo>
                <a:cubicBezTo>
                  <a:pt x="4358416" y="3061546"/>
                  <a:pt x="4308569" y="3068596"/>
                  <a:pt x="4261292" y="3082696"/>
                </a:cubicBezTo>
                <a:cubicBezTo>
                  <a:pt x="4214016" y="3096796"/>
                  <a:pt x="4171882" y="3118610"/>
                  <a:pt x="4134891" y="3148136"/>
                </a:cubicBezTo>
                <a:cubicBezTo>
                  <a:pt x="4097899" y="3177663"/>
                  <a:pt x="4069119" y="3214738"/>
                  <a:pt x="4048549" y="3259360"/>
                </a:cubicBezTo>
                <a:cubicBezTo>
                  <a:pt x="4027980" y="3303982"/>
                  <a:pt x="4017696" y="3355986"/>
                  <a:pt x="4017696" y="3415371"/>
                </a:cubicBezTo>
                <a:cubicBezTo>
                  <a:pt x="4017696" y="3467126"/>
                  <a:pt x="4026404" y="3514651"/>
                  <a:pt x="4043822" y="3557946"/>
                </a:cubicBezTo>
                <a:cubicBezTo>
                  <a:pt x="4061239" y="3601241"/>
                  <a:pt x="4087449" y="3639062"/>
                  <a:pt x="4122450" y="3671409"/>
                </a:cubicBezTo>
                <a:cubicBezTo>
                  <a:pt x="4157450" y="3703756"/>
                  <a:pt x="4198755" y="3728223"/>
                  <a:pt x="4246363" y="3744811"/>
                </a:cubicBezTo>
                <a:cubicBezTo>
                  <a:pt x="4293971" y="3761400"/>
                  <a:pt x="4347799" y="3769694"/>
                  <a:pt x="4407849" y="3769694"/>
                </a:cubicBezTo>
                <a:cubicBezTo>
                  <a:pt x="4440361" y="3769694"/>
                  <a:pt x="4471796" y="3767786"/>
                  <a:pt x="4502152" y="3763971"/>
                </a:cubicBezTo>
                <a:cubicBezTo>
                  <a:pt x="4532508" y="3760156"/>
                  <a:pt x="4562616" y="3753769"/>
                  <a:pt x="4592475" y="3744811"/>
                </a:cubicBezTo>
                <a:cubicBezTo>
                  <a:pt x="4622333" y="3735854"/>
                  <a:pt x="4651528" y="3723910"/>
                  <a:pt x="4680060" y="3708981"/>
                </a:cubicBezTo>
                <a:lnTo>
                  <a:pt x="4680060" y="3534308"/>
                </a:lnTo>
                <a:cubicBezTo>
                  <a:pt x="4658495" y="3547910"/>
                  <a:pt x="4637511" y="3559688"/>
                  <a:pt x="4617108" y="3569641"/>
                </a:cubicBezTo>
                <a:cubicBezTo>
                  <a:pt x="4596704" y="3579594"/>
                  <a:pt x="4571573" y="3588634"/>
                  <a:pt x="4541715" y="3596762"/>
                </a:cubicBezTo>
                <a:cubicBezTo>
                  <a:pt x="4511856" y="3604891"/>
                  <a:pt x="4480173" y="3608955"/>
                  <a:pt x="4446665" y="3608955"/>
                </a:cubicBezTo>
                <a:cubicBezTo>
                  <a:pt x="4405194" y="3608955"/>
                  <a:pt x="4367954" y="3600412"/>
                  <a:pt x="4334944" y="3583326"/>
                </a:cubicBezTo>
                <a:cubicBezTo>
                  <a:pt x="4301933" y="3566240"/>
                  <a:pt x="4276139" y="3543183"/>
                  <a:pt x="4257560" y="3514153"/>
                </a:cubicBezTo>
                <a:cubicBezTo>
                  <a:pt x="4238981" y="3485124"/>
                  <a:pt x="4229692" y="3453192"/>
                  <a:pt x="4229692" y="3418357"/>
                </a:cubicBezTo>
                <a:cubicBezTo>
                  <a:pt x="4229692" y="3378878"/>
                  <a:pt x="4240308" y="3344374"/>
                  <a:pt x="4261541" y="3314847"/>
                </a:cubicBezTo>
                <a:cubicBezTo>
                  <a:pt x="4282774" y="3285320"/>
                  <a:pt x="4310808" y="3262594"/>
                  <a:pt x="4345643" y="3246670"/>
                </a:cubicBezTo>
                <a:cubicBezTo>
                  <a:pt x="4380478" y="3230745"/>
                  <a:pt x="4417967" y="3222783"/>
                  <a:pt x="4458111" y="3222783"/>
                </a:cubicBezTo>
                <a:cubicBezTo>
                  <a:pt x="4503230" y="3222783"/>
                  <a:pt x="4542461" y="3229833"/>
                  <a:pt x="4575803" y="3243933"/>
                </a:cubicBezTo>
                <a:cubicBezTo>
                  <a:pt x="4609146" y="3258033"/>
                  <a:pt x="4642902" y="3275699"/>
                  <a:pt x="4677074" y="3296932"/>
                </a:cubicBezTo>
                <a:lnTo>
                  <a:pt x="4677074" y="3113799"/>
                </a:lnTo>
                <a:cubicBezTo>
                  <a:pt x="4577877" y="3078964"/>
                  <a:pt x="4489130" y="3061546"/>
                  <a:pt x="4410834" y="3061546"/>
                </a:cubicBezTo>
                <a:close/>
                <a:moveTo>
                  <a:pt x="3630352" y="2029958"/>
                </a:moveTo>
                <a:lnTo>
                  <a:pt x="3731374" y="2281766"/>
                </a:lnTo>
                <a:lnTo>
                  <a:pt x="3528335" y="2281766"/>
                </a:lnTo>
                <a:close/>
                <a:moveTo>
                  <a:pt x="4346699" y="1984175"/>
                </a:moveTo>
                <a:lnTo>
                  <a:pt x="4390491" y="1984175"/>
                </a:lnTo>
                <a:cubicBezTo>
                  <a:pt x="4437602" y="1984175"/>
                  <a:pt x="4471607" y="1990479"/>
                  <a:pt x="4492509" y="2003086"/>
                </a:cubicBezTo>
                <a:cubicBezTo>
                  <a:pt x="4513410" y="2015693"/>
                  <a:pt x="4523860" y="2037921"/>
                  <a:pt x="4523860" y="2069770"/>
                </a:cubicBezTo>
                <a:cubicBezTo>
                  <a:pt x="4523860" y="2101287"/>
                  <a:pt x="4514488" y="2122603"/>
                  <a:pt x="4495743" y="2133717"/>
                </a:cubicBezTo>
                <a:cubicBezTo>
                  <a:pt x="4476999" y="2144831"/>
                  <a:pt x="4442246" y="2150388"/>
                  <a:pt x="4391487" y="2150388"/>
                </a:cubicBezTo>
                <a:lnTo>
                  <a:pt x="4346699" y="2150388"/>
                </a:lnTo>
                <a:close/>
                <a:moveTo>
                  <a:pt x="4900684" y="1851802"/>
                </a:moveTo>
                <a:lnTo>
                  <a:pt x="4900684" y="2541536"/>
                </a:lnTo>
                <a:lnTo>
                  <a:pt x="5420722" y="2541536"/>
                </a:lnTo>
                <a:lnTo>
                  <a:pt x="5420722" y="2402694"/>
                </a:lnTo>
                <a:lnTo>
                  <a:pt x="5108699" y="2402694"/>
                </a:lnTo>
                <a:lnTo>
                  <a:pt x="5108699" y="2255391"/>
                </a:lnTo>
                <a:lnTo>
                  <a:pt x="5398328" y="2255391"/>
                </a:lnTo>
                <a:lnTo>
                  <a:pt x="5398328" y="2116548"/>
                </a:lnTo>
                <a:lnTo>
                  <a:pt x="5108699" y="2116548"/>
                </a:lnTo>
                <a:lnTo>
                  <a:pt x="5108699" y="1990147"/>
                </a:lnTo>
                <a:lnTo>
                  <a:pt x="5412262" y="1990147"/>
                </a:lnTo>
                <a:lnTo>
                  <a:pt x="5412262" y="1851802"/>
                </a:lnTo>
                <a:close/>
                <a:moveTo>
                  <a:pt x="4138683" y="1851802"/>
                </a:moveTo>
                <a:lnTo>
                  <a:pt x="4138683" y="2541536"/>
                </a:lnTo>
                <a:lnTo>
                  <a:pt x="4346699" y="2541536"/>
                </a:lnTo>
                <a:lnTo>
                  <a:pt x="4346699" y="2272311"/>
                </a:lnTo>
                <a:lnTo>
                  <a:pt x="4370088" y="2272311"/>
                </a:lnTo>
                <a:cubicBezTo>
                  <a:pt x="4393975" y="2272311"/>
                  <a:pt x="4413466" y="2275214"/>
                  <a:pt x="4428561" y="2281020"/>
                </a:cubicBezTo>
                <a:cubicBezTo>
                  <a:pt x="4443657" y="2286825"/>
                  <a:pt x="4459166" y="2300096"/>
                  <a:pt x="4475091" y="2320831"/>
                </a:cubicBezTo>
                <a:cubicBezTo>
                  <a:pt x="4491016" y="2341566"/>
                  <a:pt x="4508931" y="2374328"/>
                  <a:pt x="4528837" y="2419116"/>
                </a:cubicBezTo>
                <a:lnTo>
                  <a:pt x="4583080" y="2541536"/>
                </a:lnTo>
                <a:lnTo>
                  <a:pt x="4806522" y="2541536"/>
                </a:lnTo>
                <a:lnTo>
                  <a:pt x="4736852" y="2391745"/>
                </a:lnTo>
                <a:cubicBezTo>
                  <a:pt x="4711970" y="2337668"/>
                  <a:pt x="4692313" y="2301755"/>
                  <a:pt x="4677881" y="2284006"/>
                </a:cubicBezTo>
                <a:cubicBezTo>
                  <a:pt x="4663449" y="2266256"/>
                  <a:pt x="4645119" y="2250912"/>
                  <a:pt x="4622891" y="2237973"/>
                </a:cubicBezTo>
                <a:cubicBezTo>
                  <a:pt x="4641470" y="2228020"/>
                  <a:pt x="4658224" y="2217570"/>
                  <a:pt x="4673153" y="2206622"/>
                </a:cubicBezTo>
                <a:cubicBezTo>
                  <a:pt x="4688083" y="2195674"/>
                  <a:pt x="4702265" y="2178173"/>
                  <a:pt x="4715702" y="2154120"/>
                </a:cubicBezTo>
                <a:cubicBezTo>
                  <a:pt x="4729138" y="2130068"/>
                  <a:pt x="4735856" y="2100624"/>
                  <a:pt x="4735856" y="2065789"/>
                </a:cubicBezTo>
                <a:cubicBezTo>
                  <a:pt x="4735856" y="2035930"/>
                  <a:pt x="4727811" y="2004412"/>
                  <a:pt x="4711721" y="1971236"/>
                </a:cubicBezTo>
                <a:cubicBezTo>
                  <a:pt x="4695630" y="1938060"/>
                  <a:pt x="4669338" y="1909860"/>
                  <a:pt x="4632844" y="1886637"/>
                </a:cubicBezTo>
                <a:cubicBezTo>
                  <a:pt x="4596350" y="1863414"/>
                  <a:pt x="4549572" y="1851802"/>
                  <a:pt x="4492509" y="1851802"/>
                </a:cubicBezTo>
                <a:close/>
                <a:moveTo>
                  <a:pt x="3514401" y="1851802"/>
                </a:moveTo>
                <a:lnTo>
                  <a:pt x="3209345" y="2541536"/>
                </a:lnTo>
                <a:lnTo>
                  <a:pt x="3422337" y="2541536"/>
                </a:lnTo>
                <a:lnTo>
                  <a:pt x="3479566" y="2401698"/>
                </a:lnTo>
                <a:lnTo>
                  <a:pt x="3779148" y="2401698"/>
                </a:lnTo>
                <a:lnTo>
                  <a:pt x="3835382" y="2541536"/>
                </a:lnTo>
                <a:lnTo>
                  <a:pt x="4048373" y="2541536"/>
                </a:lnTo>
                <a:lnTo>
                  <a:pt x="3744313" y="1851802"/>
                </a:lnTo>
                <a:close/>
                <a:moveTo>
                  <a:pt x="2877310" y="1842346"/>
                </a:moveTo>
                <a:cubicBezTo>
                  <a:pt x="2824891" y="1842346"/>
                  <a:pt x="2775044" y="1849397"/>
                  <a:pt x="2727768" y="1863496"/>
                </a:cubicBezTo>
                <a:cubicBezTo>
                  <a:pt x="2680492" y="1877596"/>
                  <a:pt x="2638358" y="1899410"/>
                  <a:pt x="2601366" y="1928937"/>
                </a:cubicBezTo>
                <a:cubicBezTo>
                  <a:pt x="2564375" y="1958463"/>
                  <a:pt x="2535594" y="1995538"/>
                  <a:pt x="2515025" y="2040160"/>
                </a:cubicBezTo>
                <a:cubicBezTo>
                  <a:pt x="2494456" y="2084782"/>
                  <a:pt x="2484172" y="2136786"/>
                  <a:pt x="2484172" y="2196171"/>
                </a:cubicBezTo>
                <a:cubicBezTo>
                  <a:pt x="2484172" y="2247926"/>
                  <a:pt x="2492880" y="2295451"/>
                  <a:pt x="2510297" y="2338746"/>
                </a:cubicBezTo>
                <a:cubicBezTo>
                  <a:pt x="2527716" y="2382041"/>
                  <a:pt x="2553924" y="2419862"/>
                  <a:pt x="2588925" y="2452209"/>
                </a:cubicBezTo>
                <a:cubicBezTo>
                  <a:pt x="2623926" y="2484556"/>
                  <a:pt x="2665230" y="2509023"/>
                  <a:pt x="2712838" y="2525612"/>
                </a:cubicBezTo>
                <a:cubicBezTo>
                  <a:pt x="2760447" y="2542200"/>
                  <a:pt x="2814275" y="2550494"/>
                  <a:pt x="2874324" y="2550494"/>
                </a:cubicBezTo>
                <a:cubicBezTo>
                  <a:pt x="2906836" y="2550494"/>
                  <a:pt x="2938272" y="2548586"/>
                  <a:pt x="2968628" y="2544771"/>
                </a:cubicBezTo>
                <a:cubicBezTo>
                  <a:pt x="2998984" y="2540956"/>
                  <a:pt x="3029092" y="2534569"/>
                  <a:pt x="3058950" y="2525612"/>
                </a:cubicBezTo>
                <a:cubicBezTo>
                  <a:pt x="3088809" y="2516654"/>
                  <a:pt x="3118004" y="2504710"/>
                  <a:pt x="3146536" y="2489781"/>
                </a:cubicBezTo>
                <a:lnTo>
                  <a:pt x="3146536" y="2315108"/>
                </a:lnTo>
                <a:cubicBezTo>
                  <a:pt x="3124971" y="2328710"/>
                  <a:pt x="3103987" y="2340488"/>
                  <a:pt x="3083583" y="2350441"/>
                </a:cubicBezTo>
                <a:cubicBezTo>
                  <a:pt x="3063180" y="2360394"/>
                  <a:pt x="3038049" y="2369434"/>
                  <a:pt x="3008190" y="2377563"/>
                </a:cubicBezTo>
                <a:cubicBezTo>
                  <a:pt x="2978332" y="2385691"/>
                  <a:pt x="2946648" y="2389755"/>
                  <a:pt x="2913140" y="2389755"/>
                </a:cubicBezTo>
                <a:cubicBezTo>
                  <a:pt x="2871671" y="2389755"/>
                  <a:pt x="2834430" y="2381212"/>
                  <a:pt x="2801419" y="2364126"/>
                </a:cubicBezTo>
                <a:cubicBezTo>
                  <a:pt x="2768409" y="2347040"/>
                  <a:pt x="2742614" y="2323983"/>
                  <a:pt x="2724035" y="2294954"/>
                </a:cubicBezTo>
                <a:cubicBezTo>
                  <a:pt x="2705456" y="2265924"/>
                  <a:pt x="2696168" y="2233992"/>
                  <a:pt x="2696168" y="2199157"/>
                </a:cubicBezTo>
                <a:cubicBezTo>
                  <a:pt x="2696168" y="2159677"/>
                  <a:pt x="2706784" y="2125174"/>
                  <a:pt x="2728017" y="2095647"/>
                </a:cubicBezTo>
                <a:cubicBezTo>
                  <a:pt x="2749249" y="2066121"/>
                  <a:pt x="2777284" y="2043395"/>
                  <a:pt x="2812119" y="2027470"/>
                </a:cubicBezTo>
                <a:cubicBezTo>
                  <a:pt x="2846954" y="2011545"/>
                  <a:pt x="2884443" y="2003583"/>
                  <a:pt x="2924586" y="2003583"/>
                </a:cubicBezTo>
                <a:cubicBezTo>
                  <a:pt x="2969706" y="2003583"/>
                  <a:pt x="3008937" y="2010633"/>
                  <a:pt x="3042279" y="2024733"/>
                </a:cubicBezTo>
                <a:cubicBezTo>
                  <a:pt x="3075621" y="2038833"/>
                  <a:pt x="3109378" y="2056499"/>
                  <a:pt x="3143549" y="2077732"/>
                </a:cubicBezTo>
                <a:lnTo>
                  <a:pt x="3143549" y="1894599"/>
                </a:lnTo>
                <a:cubicBezTo>
                  <a:pt x="3044353" y="1859764"/>
                  <a:pt x="2955606" y="1842346"/>
                  <a:pt x="2877310" y="1842346"/>
                </a:cubicBezTo>
                <a:close/>
                <a:moveTo>
                  <a:pt x="1656119" y="800308"/>
                </a:moveTo>
                <a:cubicBezTo>
                  <a:pt x="1685314" y="800308"/>
                  <a:pt x="1711026" y="804704"/>
                  <a:pt x="1733254" y="813495"/>
                </a:cubicBezTo>
                <a:cubicBezTo>
                  <a:pt x="1755482" y="822287"/>
                  <a:pt x="1774310" y="834562"/>
                  <a:pt x="1789737" y="850321"/>
                </a:cubicBezTo>
                <a:cubicBezTo>
                  <a:pt x="1805164" y="866080"/>
                  <a:pt x="1816692" y="884658"/>
                  <a:pt x="1824323" y="906057"/>
                </a:cubicBezTo>
                <a:cubicBezTo>
                  <a:pt x="1831954" y="927456"/>
                  <a:pt x="1835769" y="951094"/>
                  <a:pt x="1835769" y="976971"/>
                </a:cubicBezTo>
                <a:cubicBezTo>
                  <a:pt x="1835769" y="1011475"/>
                  <a:pt x="1828802" y="1042080"/>
                  <a:pt x="1814868" y="1068787"/>
                </a:cubicBezTo>
                <a:cubicBezTo>
                  <a:pt x="1800934" y="1095494"/>
                  <a:pt x="1780530" y="1116395"/>
                  <a:pt x="1753658" y="1131490"/>
                </a:cubicBezTo>
                <a:cubicBezTo>
                  <a:pt x="1726785" y="1146585"/>
                  <a:pt x="1694272" y="1154133"/>
                  <a:pt x="1656119" y="1154133"/>
                </a:cubicBezTo>
                <a:cubicBezTo>
                  <a:pt x="1600715" y="1154133"/>
                  <a:pt x="1557006" y="1137793"/>
                  <a:pt x="1524990" y="1105115"/>
                </a:cubicBezTo>
                <a:cubicBezTo>
                  <a:pt x="1492975" y="1072436"/>
                  <a:pt x="1476967" y="1029722"/>
                  <a:pt x="1476968" y="976971"/>
                </a:cubicBezTo>
                <a:cubicBezTo>
                  <a:pt x="1476967" y="924221"/>
                  <a:pt x="1492892" y="881590"/>
                  <a:pt x="1524742" y="849077"/>
                </a:cubicBezTo>
                <a:cubicBezTo>
                  <a:pt x="1556591" y="816564"/>
                  <a:pt x="1600383" y="800308"/>
                  <a:pt x="1656119" y="800308"/>
                </a:cubicBezTo>
                <a:close/>
                <a:moveTo>
                  <a:pt x="5832599" y="764975"/>
                </a:moveTo>
                <a:lnTo>
                  <a:pt x="5876392" y="764975"/>
                </a:lnTo>
                <a:cubicBezTo>
                  <a:pt x="5923502" y="764975"/>
                  <a:pt x="5957508" y="771279"/>
                  <a:pt x="5978409" y="783885"/>
                </a:cubicBezTo>
                <a:cubicBezTo>
                  <a:pt x="5999310" y="796492"/>
                  <a:pt x="6009760" y="818721"/>
                  <a:pt x="6009760" y="850570"/>
                </a:cubicBezTo>
                <a:cubicBezTo>
                  <a:pt x="6009760" y="882087"/>
                  <a:pt x="6000388" y="903403"/>
                  <a:pt x="5981643" y="914517"/>
                </a:cubicBezTo>
                <a:cubicBezTo>
                  <a:pt x="5962899" y="925631"/>
                  <a:pt x="5928146" y="931188"/>
                  <a:pt x="5877387" y="931188"/>
                </a:cubicBezTo>
                <a:lnTo>
                  <a:pt x="5832599" y="931188"/>
                </a:lnTo>
                <a:close/>
                <a:moveTo>
                  <a:pt x="6386584" y="632602"/>
                </a:moveTo>
                <a:lnTo>
                  <a:pt x="6386584" y="1322336"/>
                </a:lnTo>
                <a:lnTo>
                  <a:pt x="6588627" y="1322336"/>
                </a:lnTo>
                <a:lnTo>
                  <a:pt x="6588627" y="922728"/>
                </a:lnTo>
                <a:lnTo>
                  <a:pt x="6776737" y="1154133"/>
                </a:lnTo>
                <a:lnTo>
                  <a:pt x="6793159" y="1154133"/>
                </a:lnTo>
                <a:lnTo>
                  <a:pt x="6980771" y="922728"/>
                </a:lnTo>
                <a:lnTo>
                  <a:pt x="6980771" y="1322336"/>
                </a:lnTo>
                <a:lnTo>
                  <a:pt x="7188786" y="1322336"/>
                </a:lnTo>
                <a:lnTo>
                  <a:pt x="7188786" y="632602"/>
                </a:lnTo>
                <a:lnTo>
                  <a:pt x="7000179" y="632602"/>
                </a:lnTo>
                <a:lnTo>
                  <a:pt x="6787187" y="891377"/>
                </a:lnTo>
                <a:lnTo>
                  <a:pt x="6575191" y="632602"/>
                </a:lnTo>
                <a:close/>
                <a:moveTo>
                  <a:pt x="5624584" y="632602"/>
                </a:moveTo>
                <a:lnTo>
                  <a:pt x="5624584" y="1322336"/>
                </a:lnTo>
                <a:lnTo>
                  <a:pt x="5832599" y="1322336"/>
                </a:lnTo>
                <a:lnTo>
                  <a:pt x="5832599" y="1053111"/>
                </a:lnTo>
                <a:lnTo>
                  <a:pt x="5855988" y="1053111"/>
                </a:lnTo>
                <a:cubicBezTo>
                  <a:pt x="5879875" y="1053111"/>
                  <a:pt x="5899367" y="1056014"/>
                  <a:pt x="5914462" y="1061820"/>
                </a:cubicBezTo>
                <a:cubicBezTo>
                  <a:pt x="5929557" y="1067625"/>
                  <a:pt x="5945066" y="1080896"/>
                  <a:pt x="5960991" y="1101631"/>
                </a:cubicBezTo>
                <a:cubicBezTo>
                  <a:pt x="5976915" y="1122366"/>
                  <a:pt x="5994830" y="1155128"/>
                  <a:pt x="6014737" y="1199916"/>
                </a:cubicBezTo>
                <a:lnTo>
                  <a:pt x="6068980" y="1322336"/>
                </a:lnTo>
                <a:lnTo>
                  <a:pt x="6292422" y="1322336"/>
                </a:lnTo>
                <a:lnTo>
                  <a:pt x="6222752" y="1172546"/>
                </a:lnTo>
                <a:cubicBezTo>
                  <a:pt x="6197869" y="1118468"/>
                  <a:pt x="6178212" y="1082555"/>
                  <a:pt x="6163781" y="1064805"/>
                </a:cubicBezTo>
                <a:cubicBezTo>
                  <a:pt x="6149349" y="1047056"/>
                  <a:pt x="6131019" y="1031712"/>
                  <a:pt x="6108792" y="1018774"/>
                </a:cubicBezTo>
                <a:cubicBezTo>
                  <a:pt x="6127370" y="1008821"/>
                  <a:pt x="6144124" y="998370"/>
                  <a:pt x="6159054" y="987422"/>
                </a:cubicBezTo>
                <a:cubicBezTo>
                  <a:pt x="6173983" y="976474"/>
                  <a:pt x="6188166" y="958973"/>
                  <a:pt x="6201602" y="934920"/>
                </a:cubicBezTo>
                <a:cubicBezTo>
                  <a:pt x="6215039" y="910868"/>
                  <a:pt x="6221757" y="881424"/>
                  <a:pt x="6221757" y="846589"/>
                </a:cubicBezTo>
                <a:cubicBezTo>
                  <a:pt x="6221757" y="816730"/>
                  <a:pt x="6213711" y="785213"/>
                  <a:pt x="6197621" y="752036"/>
                </a:cubicBezTo>
                <a:cubicBezTo>
                  <a:pt x="6181530" y="718860"/>
                  <a:pt x="6155238" y="690660"/>
                  <a:pt x="6118744" y="667437"/>
                </a:cubicBezTo>
                <a:cubicBezTo>
                  <a:pt x="6082250" y="644213"/>
                  <a:pt x="6035472" y="632602"/>
                  <a:pt x="5978409" y="632602"/>
                </a:cubicBezTo>
                <a:close/>
                <a:moveTo>
                  <a:pt x="4967359" y="632602"/>
                </a:moveTo>
                <a:lnTo>
                  <a:pt x="4967359" y="1322336"/>
                </a:lnTo>
                <a:lnTo>
                  <a:pt x="5487397" y="1322336"/>
                </a:lnTo>
                <a:lnTo>
                  <a:pt x="5487397" y="1183494"/>
                </a:lnTo>
                <a:lnTo>
                  <a:pt x="5175374" y="1183494"/>
                </a:lnTo>
                <a:lnTo>
                  <a:pt x="5175374" y="1036191"/>
                </a:lnTo>
                <a:lnTo>
                  <a:pt x="5465003" y="1036191"/>
                </a:lnTo>
                <a:lnTo>
                  <a:pt x="5465003" y="897348"/>
                </a:lnTo>
                <a:lnTo>
                  <a:pt x="5175374" y="897348"/>
                </a:lnTo>
                <a:lnTo>
                  <a:pt x="5175374" y="770947"/>
                </a:lnTo>
                <a:lnTo>
                  <a:pt x="5478937" y="770947"/>
                </a:lnTo>
                <a:lnTo>
                  <a:pt x="5478937" y="632602"/>
                </a:lnTo>
                <a:close/>
                <a:moveTo>
                  <a:pt x="4134554" y="632602"/>
                </a:moveTo>
                <a:lnTo>
                  <a:pt x="4134554" y="800308"/>
                </a:lnTo>
                <a:lnTo>
                  <a:pt x="4387357" y="800308"/>
                </a:lnTo>
                <a:lnTo>
                  <a:pt x="4387357" y="1322336"/>
                </a:lnTo>
                <a:lnTo>
                  <a:pt x="4594875" y="1322336"/>
                </a:lnTo>
                <a:lnTo>
                  <a:pt x="4594875" y="800308"/>
                </a:lnTo>
                <a:lnTo>
                  <a:pt x="4847678" y="800308"/>
                </a:lnTo>
                <a:lnTo>
                  <a:pt x="4847678" y="632602"/>
                </a:lnTo>
                <a:close/>
                <a:moveTo>
                  <a:pt x="2157484" y="632602"/>
                </a:moveTo>
                <a:lnTo>
                  <a:pt x="2157484" y="1322336"/>
                </a:lnTo>
                <a:lnTo>
                  <a:pt x="2363509" y="1322336"/>
                </a:lnTo>
                <a:lnTo>
                  <a:pt x="2363509" y="938155"/>
                </a:lnTo>
                <a:lnTo>
                  <a:pt x="2721314" y="1322336"/>
                </a:lnTo>
                <a:lnTo>
                  <a:pt x="2906438" y="1322336"/>
                </a:lnTo>
                <a:lnTo>
                  <a:pt x="2906438" y="632602"/>
                </a:lnTo>
                <a:lnTo>
                  <a:pt x="2698921" y="632602"/>
                </a:lnTo>
                <a:lnTo>
                  <a:pt x="2698921" y="1014792"/>
                </a:lnTo>
                <a:lnTo>
                  <a:pt x="2342110" y="632602"/>
                </a:lnTo>
                <a:close/>
                <a:moveTo>
                  <a:pt x="719209" y="632602"/>
                </a:moveTo>
                <a:lnTo>
                  <a:pt x="719209" y="1322336"/>
                </a:lnTo>
                <a:lnTo>
                  <a:pt x="1243228" y="1322336"/>
                </a:lnTo>
                <a:lnTo>
                  <a:pt x="1243228" y="1157119"/>
                </a:lnTo>
                <a:lnTo>
                  <a:pt x="927224" y="1157119"/>
                </a:lnTo>
                <a:lnTo>
                  <a:pt x="927224" y="632602"/>
                </a:lnTo>
                <a:close/>
                <a:moveTo>
                  <a:pt x="3438220" y="623147"/>
                </a:moveTo>
                <a:cubicBezTo>
                  <a:pt x="3401394" y="623147"/>
                  <a:pt x="3367720" y="625303"/>
                  <a:pt x="3337198" y="629616"/>
                </a:cubicBezTo>
                <a:cubicBezTo>
                  <a:pt x="3306676" y="633929"/>
                  <a:pt x="3275407" y="642472"/>
                  <a:pt x="3243392" y="655244"/>
                </a:cubicBezTo>
                <a:cubicBezTo>
                  <a:pt x="3211377" y="668018"/>
                  <a:pt x="3179777" y="686513"/>
                  <a:pt x="3148591" y="710732"/>
                </a:cubicBezTo>
                <a:cubicBezTo>
                  <a:pt x="3110769" y="739927"/>
                  <a:pt x="3082653" y="778826"/>
                  <a:pt x="3064241" y="827429"/>
                </a:cubicBezTo>
                <a:cubicBezTo>
                  <a:pt x="3045827" y="876033"/>
                  <a:pt x="3036621" y="925548"/>
                  <a:pt x="3036621" y="975976"/>
                </a:cubicBezTo>
                <a:cubicBezTo>
                  <a:pt x="3036621" y="1054272"/>
                  <a:pt x="3054453" y="1120293"/>
                  <a:pt x="3090118" y="1174038"/>
                </a:cubicBezTo>
                <a:cubicBezTo>
                  <a:pt x="3125782" y="1227784"/>
                  <a:pt x="3173307" y="1267429"/>
                  <a:pt x="3232693" y="1292975"/>
                </a:cubicBezTo>
                <a:cubicBezTo>
                  <a:pt x="3292078" y="1318521"/>
                  <a:pt x="3356772" y="1331294"/>
                  <a:pt x="3426774" y="1331294"/>
                </a:cubicBezTo>
                <a:cubicBezTo>
                  <a:pt x="3461609" y="1331294"/>
                  <a:pt x="3494703" y="1329386"/>
                  <a:pt x="3526054" y="1325571"/>
                </a:cubicBezTo>
                <a:cubicBezTo>
                  <a:pt x="3557405" y="1321756"/>
                  <a:pt x="3588840" y="1316199"/>
                  <a:pt x="3620358" y="1308900"/>
                </a:cubicBezTo>
                <a:cubicBezTo>
                  <a:pt x="3638936" y="1304255"/>
                  <a:pt x="3653119" y="1300440"/>
                  <a:pt x="3662906" y="1297454"/>
                </a:cubicBezTo>
                <a:cubicBezTo>
                  <a:pt x="3672693" y="1294468"/>
                  <a:pt x="3682895" y="1291151"/>
                  <a:pt x="3693511" y="1287501"/>
                </a:cubicBezTo>
                <a:cubicBezTo>
                  <a:pt x="3704127" y="1283852"/>
                  <a:pt x="3716901" y="1279207"/>
                  <a:pt x="3731830" y="1273567"/>
                </a:cubicBezTo>
                <a:lnTo>
                  <a:pt x="3731830" y="942136"/>
                </a:lnTo>
                <a:lnTo>
                  <a:pt x="3456633" y="942136"/>
                </a:lnTo>
                <a:lnTo>
                  <a:pt x="3456633" y="1080979"/>
                </a:lnTo>
                <a:lnTo>
                  <a:pt x="3550190" y="1080979"/>
                </a:lnTo>
                <a:lnTo>
                  <a:pt x="3550190" y="1162095"/>
                </a:lnTo>
                <a:cubicBezTo>
                  <a:pt x="3520331" y="1169062"/>
                  <a:pt x="3492131" y="1172546"/>
                  <a:pt x="3465590" y="1172546"/>
                </a:cubicBezTo>
                <a:cubicBezTo>
                  <a:pt x="3419143" y="1172546"/>
                  <a:pt x="3379497" y="1163671"/>
                  <a:pt x="3346654" y="1145922"/>
                </a:cubicBezTo>
                <a:cubicBezTo>
                  <a:pt x="3313808" y="1128172"/>
                  <a:pt x="3289258" y="1104617"/>
                  <a:pt x="3273002" y="1075256"/>
                </a:cubicBezTo>
                <a:cubicBezTo>
                  <a:pt x="3256746" y="1045895"/>
                  <a:pt x="3248617" y="1013797"/>
                  <a:pt x="3248617" y="978962"/>
                </a:cubicBezTo>
                <a:cubicBezTo>
                  <a:pt x="3248617" y="949435"/>
                  <a:pt x="3255667" y="918913"/>
                  <a:pt x="3269768" y="887395"/>
                </a:cubicBezTo>
                <a:cubicBezTo>
                  <a:pt x="3283867" y="855878"/>
                  <a:pt x="3308915" y="828757"/>
                  <a:pt x="3344912" y="806031"/>
                </a:cubicBezTo>
                <a:cubicBezTo>
                  <a:pt x="3380908" y="783305"/>
                  <a:pt x="3428930" y="771942"/>
                  <a:pt x="3488980" y="771942"/>
                </a:cubicBezTo>
                <a:cubicBezTo>
                  <a:pt x="3541066" y="771942"/>
                  <a:pt x="3584527" y="778080"/>
                  <a:pt x="3619362" y="790355"/>
                </a:cubicBezTo>
                <a:cubicBezTo>
                  <a:pt x="3654198" y="802630"/>
                  <a:pt x="3687208" y="817891"/>
                  <a:pt x="3718393" y="836138"/>
                </a:cubicBezTo>
                <a:lnTo>
                  <a:pt x="3718393" y="672911"/>
                </a:lnTo>
                <a:cubicBezTo>
                  <a:pt x="3671283" y="657982"/>
                  <a:pt x="3627988" y="645955"/>
                  <a:pt x="3588509" y="636832"/>
                </a:cubicBezTo>
                <a:cubicBezTo>
                  <a:pt x="3549029" y="627708"/>
                  <a:pt x="3498932" y="623147"/>
                  <a:pt x="3438220" y="623147"/>
                </a:cubicBezTo>
                <a:close/>
                <a:moveTo>
                  <a:pt x="1656119" y="623147"/>
                </a:moveTo>
                <a:cubicBezTo>
                  <a:pt x="1570856" y="623147"/>
                  <a:pt x="1498615" y="639652"/>
                  <a:pt x="1439395" y="672662"/>
                </a:cubicBezTo>
                <a:cubicBezTo>
                  <a:pt x="1380176" y="705672"/>
                  <a:pt x="1336300" y="749133"/>
                  <a:pt x="1307769" y="803045"/>
                </a:cubicBezTo>
                <a:cubicBezTo>
                  <a:pt x="1279237" y="856956"/>
                  <a:pt x="1264971" y="914932"/>
                  <a:pt x="1264971" y="976971"/>
                </a:cubicBezTo>
                <a:cubicBezTo>
                  <a:pt x="1264971" y="1038679"/>
                  <a:pt x="1279320" y="1096572"/>
                  <a:pt x="1308018" y="1150649"/>
                </a:cubicBezTo>
                <a:cubicBezTo>
                  <a:pt x="1336715" y="1204727"/>
                  <a:pt x="1380591" y="1248353"/>
                  <a:pt x="1439644" y="1281530"/>
                </a:cubicBezTo>
                <a:cubicBezTo>
                  <a:pt x="1498698" y="1314706"/>
                  <a:pt x="1570856" y="1331294"/>
                  <a:pt x="1656119" y="1331294"/>
                </a:cubicBezTo>
                <a:cubicBezTo>
                  <a:pt x="1740387" y="1331294"/>
                  <a:pt x="1811882" y="1315370"/>
                  <a:pt x="1870604" y="1283520"/>
                </a:cubicBezTo>
                <a:cubicBezTo>
                  <a:pt x="1929326" y="1251671"/>
                  <a:pt x="1973533" y="1208707"/>
                  <a:pt x="2003226" y="1154630"/>
                </a:cubicBezTo>
                <a:cubicBezTo>
                  <a:pt x="2032919" y="1100553"/>
                  <a:pt x="2047765" y="1041333"/>
                  <a:pt x="2047765" y="976971"/>
                </a:cubicBezTo>
                <a:cubicBezTo>
                  <a:pt x="2047765" y="929529"/>
                  <a:pt x="2039471" y="884327"/>
                  <a:pt x="2022883" y="841363"/>
                </a:cubicBezTo>
                <a:cubicBezTo>
                  <a:pt x="2006295" y="798400"/>
                  <a:pt x="1981910" y="760745"/>
                  <a:pt x="1949729" y="728398"/>
                </a:cubicBezTo>
                <a:cubicBezTo>
                  <a:pt x="1917548" y="696051"/>
                  <a:pt x="1876493" y="670423"/>
                  <a:pt x="1826563" y="651512"/>
                </a:cubicBezTo>
                <a:cubicBezTo>
                  <a:pt x="1776632" y="632602"/>
                  <a:pt x="1719818" y="623147"/>
                  <a:pt x="1656119" y="623147"/>
                </a:cubicBezTo>
                <a:close/>
                <a:moveTo>
                  <a:pt x="0" y="0"/>
                </a:moveTo>
                <a:lnTo>
                  <a:pt x="7772400" y="0"/>
                </a:lnTo>
                <a:lnTo>
                  <a:pt x="7772400" y="6858000"/>
                </a:lnTo>
                <a:lnTo>
                  <a:pt x="0" y="6858000"/>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42689816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9">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1">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43DEC5-3AC5-6EEE-5D5B-99D6A2F875BD}"/>
              </a:ext>
            </a:extLst>
          </p:cNvPr>
          <p:cNvSpPr>
            <a:spLocks noGrp="1"/>
          </p:cNvSpPr>
          <p:nvPr>
            <p:ph type="title"/>
          </p:nvPr>
        </p:nvSpPr>
        <p:spPr>
          <a:xfrm>
            <a:off x="1137033" y="670559"/>
            <a:ext cx="4683321" cy="2148841"/>
          </a:xfrm>
        </p:spPr>
        <p:txBody>
          <a:bodyPr anchor="t">
            <a:normAutofit/>
          </a:bodyPr>
          <a:lstStyle/>
          <a:p>
            <a:r>
              <a:rPr lang="en-US"/>
              <a:t>Spend down for a Married Applicant</a:t>
            </a:r>
            <a:endParaRPr lang="en-US" dirty="0"/>
          </a:p>
        </p:txBody>
      </p:sp>
      <p:pic>
        <p:nvPicPr>
          <p:cNvPr id="5" name="Picture 4" descr="A green credit card with white speech bubbles&#10;&#10;Description automatically generated">
            <a:extLst>
              <a:ext uri="{FF2B5EF4-FFF2-40B4-BE49-F238E27FC236}">
                <a16:creationId xmlns:a16="http://schemas.microsoft.com/office/drawing/2014/main" id="{6D00ADC8-DBC7-06F5-644C-A0C415430AA9}"/>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b="939"/>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39AAB82C-20FC-BA05-6963-8AA023EFEB42}"/>
              </a:ext>
            </a:extLst>
          </p:cNvPr>
          <p:cNvSpPr>
            <a:spLocks noGrp="1"/>
          </p:cNvSpPr>
          <p:nvPr>
            <p:ph idx="1"/>
          </p:nvPr>
        </p:nvSpPr>
        <p:spPr>
          <a:xfrm>
            <a:off x="6797004" y="670559"/>
            <a:ext cx="4555782" cy="5445076"/>
          </a:xfrm>
        </p:spPr>
        <p:txBody>
          <a:bodyPr anchor="t">
            <a:normAutofit/>
          </a:bodyPr>
          <a:lstStyle/>
          <a:p>
            <a:r>
              <a:rPr lang="en-US" sz="2000"/>
              <a:t>#1- pay off debt (if the clients wish to)</a:t>
            </a:r>
          </a:p>
          <a:p>
            <a:r>
              <a:rPr lang="en-US" sz="2000"/>
              <a:t>#2- Medicaid Compliant Annuity (MCA)</a:t>
            </a:r>
          </a:p>
          <a:p>
            <a:r>
              <a:rPr lang="en-US" sz="2000"/>
              <a:t>#3- Pre-need burial arrangements</a:t>
            </a:r>
          </a:p>
          <a:p>
            <a:r>
              <a:rPr lang="en-US" sz="2000"/>
              <a:t>#4- Home repairs/upgrades </a:t>
            </a:r>
          </a:p>
          <a:p>
            <a:r>
              <a:rPr lang="en-US" sz="2000"/>
              <a:t>#5- Purchase property (not commonly used)</a:t>
            </a:r>
          </a:p>
          <a:p>
            <a:r>
              <a:rPr lang="en-US" sz="2000"/>
              <a:t>#6- Purchase personal needs items, furniture for home or facility, electronics, etc. </a:t>
            </a:r>
          </a:p>
          <a:p>
            <a:r>
              <a:rPr lang="en-US" sz="2000"/>
              <a:t>A combination of the above options can be used, but the most common spend-down method is an MCA</a:t>
            </a:r>
          </a:p>
        </p:txBody>
      </p:sp>
    </p:spTree>
    <p:extLst>
      <p:ext uri="{BB962C8B-B14F-4D97-AF65-F5344CB8AC3E}">
        <p14:creationId xmlns:p14="http://schemas.microsoft.com/office/powerpoint/2010/main" val="21267457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B2031-C7D9-D0F4-E3DF-264501C99DFD}"/>
              </a:ext>
            </a:extLst>
          </p:cNvPr>
          <p:cNvSpPr>
            <a:spLocks noGrp="1"/>
          </p:cNvSpPr>
          <p:nvPr>
            <p:ph type="title"/>
          </p:nvPr>
        </p:nvSpPr>
        <p:spPr>
          <a:xfrm>
            <a:off x="586478" y="1683756"/>
            <a:ext cx="3115265" cy="2396359"/>
          </a:xfrm>
        </p:spPr>
        <p:txBody>
          <a:bodyPr anchor="b">
            <a:normAutofit/>
          </a:bodyPr>
          <a:lstStyle/>
          <a:p>
            <a:pPr algn="r"/>
            <a:r>
              <a:rPr lang="en-US" sz="4000">
                <a:solidFill>
                  <a:srgbClr val="FFFFFF"/>
                </a:solidFill>
              </a:rPr>
              <a:t>Long-Term Care Medicaid pays for: </a:t>
            </a:r>
          </a:p>
        </p:txBody>
      </p:sp>
      <p:graphicFrame>
        <p:nvGraphicFramePr>
          <p:cNvPr id="5" name="Content Placeholder 2">
            <a:extLst>
              <a:ext uri="{FF2B5EF4-FFF2-40B4-BE49-F238E27FC236}">
                <a16:creationId xmlns:a16="http://schemas.microsoft.com/office/drawing/2014/main" id="{2A65195C-02A8-793B-5B4F-D815D68DF90C}"/>
              </a:ext>
            </a:extLst>
          </p:cNvPr>
          <p:cNvGraphicFramePr>
            <a:graphicFrameLocks noGrp="1"/>
          </p:cNvGraphicFramePr>
          <p:nvPr>
            <p:ph idx="1"/>
            <p:extLst>
              <p:ext uri="{D42A27DB-BD31-4B8C-83A1-F6EECF244321}">
                <p14:modId xmlns:p14="http://schemas.microsoft.com/office/powerpoint/2010/main" val="1829423483"/>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4264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84C47DD4-0F8E-D2CE-6FE3-DB008660DDBC}"/>
              </a:ext>
            </a:extLst>
          </p:cNvPr>
          <p:cNvSpPr>
            <a:spLocks noGrp="1"/>
          </p:cNvSpPr>
          <p:nvPr>
            <p:ph type="title"/>
          </p:nvPr>
        </p:nvSpPr>
        <p:spPr>
          <a:xfrm>
            <a:off x="685413" y="270920"/>
            <a:ext cx="9392421" cy="1330841"/>
          </a:xfrm>
        </p:spPr>
        <p:txBody>
          <a:bodyPr>
            <a:normAutofit/>
          </a:bodyPr>
          <a:lstStyle/>
          <a:p>
            <a:r>
              <a:rPr lang="en-US" dirty="0"/>
              <a:t>Medicaid Compliant Annuities</a:t>
            </a:r>
          </a:p>
        </p:txBody>
      </p:sp>
      <p:sp>
        <p:nvSpPr>
          <p:cNvPr id="3" name="Content Placeholder 2">
            <a:extLst>
              <a:ext uri="{FF2B5EF4-FFF2-40B4-BE49-F238E27FC236}">
                <a16:creationId xmlns:a16="http://schemas.microsoft.com/office/drawing/2014/main" id="{28655E82-E0C9-1CBC-A107-DEC60629B88B}"/>
              </a:ext>
            </a:extLst>
          </p:cNvPr>
          <p:cNvSpPr>
            <a:spLocks noGrp="1"/>
          </p:cNvSpPr>
          <p:nvPr>
            <p:ph idx="1"/>
          </p:nvPr>
        </p:nvSpPr>
        <p:spPr>
          <a:xfrm>
            <a:off x="580768" y="2198362"/>
            <a:ext cx="5515232" cy="3917773"/>
          </a:xfrm>
        </p:spPr>
        <p:txBody>
          <a:bodyPr>
            <a:normAutofit/>
          </a:bodyPr>
          <a:lstStyle/>
          <a:p>
            <a:r>
              <a:rPr lang="en-US" sz="1700" dirty="0"/>
              <a:t>Take the funds in excess of the CSRA and place them in a MCA to spend down. </a:t>
            </a:r>
          </a:p>
          <a:p>
            <a:r>
              <a:rPr lang="en-US" sz="1700" dirty="0"/>
              <a:t>MCA’s must be: </a:t>
            </a:r>
          </a:p>
          <a:p>
            <a:pPr lvl="1">
              <a:buFontTx/>
              <a:buChar char="-"/>
            </a:pPr>
            <a:r>
              <a:rPr lang="en-US" sz="1700" dirty="0"/>
              <a:t>Non-assignable</a:t>
            </a:r>
          </a:p>
          <a:p>
            <a:pPr lvl="1">
              <a:buFontTx/>
              <a:buChar char="-"/>
            </a:pPr>
            <a:r>
              <a:rPr lang="en-US" sz="1700" dirty="0"/>
              <a:t>Actuarily sound </a:t>
            </a:r>
          </a:p>
          <a:p>
            <a:pPr lvl="1">
              <a:buFontTx/>
              <a:buChar char="-"/>
            </a:pPr>
            <a:r>
              <a:rPr lang="en-US" sz="1700" dirty="0"/>
              <a:t>Must have equal monthly payments</a:t>
            </a:r>
          </a:p>
          <a:p>
            <a:pPr lvl="1">
              <a:buFontTx/>
              <a:buChar char="-"/>
            </a:pPr>
            <a:r>
              <a:rPr lang="en-US" sz="1700" dirty="0"/>
              <a:t>Be irrevocable</a:t>
            </a:r>
          </a:p>
          <a:p>
            <a:pPr lvl="1">
              <a:buFontTx/>
              <a:buChar char="-"/>
            </a:pPr>
            <a:r>
              <a:rPr lang="en-US" sz="1700" dirty="0"/>
              <a:t>The NCDHHS must be the primary beneficiary (except in cases where the owner of the MCA is the a/b, then the spouse can be listed as primary beneficiary and the state is listed as the secondary). </a:t>
            </a:r>
          </a:p>
          <a:p>
            <a:pPr lvl="1">
              <a:buFontTx/>
              <a:buChar char="-"/>
            </a:pPr>
            <a:endParaRPr lang="en-US" sz="1700" dirty="0"/>
          </a:p>
        </p:txBody>
      </p:sp>
      <p:pic>
        <p:nvPicPr>
          <p:cNvPr id="8" name="Picture 7" descr="A chalkboard with a calculator and a plant on a table&#10;&#10;Description automatically generated">
            <a:extLst>
              <a:ext uri="{FF2B5EF4-FFF2-40B4-BE49-F238E27FC236}">
                <a16:creationId xmlns:a16="http://schemas.microsoft.com/office/drawing/2014/main" id="{252D8942-67D2-2820-E7AE-3557BE03BB5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19367" y="2267182"/>
            <a:ext cx="4788505" cy="3591378"/>
          </a:xfrm>
          <a:prstGeom prst="rect">
            <a:avLst/>
          </a:prstGeom>
        </p:spPr>
      </p:pic>
      <p:sp>
        <p:nvSpPr>
          <p:cNvPr id="26" name="Freeform: Shape 25">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648801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821940F-7A1D-4ACC-85B4-A932898A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16674508-81D3-48CF-96BF-7FC60EAA5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741994" cy="6858000"/>
          </a:xfrm>
          <a:custGeom>
            <a:avLst/>
            <a:gdLst>
              <a:gd name="connsiteX0" fmla="*/ 0 w 6568309"/>
              <a:gd name="connsiteY0" fmla="*/ 0 h 6858000"/>
              <a:gd name="connsiteX1" fmla="*/ 362841 w 6568309"/>
              <a:gd name="connsiteY1" fmla="*/ 0 h 6858000"/>
              <a:gd name="connsiteX2" fmla="*/ 523269 w 6568309"/>
              <a:gd name="connsiteY2" fmla="*/ 0 h 6858000"/>
              <a:gd name="connsiteX3" fmla="*/ 1343025 w 6568309"/>
              <a:gd name="connsiteY3" fmla="*/ 0 h 6858000"/>
              <a:gd name="connsiteX4" fmla="*/ 1705866 w 6568309"/>
              <a:gd name="connsiteY4" fmla="*/ 0 h 6858000"/>
              <a:gd name="connsiteX5" fmla="*/ 1866294 w 6568309"/>
              <a:gd name="connsiteY5" fmla="*/ 0 h 6858000"/>
              <a:gd name="connsiteX6" fmla="*/ 5225154 w 6568309"/>
              <a:gd name="connsiteY6" fmla="*/ 0 h 6858000"/>
              <a:gd name="connsiteX7" fmla="*/ 6568179 w 6568309"/>
              <a:gd name="connsiteY7" fmla="*/ 0 h 6858000"/>
              <a:gd name="connsiteX8" fmla="*/ 6568309 w 6568309"/>
              <a:gd name="connsiteY8" fmla="*/ 1 h 6858000"/>
              <a:gd name="connsiteX9" fmla="*/ 6562951 w 6568309"/>
              <a:gd name="connsiteY9" fmla="*/ 30700 h 6858000"/>
              <a:gd name="connsiteX10" fmla="*/ 6547446 w 6568309"/>
              <a:gd name="connsiteY10" fmla="*/ 310025 h 6858000"/>
              <a:gd name="connsiteX11" fmla="*/ 6558316 w 6568309"/>
              <a:gd name="connsiteY11" fmla="*/ 443960 h 6858000"/>
              <a:gd name="connsiteX12" fmla="*/ 6528896 w 6568309"/>
              <a:gd name="connsiteY12" fmla="*/ 642659 h 6858000"/>
              <a:gd name="connsiteX13" fmla="*/ 6523095 w 6568309"/>
              <a:gd name="connsiteY13" fmla="*/ 673307 h 6858000"/>
              <a:gd name="connsiteX14" fmla="*/ 6496169 w 6568309"/>
              <a:gd name="connsiteY14" fmla="*/ 839641 h 6858000"/>
              <a:gd name="connsiteX15" fmla="*/ 6450789 w 6568309"/>
              <a:gd name="connsiteY15" fmla="*/ 958357 h 6858000"/>
              <a:gd name="connsiteX16" fmla="*/ 6453996 w 6568309"/>
              <a:gd name="connsiteY16" fmla="*/ 963398 h 6858000"/>
              <a:gd name="connsiteX17" fmla="*/ 6419467 w 6568309"/>
              <a:gd name="connsiteY17" fmla="*/ 1117169 h 6858000"/>
              <a:gd name="connsiteX18" fmla="*/ 6417348 w 6568309"/>
              <a:gd name="connsiteY18" fmla="*/ 1144352 h 6858000"/>
              <a:gd name="connsiteX19" fmla="*/ 6418473 w 6568309"/>
              <a:gd name="connsiteY19" fmla="*/ 1164484 h 6858000"/>
              <a:gd name="connsiteX20" fmla="*/ 6406979 w 6568309"/>
              <a:gd name="connsiteY20" fmla="*/ 1213829 h 6858000"/>
              <a:gd name="connsiteX21" fmla="*/ 6381928 w 6568309"/>
              <a:gd name="connsiteY21" fmla="*/ 1294823 h 6858000"/>
              <a:gd name="connsiteX22" fmla="*/ 6377948 w 6568309"/>
              <a:gd name="connsiteY22" fmla="*/ 1312193 h 6858000"/>
              <a:gd name="connsiteX23" fmla="*/ 6379894 w 6568309"/>
              <a:gd name="connsiteY23" fmla="*/ 1327626 h 6858000"/>
              <a:gd name="connsiteX24" fmla="*/ 6385024 w 6568309"/>
              <a:gd name="connsiteY24" fmla="*/ 1331644 h 6858000"/>
              <a:gd name="connsiteX25" fmla="*/ 6383696 w 6568309"/>
              <a:gd name="connsiteY25" fmla="*/ 1341276 h 6858000"/>
              <a:gd name="connsiteX26" fmla="*/ 6384464 w 6568309"/>
              <a:gd name="connsiteY26" fmla="*/ 1343945 h 6858000"/>
              <a:gd name="connsiteX27" fmla="*/ 6387748 w 6568309"/>
              <a:gd name="connsiteY27" fmla="*/ 1359134 h 6858000"/>
              <a:gd name="connsiteX28" fmla="*/ 6364157 w 6568309"/>
              <a:gd name="connsiteY28" fmla="*/ 1427803 h 6858000"/>
              <a:gd name="connsiteX29" fmla="*/ 6335874 w 6568309"/>
              <a:gd name="connsiteY29" fmla="*/ 1540278 h 6858000"/>
              <a:gd name="connsiteX30" fmla="*/ 6331892 w 6568309"/>
              <a:gd name="connsiteY30" fmla="*/ 1547262 h 6858000"/>
              <a:gd name="connsiteX31" fmla="*/ 6332744 w 6568309"/>
              <a:gd name="connsiteY31" fmla="*/ 1577056 h 6858000"/>
              <a:gd name="connsiteX32" fmla="*/ 6333604 w 6568309"/>
              <a:gd name="connsiteY32" fmla="*/ 1595898 h 6858000"/>
              <a:gd name="connsiteX33" fmla="*/ 6324749 w 6568309"/>
              <a:gd name="connsiteY33" fmla="*/ 1703726 h 6858000"/>
              <a:gd name="connsiteX34" fmla="*/ 6329594 w 6568309"/>
              <a:gd name="connsiteY34" fmla="*/ 1809535 h 6858000"/>
              <a:gd name="connsiteX35" fmla="*/ 6329062 w 6568309"/>
              <a:gd name="connsiteY35" fmla="*/ 2018310 h 6858000"/>
              <a:gd name="connsiteX36" fmla="*/ 6321735 w 6568309"/>
              <a:gd name="connsiteY36" fmla="*/ 2071355 h 6858000"/>
              <a:gd name="connsiteX37" fmla="*/ 6322678 w 6568309"/>
              <a:gd name="connsiteY37" fmla="*/ 2141166 h 6858000"/>
              <a:gd name="connsiteX38" fmla="*/ 6321340 w 6568309"/>
              <a:gd name="connsiteY38" fmla="*/ 2154548 h 6858000"/>
              <a:gd name="connsiteX39" fmla="*/ 6316582 w 6568309"/>
              <a:gd name="connsiteY39" fmla="*/ 2158153 h 6858000"/>
              <a:gd name="connsiteX40" fmla="*/ 6311428 w 6568309"/>
              <a:gd name="connsiteY40" fmla="*/ 2178174 h 6858000"/>
              <a:gd name="connsiteX41" fmla="*/ 6310192 w 6568309"/>
              <a:gd name="connsiteY41" fmla="*/ 2202858 h 6858000"/>
              <a:gd name="connsiteX42" fmla="*/ 6309211 w 6568309"/>
              <a:gd name="connsiteY42" fmla="*/ 2320214 h 6858000"/>
              <a:gd name="connsiteX43" fmla="*/ 6300151 w 6568309"/>
              <a:gd name="connsiteY43" fmla="*/ 2417011 h 6858000"/>
              <a:gd name="connsiteX44" fmla="*/ 6295176 w 6568309"/>
              <a:gd name="connsiteY44" fmla="*/ 2454207 h 6858000"/>
              <a:gd name="connsiteX45" fmla="*/ 6293727 w 6568309"/>
              <a:gd name="connsiteY45" fmla="*/ 2487203 h 6858000"/>
              <a:gd name="connsiteX46" fmla="*/ 6285477 w 6568309"/>
              <a:gd name="connsiteY46" fmla="*/ 2512282 h 6858000"/>
              <a:gd name="connsiteX47" fmla="*/ 6286205 w 6568309"/>
              <a:gd name="connsiteY47" fmla="*/ 2514318 h 6858000"/>
              <a:gd name="connsiteX48" fmla="*/ 6304629 w 6568309"/>
              <a:gd name="connsiteY48" fmla="*/ 2574334 h 6858000"/>
              <a:gd name="connsiteX49" fmla="*/ 6303842 w 6568309"/>
              <a:gd name="connsiteY49" fmla="*/ 2579877 h 6858000"/>
              <a:gd name="connsiteX50" fmla="*/ 6303953 w 6568309"/>
              <a:gd name="connsiteY50" fmla="*/ 2608928 h 6858000"/>
              <a:gd name="connsiteX51" fmla="*/ 6303530 w 6568309"/>
              <a:gd name="connsiteY51" fmla="*/ 2613111 h 6858000"/>
              <a:gd name="connsiteX52" fmla="*/ 6297474 w 6568309"/>
              <a:gd name="connsiteY52" fmla="*/ 2621996 h 6858000"/>
              <a:gd name="connsiteX53" fmla="*/ 6299263 w 6568309"/>
              <a:gd name="connsiteY53" fmla="*/ 2634265 h 6858000"/>
              <a:gd name="connsiteX54" fmla="*/ 6293065 w 6568309"/>
              <a:gd name="connsiteY54" fmla="*/ 2647237 h 6858000"/>
              <a:gd name="connsiteX55" fmla="*/ 6297496 w 6568309"/>
              <a:gd name="connsiteY55" fmla="*/ 2650786 h 6858000"/>
              <a:gd name="connsiteX56" fmla="*/ 6301708 w 6568309"/>
              <a:gd name="connsiteY56" fmla="*/ 2661993 h 6858000"/>
              <a:gd name="connsiteX57" fmla="*/ 6295884 w 6568309"/>
              <a:gd name="connsiteY57" fmla="*/ 2670949 h 6858000"/>
              <a:gd name="connsiteX58" fmla="*/ 6291714 w 6568309"/>
              <a:gd name="connsiteY58" fmla="*/ 2690255 h 6858000"/>
              <a:gd name="connsiteX59" fmla="*/ 6292327 w 6568309"/>
              <a:gd name="connsiteY59" fmla="*/ 2695683 h 6858000"/>
              <a:gd name="connsiteX60" fmla="*/ 6284410 w 6568309"/>
              <a:gd name="connsiteY60" fmla="*/ 2713964 h 6858000"/>
              <a:gd name="connsiteX61" fmla="*/ 6280410 w 6568309"/>
              <a:gd name="connsiteY61" fmla="*/ 2730175 h 6858000"/>
              <a:gd name="connsiteX62" fmla="*/ 6288082 w 6568309"/>
              <a:gd name="connsiteY62" fmla="*/ 2763497 h 6858000"/>
              <a:gd name="connsiteX63" fmla="*/ 6260924 w 6568309"/>
              <a:gd name="connsiteY63" fmla="*/ 3051539 h 6858000"/>
              <a:gd name="connsiteX64" fmla="*/ 6210151 w 6568309"/>
              <a:gd name="connsiteY64" fmla="*/ 3335396 h 6858000"/>
              <a:gd name="connsiteX65" fmla="*/ 6212034 w 6568309"/>
              <a:gd name="connsiteY65" fmla="*/ 3456509 h 6858000"/>
              <a:gd name="connsiteX66" fmla="*/ 6197490 w 6568309"/>
              <a:gd name="connsiteY66" fmla="*/ 3531827 h 6858000"/>
              <a:gd name="connsiteX67" fmla="*/ 6208018 w 6568309"/>
              <a:gd name="connsiteY67" fmla="*/ 3570877 h 6858000"/>
              <a:gd name="connsiteX68" fmla="*/ 6205920 w 6568309"/>
              <a:gd name="connsiteY68" fmla="*/ 3583849 h 6858000"/>
              <a:gd name="connsiteX69" fmla="*/ 6199616 w 6568309"/>
              <a:gd name="connsiteY69" fmla="*/ 3592763 h 6858000"/>
              <a:gd name="connsiteX70" fmla="*/ 6181288 w 6568309"/>
              <a:gd name="connsiteY70" fmla="*/ 3653485 h 6858000"/>
              <a:gd name="connsiteX71" fmla="*/ 6175963 w 6568309"/>
              <a:gd name="connsiteY71" fmla="*/ 3670528 h 6858000"/>
              <a:gd name="connsiteX72" fmla="*/ 6176722 w 6568309"/>
              <a:gd name="connsiteY72" fmla="*/ 3685990 h 6858000"/>
              <a:gd name="connsiteX73" fmla="*/ 6181549 w 6568309"/>
              <a:gd name="connsiteY73" fmla="*/ 3690283 h 6858000"/>
              <a:gd name="connsiteX74" fmla="*/ 6179476 w 6568309"/>
              <a:gd name="connsiteY74" fmla="*/ 3699787 h 6858000"/>
              <a:gd name="connsiteX75" fmla="*/ 6180040 w 6568309"/>
              <a:gd name="connsiteY75" fmla="*/ 3702486 h 6858000"/>
              <a:gd name="connsiteX76" fmla="*/ 6182155 w 6568309"/>
              <a:gd name="connsiteY76" fmla="*/ 3717784 h 6858000"/>
              <a:gd name="connsiteX77" fmla="*/ 6158980 w 6568309"/>
              <a:gd name="connsiteY77" fmla="*/ 3746229 h 6858000"/>
              <a:gd name="connsiteX78" fmla="*/ 6096049 w 6568309"/>
              <a:gd name="connsiteY78" fmla="*/ 3924910 h 6858000"/>
              <a:gd name="connsiteX79" fmla="*/ 6069712 w 6568309"/>
              <a:gd name="connsiteY79" fmla="*/ 3989353 h 6858000"/>
              <a:gd name="connsiteX80" fmla="*/ 6067330 w 6568309"/>
              <a:gd name="connsiteY80" fmla="*/ 4033899 h 6858000"/>
              <a:gd name="connsiteX81" fmla="*/ 6061081 w 6568309"/>
              <a:gd name="connsiteY81" fmla="*/ 4142250 h 6858000"/>
              <a:gd name="connsiteX82" fmla="*/ 6042858 w 6568309"/>
              <a:gd name="connsiteY82" fmla="*/ 4329442 h 6858000"/>
              <a:gd name="connsiteX83" fmla="*/ 6034182 w 6568309"/>
              <a:gd name="connsiteY83" fmla="*/ 4456184 h 6858000"/>
              <a:gd name="connsiteX84" fmla="*/ 6029178 w 6568309"/>
              <a:gd name="connsiteY84" fmla="*/ 4468478 h 6858000"/>
              <a:gd name="connsiteX85" fmla="*/ 6029974 w 6568309"/>
              <a:gd name="connsiteY85" fmla="*/ 4469862 h 6858000"/>
              <a:gd name="connsiteX86" fmla="*/ 6028340 w 6568309"/>
              <a:gd name="connsiteY86" fmla="*/ 4483797 h 6858000"/>
              <a:gd name="connsiteX87" fmla="*/ 6025168 w 6568309"/>
              <a:gd name="connsiteY87" fmla="*/ 4487091 h 6858000"/>
              <a:gd name="connsiteX88" fmla="*/ 6023164 w 6568309"/>
              <a:gd name="connsiteY88" fmla="*/ 4496728 h 6858000"/>
              <a:gd name="connsiteX89" fmla="*/ 6016839 w 6568309"/>
              <a:gd name="connsiteY89" fmla="*/ 4515918 h 6858000"/>
              <a:gd name="connsiteX90" fmla="*/ 6017886 w 6568309"/>
              <a:gd name="connsiteY90" fmla="*/ 4519316 h 6858000"/>
              <a:gd name="connsiteX91" fmla="*/ 6011819 w 6568309"/>
              <a:gd name="connsiteY91" fmla="*/ 4547957 h 6858000"/>
              <a:gd name="connsiteX92" fmla="*/ 6012791 w 6568309"/>
              <a:gd name="connsiteY92" fmla="*/ 4548262 h 6858000"/>
              <a:gd name="connsiteX93" fmla="*/ 6015703 w 6568309"/>
              <a:gd name="connsiteY93" fmla="*/ 4555939 h 6858000"/>
              <a:gd name="connsiteX94" fmla="*/ 6018854 w 6568309"/>
              <a:gd name="connsiteY94" fmla="*/ 4570815 h 6858000"/>
              <a:gd name="connsiteX95" fmla="*/ 6033000 w 6568309"/>
              <a:gd name="connsiteY95" fmla="*/ 4633846 h 6858000"/>
              <a:gd name="connsiteX96" fmla="*/ 6032325 w 6568309"/>
              <a:gd name="connsiteY96" fmla="*/ 4639816 h 6858000"/>
              <a:gd name="connsiteX97" fmla="*/ 6032549 w 6568309"/>
              <a:gd name="connsiteY97" fmla="*/ 4639923 h 6858000"/>
              <a:gd name="connsiteX98" fmla="*/ 6032309 w 6568309"/>
              <a:gd name="connsiteY98" fmla="*/ 4646192 h 6858000"/>
              <a:gd name="connsiteX99" fmla="*/ 6031095 w 6568309"/>
              <a:gd name="connsiteY99" fmla="*/ 4650706 h 6858000"/>
              <a:gd name="connsiteX100" fmla="*/ 6029786 w 6568309"/>
              <a:gd name="connsiteY100" fmla="*/ 4662290 h 6858000"/>
              <a:gd name="connsiteX101" fmla="*/ 6030911 w 6568309"/>
              <a:gd name="connsiteY101" fmla="*/ 4666180 h 6858000"/>
              <a:gd name="connsiteX102" fmla="*/ 6033630 w 6568309"/>
              <a:gd name="connsiteY102" fmla="*/ 4667585 h 6858000"/>
              <a:gd name="connsiteX103" fmla="*/ 6033189 w 6568309"/>
              <a:gd name="connsiteY103" fmla="*/ 4668660 h 6858000"/>
              <a:gd name="connsiteX104" fmla="*/ 6038764 w 6568309"/>
              <a:gd name="connsiteY104" fmla="*/ 4689807 h 6858000"/>
              <a:gd name="connsiteX105" fmla="*/ 6042217 w 6568309"/>
              <a:gd name="connsiteY105" fmla="*/ 4737890 h 6858000"/>
              <a:gd name="connsiteX106" fmla="*/ 6040543 w 6568309"/>
              <a:gd name="connsiteY106" fmla="*/ 4765657 h 6858000"/>
              <a:gd name="connsiteX107" fmla="*/ 6039956 w 6568309"/>
              <a:gd name="connsiteY107" fmla="*/ 4841463 h 6858000"/>
              <a:gd name="connsiteX108" fmla="*/ 6057123 w 6568309"/>
              <a:gd name="connsiteY108" fmla="*/ 4969863 h 6858000"/>
              <a:gd name="connsiteX109" fmla="*/ 6055039 w 6568309"/>
              <a:gd name="connsiteY109" fmla="*/ 4974028 h 6858000"/>
              <a:gd name="connsiteX110" fmla="*/ 6053462 w 6568309"/>
              <a:gd name="connsiteY110" fmla="*/ 4980318 h 6858000"/>
              <a:gd name="connsiteX111" fmla="*/ 6053643 w 6568309"/>
              <a:gd name="connsiteY111" fmla="*/ 4980501 h 6858000"/>
              <a:gd name="connsiteX112" fmla="*/ 6051733 w 6568309"/>
              <a:gd name="connsiteY112" fmla="*/ 4986338 h 6858000"/>
              <a:gd name="connsiteX113" fmla="*/ 6049602 w 6568309"/>
              <a:gd name="connsiteY113" fmla="*/ 4991296 h 6858000"/>
              <a:gd name="connsiteX114" fmla="*/ 6075165 w 6568309"/>
              <a:gd name="connsiteY114" fmla="*/ 5076895 h 6858000"/>
              <a:gd name="connsiteX115" fmla="*/ 6073751 w 6568309"/>
              <a:gd name="connsiteY115" fmla="*/ 5081568 h 6858000"/>
              <a:gd name="connsiteX116" fmla="*/ 6073150 w 6568309"/>
              <a:gd name="connsiteY116" fmla="*/ 5088173 h 6858000"/>
              <a:gd name="connsiteX117" fmla="*/ 6073355 w 6568309"/>
              <a:gd name="connsiteY117" fmla="*/ 5088300 h 6858000"/>
              <a:gd name="connsiteX118" fmla="*/ 6072362 w 6568309"/>
              <a:gd name="connsiteY118" fmla="*/ 5094558 h 6858000"/>
              <a:gd name="connsiteX119" fmla="*/ 6064726 w 6568309"/>
              <a:gd name="connsiteY119" fmla="*/ 5125620 h 6858000"/>
              <a:gd name="connsiteX120" fmla="*/ 6065415 w 6568309"/>
              <a:gd name="connsiteY120" fmla="*/ 5268004 h 6858000"/>
              <a:gd name="connsiteX121" fmla="*/ 6066081 w 6568309"/>
              <a:gd name="connsiteY121" fmla="*/ 5269530 h 6858000"/>
              <a:gd name="connsiteX122" fmla="*/ 6043407 w 6568309"/>
              <a:gd name="connsiteY122" fmla="*/ 5390941 h 6858000"/>
              <a:gd name="connsiteX123" fmla="*/ 6025377 w 6568309"/>
              <a:gd name="connsiteY123" fmla="*/ 5539927 h 6858000"/>
              <a:gd name="connsiteX124" fmla="*/ 6010052 w 6568309"/>
              <a:gd name="connsiteY124" fmla="*/ 5791594 h 6858000"/>
              <a:gd name="connsiteX125" fmla="*/ 5994220 w 6568309"/>
              <a:gd name="connsiteY125" fmla="*/ 5855206 h 6858000"/>
              <a:gd name="connsiteX126" fmla="*/ 5982580 w 6568309"/>
              <a:gd name="connsiteY126" fmla="*/ 5873582 h 6858000"/>
              <a:gd name="connsiteX127" fmla="*/ 5983608 w 6568309"/>
              <a:gd name="connsiteY127" fmla="*/ 5876037 h 6858000"/>
              <a:gd name="connsiteX128" fmla="*/ 5983535 w 6568309"/>
              <a:gd name="connsiteY128" fmla="*/ 5886534 h 6858000"/>
              <a:gd name="connsiteX129" fmla="*/ 5988737 w 6568309"/>
              <a:gd name="connsiteY129" fmla="*/ 5888644 h 6858000"/>
              <a:gd name="connsiteX130" fmla="*/ 5992371 w 6568309"/>
              <a:gd name="connsiteY130" fmla="*/ 5903832 h 6858000"/>
              <a:gd name="connsiteX131" fmla="*/ 5990780 w 6568309"/>
              <a:gd name="connsiteY131" fmla="*/ 5923391 h 6858000"/>
              <a:gd name="connsiteX132" fmla="*/ 5993870 w 6568309"/>
              <a:gd name="connsiteY132" fmla="*/ 6013205 h 6858000"/>
              <a:gd name="connsiteX133" fmla="*/ 5997673 w 6568309"/>
              <a:gd name="connsiteY133" fmla="*/ 6074018 h 6858000"/>
              <a:gd name="connsiteX134" fmla="*/ 6014840 w 6568309"/>
              <a:gd name="connsiteY134" fmla="*/ 6130837 h 6858000"/>
              <a:gd name="connsiteX135" fmla="*/ 6010704 w 6568309"/>
              <a:gd name="connsiteY135" fmla="*/ 6152982 h 6858000"/>
              <a:gd name="connsiteX136" fmla="*/ 6038294 w 6568309"/>
              <a:gd name="connsiteY136" fmla="*/ 6221100 h 6858000"/>
              <a:gd name="connsiteX137" fmla="*/ 6052331 w 6568309"/>
              <a:gd name="connsiteY137" fmla="*/ 6287550 h 6858000"/>
              <a:gd name="connsiteX138" fmla="*/ 6074143 w 6568309"/>
              <a:gd name="connsiteY138" fmla="*/ 6401595 h 6858000"/>
              <a:gd name="connsiteX139" fmla="*/ 6060199 w 6568309"/>
              <a:gd name="connsiteY139" fmla="*/ 6487110 h 6858000"/>
              <a:gd name="connsiteX140" fmla="*/ 6081156 w 6568309"/>
              <a:gd name="connsiteY140" fmla="*/ 6588589 h 6858000"/>
              <a:gd name="connsiteX141" fmla="*/ 6114944 w 6568309"/>
              <a:gd name="connsiteY141" fmla="*/ 6769963 h 6858000"/>
              <a:gd name="connsiteX142" fmla="*/ 6128950 w 6568309"/>
              <a:gd name="connsiteY142" fmla="*/ 6835814 h 6858000"/>
              <a:gd name="connsiteX143" fmla="*/ 6132536 w 6568309"/>
              <a:gd name="connsiteY143" fmla="*/ 6858000 h 6858000"/>
              <a:gd name="connsiteX144" fmla="*/ 4789511 w 6568309"/>
              <a:gd name="connsiteY144" fmla="*/ 6858000 h 6858000"/>
              <a:gd name="connsiteX145" fmla="*/ 1866294 w 6568309"/>
              <a:gd name="connsiteY145" fmla="*/ 6858000 h 6858000"/>
              <a:gd name="connsiteX146" fmla="*/ 1705866 w 6568309"/>
              <a:gd name="connsiteY146" fmla="*/ 6858000 h 6858000"/>
              <a:gd name="connsiteX147" fmla="*/ 1343025 w 6568309"/>
              <a:gd name="connsiteY147" fmla="*/ 6858000 h 6858000"/>
              <a:gd name="connsiteX148" fmla="*/ 523269 w 6568309"/>
              <a:gd name="connsiteY148" fmla="*/ 6858000 h 6858000"/>
              <a:gd name="connsiteX149" fmla="*/ 362841 w 6568309"/>
              <a:gd name="connsiteY149" fmla="*/ 6858000 h 6858000"/>
              <a:gd name="connsiteX150" fmla="*/ 0 w 6568309"/>
              <a:gd name="connsiteY15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Lst>
            <a:rect l="l" t="t" r="r" b="b"/>
            <a:pathLst>
              <a:path w="6568309" h="6858000">
                <a:moveTo>
                  <a:pt x="0" y="0"/>
                </a:moveTo>
                <a:lnTo>
                  <a:pt x="362841" y="0"/>
                </a:lnTo>
                <a:lnTo>
                  <a:pt x="523269" y="0"/>
                </a:lnTo>
                <a:lnTo>
                  <a:pt x="1343025" y="0"/>
                </a:lnTo>
                <a:lnTo>
                  <a:pt x="1705866" y="0"/>
                </a:lnTo>
                <a:lnTo>
                  <a:pt x="1866294" y="0"/>
                </a:lnTo>
                <a:lnTo>
                  <a:pt x="5225154" y="0"/>
                </a:lnTo>
                <a:lnTo>
                  <a:pt x="6568179" y="0"/>
                </a:lnTo>
                <a:lnTo>
                  <a:pt x="6568309" y="1"/>
                </a:lnTo>
                <a:lnTo>
                  <a:pt x="6562951" y="30700"/>
                </a:lnTo>
                <a:cubicBezTo>
                  <a:pt x="6559126" y="84364"/>
                  <a:pt x="6548218" y="241149"/>
                  <a:pt x="6547446" y="310025"/>
                </a:cubicBezTo>
                <a:cubicBezTo>
                  <a:pt x="6550151" y="367544"/>
                  <a:pt x="6557712" y="408251"/>
                  <a:pt x="6558316" y="443960"/>
                </a:cubicBezTo>
                <a:cubicBezTo>
                  <a:pt x="6555224" y="499397"/>
                  <a:pt x="6534767" y="604434"/>
                  <a:pt x="6528896" y="642659"/>
                </a:cubicBezTo>
                <a:cubicBezTo>
                  <a:pt x="6535204" y="657287"/>
                  <a:pt x="6515365" y="658191"/>
                  <a:pt x="6523095" y="673307"/>
                </a:cubicBezTo>
                <a:cubicBezTo>
                  <a:pt x="6523388" y="693769"/>
                  <a:pt x="6506868" y="797295"/>
                  <a:pt x="6496169" y="839641"/>
                </a:cubicBezTo>
                <a:cubicBezTo>
                  <a:pt x="6484119" y="887148"/>
                  <a:pt x="6457817" y="937731"/>
                  <a:pt x="6450789" y="958357"/>
                </a:cubicBezTo>
                <a:cubicBezTo>
                  <a:pt x="6443760" y="978983"/>
                  <a:pt x="6459217" y="936930"/>
                  <a:pt x="6453996" y="963398"/>
                </a:cubicBezTo>
                <a:cubicBezTo>
                  <a:pt x="6448777" y="989867"/>
                  <a:pt x="6425575" y="1087010"/>
                  <a:pt x="6419467" y="1117169"/>
                </a:cubicBezTo>
                <a:cubicBezTo>
                  <a:pt x="6431540" y="1118586"/>
                  <a:pt x="6409651" y="1135372"/>
                  <a:pt x="6417348" y="1144352"/>
                </a:cubicBezTo>
                <a:cubicBezTo>
                  <a:pt x="6424109" y="1150681"/>
                  <a:pt x="6419047" y="1157251"/>
                  <a:pt x="6418473" y="1164484"/>
                </a:cubicBezTo>
                <a:cubicBezTo>
                  <a:pt x="6423767" y="1173524"/>
                  <a:pt x="6413947" y="1205209"/>
                  <a:pt x="6406979" y="1213829"/>
                </a:cubicBezTo>
                <a:cubicBezTo>
                  <a:pt x="6382818" y="1235037"/>
                  <a:pt x="6400452" y="1277327"/>
                  <a:pt x="6381928" y="1294823"/>
                </a:cubicBezTo>
                <a:cubicBezTo>
                  <a:pt x="6379195" y="1300845"/>
                  <a:pt x="6378069" y="1306615"/>
                  <a:pt x="6377948" y="1312193"/>
                </a:cubicBezTo>
                <a:lnTo>
                  <a:pt x="6379894" y="1327626"/>
                </a:lnTo>
                <a:lnTo>
                  <a:pt x="6385024" y="1331644"/>
                </a:lnTo>
                <a:lnTo>
                  <a:pt x="6383696" y="1341276"/>
                </a:lnTo>
                <a:cubicBezTo>
                  <a:pt x="6383952" y="1342166"/>
                  <a:pt x="6384208" y="1343055"/>
                  <a:pt x="6384464" y="1343945"/>
                </a:cubicBezTo>
                <a:cubicBezTo>
                  <a:pt x="6385957" y="1349040"/>
                  <a:pt x="6387253" y="1354080"/>
                  <a:pt x="6387748" y="1359134"/>
                </a:cubicBezTo>
                <a:cubicBezTo>
                  <a:pt x="6384363" y="1373109"/>
                  <a:pt x="6372802" y="1397612"/>
                  <a:pt x="6364157" y="1427803"/>
                </a:cubicBezTo>
                <a:cubicBezTo>
                  <a:pt x="6348141" y="1460349"/>
                  <a:pt x="6348362" y="1505076"/>
                  <a:pt x="6335874" y="1540278"/>
                </a:cubicBezTo>
                <a:lnTo>
                  <a:pt x="6331892" y="1547262"/>
                </a:lnTo>
                <a:lnTo>
                  <a:pt x="6332744" y="1577056"/>
                </a:lnTo>
                <a:cubicBezTo>
                  <a:pt x="6335859" y="1582205"/>
                  <a:pt x="6336674" y="1589568"/>
                  <a:pt x="6333604" y="1595898"/>
                </a:cubicBezTo>
                <a:lnTo>
                  <a:pt x="6324749" y="1703726"/>
                </a:lnTo>
                <a:cubicBezTo>
                  <a:pt x="6324080" y="1739332"/>
                  <a:pt x="6318019" y="1754453"/>
                  <a:pt x="6329594" y="1809535"/>
                </a:cubicBezTo>
                <a:cubicBezTo>
                  <a:pt x="6344930" y="1868036"/>
                  <a:pt x="6323725" y="1952670"/>
                  <a:pt x="6329062" y="2018310"/>
                </a:cubicBezTo>
                <a:cubicBezTo>
                  <a:pt x="6308075" y="2053162"/>
                  <a:pt x="6326925" y="2034561"/>
                  <a:pt x="6321735" y="2071355"/>
                </a:cubicBezTo>
                <a:lnTo>
                  <a:pt x="6322678" y="2141166"/>
                </a:lnTo>
                <a:lnTo>
                  <a:pt x="6321340" y="2154548"/>
                </a:lnTo>
                <a:lnTo>
                  <a:pt x="6316582" y="2158153"/>
                </a:lnTo>
                <a:lnTo>
                  <a:pt x="6311428" y="2178174"/>
                </a:lnTo>
                <a:cubicBezTo>
                  <a:pt x="6310177" y="2185696"/>
                  <a:pt x="6309622" y="2193828"/>
                  <a:pt x="6310192" y="2202858"/>
                </a:cubicBezTo>
                <a:cubicBezTo>
                  <a:pt x="6319667" y="2232772"/>
                  <a:pt x="6296459" y="2283357"/>
                  <a:pt x="6309211" y="2320214"/>
                </a:cubicBezTo>
                <a:cubicBezTo>
                  <a:pt x="6307537" y="2355906"/>
                  <a:pt x="6302490" y="2394678"/>
                  <a:pt x="6300151" y="2417011"/>
                </a:cubicBezTo>
                <a:cubicBezTo>
                  <a:pt x="6292303" y="2426377"/>
                  <a:pt x="6304439" y="2456509"/>
                  <a:pt x="6295176" y="2454207"/>
                </a:cubicBezTo>
                <a:cubicBezTo>
                  <a:pt x="6299335" y="2464947"/>
                  <a:pt x="6297305" y="2476105"/>
                  <a:pt x="6293727" y="2487203"/>
                </a:cubicBezTo>
                <a:lnTo>
                  <a:pt x="6285477" y="2512282"/>
                </a:lnTo>
                <a:cubicBezTo>
                  <a:pt x="6285720" y="2512961"/>
                  <a:pt x="6285962" y="2513640"/>
                  <a:pt x="6286205" y="2514318"/>
                </a:cubicBezTo>
                <a:cubicBezTo>
                  <a:pt x="6292347" y="2534324"/>
                  <a:pt x="6298487" y="2554328"/>
                  <a:pt x="6304629" y="2574334"/>
                </a:cubicBezTo>
                <a:lnTo>
                  <a:pt x="6303842" y="2579877"/>
                </a:lnTo>
                <a:cubicBezTo>
                  <a:pt x="6303729" y="2585644"/>
                  <a:pt x="6304006" y="2603388"/>
                  <a:pt x="6303953" y="2608928"/>
                </a:cubicBezTo>
                <a:lnTo>
                  <a:pt x="6303530" y="2613111"/>
                </a:lnTo>
                <a:lnTo>
                  <a:pt x="6297474" y="2621996"/>
                </a:lnTo>
                <a:lnTo>
                  <a:pt x="6299263" y="2634265"/>
                </a:lnTo>
                <a:lnTo>
                  <a:pt x="6293065" y="2647237"/>
                </a:lnTo>
                <a:cubicBezTo>
                  <a:pt x="6294685" y="2648158"/>
                  <a:pt x="6296180" y="2649356"/>
                  <a:pt x="6297496" y="2650786"/>
                </a:cubicBezTo>
                <a:lnTo>
                  <a:pt x="6301708" y="2661993"/>
                </a:lnTo>
                <a:lnTo>
                  <a:pt x="6295884" y="2670949"/>
                </a:lnTo>
                <a:cubicBezTo>
                  <a:pt x="6304913" y="2672007"/>
                  <a:pt x="6294429" y="2681695"/>
                  <a:pt x="6291714" y="2690255"/>
                </a:cubicBezTo>
                <a:lnTo>
                  <a:pt x="6292327" y="2695683"/>
                </a:lnTo>
                <a:lnTo>
                  <a:pt x="6284410" y="2713964"/>
                </a:lnTo>
                <a:lnTo>
                  <a:pt x="6280410" y="2730175"/>
                </a:lnTo>
                <a:lnTo>
                  <a:pt x="6288082" y="2763497"/>
                </a:lnTo>
                <a:lnTo>
                  <a:pt x="6260924" y="3051539"/>
                </a:lnTo>
                <a:cubicBezTo>
                  <a:pt x="6251455" y="3165645"/>
                  <a:pt x="6222174" y="3216611"/>
                  <a:pt x="6210151" y="3335396"/>
                </a:cubicBezTo>
                <a:lnTo>
                  <a:pt x="6212034" y="3456509"/>
                </a:lnTo>
                <a:lnTo>
                  <a:pt x="6197490" y="3531827"/>
                </a:lnTo>
                <a:lnTo>
                  <a:pt x="6208018" y="3570877"/>
                </a:lnTo>
                <a:lnTo>
                  <a:pt x="6205920" y="3583849"/>
                </a:lnTo>
                <a:lnTo>
                  <a:pt x="6199616" y="3592763"/>
                </a:lnTo>
                <a:cubicBezTo>
                  <a:pt x="6191839" y="3613948"/>
                  <a:pt x="6196204" y="3641245"/>
                  <a:pt x="6181288" y="3653485"/>
                </a:cubicBezTo>
                <a:cubicBezTo>
                  <a:pt x="6178087" y="3659316"/>
                  <a:pt x="6176516" y="3664985"/>
                  <a:pt x="6175963" y="3670528"/>
                </a:cubicBezTo>
                <a:lnTo>
                  <a:pt x="6176722" y="3685990"/>
                </a:lnTo>
                <a:lnTo>
                  <a:pt x="6181549" y="3690283"/>
                </a:lnTo>
                <a:lnTo>
                  <a:pt x="6179476" y="3699787"/>
                </a:lnTo>
                <a:cubicBezTo>
                  <a:pt x="6179664" y="3700686"/>
                  <a:pt x="6179852" y="3701586"/>
                  <a:pt x="6180040" y="3702486"/>
                </a:cubicBezTo>
                <a:cubicBezTo>
                  <a:pt x="6181140" y="3707637"/>
                  <a:pt x="6182047" y="3712728"/>
                  <a:pt x="6182155" y="3717784"/>
                </a:cubicBezTo>
                <a:cubicBezTo>
                  <a:pt x="6156678" y="3711701"/>
                  <a:pt x="6178864" y="3759789"/>
                  <a:pt x="6158980" y="3746229"/>
                </a:cubicBezTo>
                <a:cubicBezTo>
                  <a:pt x="6144630" y="3780750"/>
                  <a:pt x="6117520" y="3867558"/>
                  <a:pt x="6096049" y="3924910"/>
                </a:cubicBezTo>
                <a:lnTo>
                  <a:pt x="6069712" y="3989353"/>
                </a:lnTo>
                <a:lnTo>
                  <a:pt x="6067330" y="4033899"/>
                </a:lnTo>
                <a:cubicBezTo>
                  <a:pt x="6065506" y="4070470"/>
                  <a:pt x="6063599" y="4110146"/>
                  <a:pt x="6061081" y="4142250"/>
                </a:cubicBezTo>
                <a:cubicBezTo>
                  <a:pt x="6055260" y="4200007"/>
                  <a:pt x="6045907" y="4278998"/>
                  <a:pt x="6042858" y="4329442"/>
                </a:cubicBezTo>
                <a:cubicBezTo>
                  <a:pt x="6038376" y="4381764"/>
                  <a:pt x="6036461" y="4433012"/>
                  <a:pt x="6034182" y="4456184"/>
                </a:cubicBezTo>
                <a:lnTo>
                  <a:pt x="6029178" y="4468478"/>
                </a:lnTo>
                <a:lnTo>
                  <a:pt x="6029974" y="4469862"/>
                </a:lnTo>
                <a:cubicBezTo>
                  <a:pt x="6031287" y="4476321"/>
                  <a:pt x="6030316" y="4480555"/>
                  <a:pt x="6028340" y="4483797"/>
                </a:cubicBezTo>
                <a:lnTo>
                  <a:pt x="6025168" y="4487091"/>
                </a:lnTo>
                <a:lnTo>
                  <a:pt x="6023164" y="4496728"/>
                </a:lnTo>
                <a:lnTo>
                  <a:pt x="6016839" y="4515918"/>
                </a:lnTo>
                <a:cubicBezTo>
                  <a:pt x="6017189" y="4517049"/>
                  <a:pt x="6017537" y="4518182"/>
                  <a:pt x="6017886" y="4519316"/>
                </a:cubicBezTo>
                <a:lnTo>
                  <a:pt x="6011819" y="4547957"/>
                </a:lnTo>
                <a:lnTo>
                  <a:pt x="6012791" y="4548262"/>
                </a:lnTo>
                <a:cubicBezTo>
                  <a:pt x="6014837" y="4549595"/>
                  <a:pt x="6016087" y="4551811"/>
                  <a:pt x="6015703" y="4555939"/>
                </a:cubicBezTo>
                <a:cubicBezTo>
                  <a:pt x="6031790" y="4548276"/>
                  <a:pt x="6021405" y="4557977"/>
                  <a:pt x="6018854" y="4570815"/>
                </a:cubicBezTo>
                <a:cubicBezTo>
                  <a:pt x="6021736" y="4583801"/>
                  <a:pt x="6030754" y="4622347"/>
                  <a:pt x="6033000" y="4633846"/>
                </a:cubicBezTo>
                <a:lnTo>
                  <a:pt x="6032325" y="4639816"/>
                </a:lnTo>
                <a:lnTo>
                  <a:pt x="6032549" y="4639923"/>
                </a:lnTo>
                <a:cubicBezTo>
                  <a:pt x="6032911" y="4641190"/>
                  <a:pt x="6032878" y="4643141"/>
                  <a:pt x="6032309" y="4646192"/>
                </a:cubicBezTo>
                <a:lnTo>
                  <a:pt x="6031095" y="4650706"/>
                </a:lnTo>
                <a:lnTo>
                  <a:pt x="6029786" y="4662290"/>
                </a:lnTo>
                <a:cubicBezTo>
                  <a:pt x="6030161" y="4663587"/>
                  <a:pt x="6030536" y="4664883"/>
                  <a:pt x="6030911" y="4666180"/>
                </a:cubicBezTo>
                <a:lnTo>
                  <a:pt x="6033630" y="4667585"/>
                </a:lnTo>
                <a:lnTo>
                  <a:pt x="6033189" y="4668660"/>
                </a:lnTo>
                <a:cubicBezTo>
                  <a:pt x="6027286" y="4676831"/>
                  <a:pt x="6019767" y="4679345"/>
                  <a:pt x="6038764" y="4689807"/>
                </a:cubicBezTo>
                <a:cubicBezTo>
                  <a:pt x="6028616" y="4708535"/>
                  <a:pt x="6040474" y="4712235"/>
                  <a:pt x="6042217" y="4737890"/>
                </a:cubicBezTo>
                <a:cubicBezTo>
                  <a:pt x="6033362" y="4748600"/>
                  <a:pt x="6035273" y="4757223"/>
                  <a:pt x="6040543" y="4765657"/>
                </a:cubicBezTo>
                <a:cubicBezTo>
                  <a:pt x="6034416" y="4790618"/>
                  <a:pt x="6040696" y="4813399"/>
                  <a:pt x="6039956" y="4841463"/>
                </a:cubicBezTo>
                <a:lnTo>
                  <a:pt x="6057123" y="4969863"/>
                </a:lnTo>
                <a:lnTo>
                  <a:pt x="6055039" y="4974028"/>
                </a:lnTo>
                <a:cubicBezTo>
                  <a:pt x="6053860" y="4976933"/>
                  <a:pt x="6053409" y="4978909"/>
                  <a:pt x="6053462" y="4980318"/>
                </a:cubicBezTo>
                <a:lnTo>
                  <a:pt x="6053643" y="4980501"/>
                </a:lnTo>
                <a:lnTo>
                  <a:pt x="6051733" y="4986338"/>
                </a:lnTo>
                <a:lnTo>
                  <a:pt x="6049602" y="4991296"/>
                </a:lnTo>
                <a:cubicBezTo>
                  <a:pt x="6058123" y="5019829"/>
                  <a:pt x="6066643" y="5048361"/>
                  <a:pt x="6075165" y="5076895"/>
                </a:cubicBezTo>
                <a:lnTo>
                  <a:pt x="6073751" y="5081568"/>
                </a:lnTo>
                <a:cubicBezTo>
                  <a:pt x="6073034" y="5084748"/>
                  <a:pt x="6072888" y="5086810"/>
                  <a:pt x="6073150" y="5088173"/>
                </a:cubicBezTo>
                <a:lnTo>
                  <a:pt x="6073355" y="5088300"/>
                </a:lnTo>
                <a:lnTo>
                  <a:pt x="6072362" y="5094558"/>
                </a:lnTo>
                <a:cubicBezTo>
                  <a:pt x="6070184" y="5105196"/>
                  <a:pt x="6067588" y="5115626"/>
                  <a:pt x="6064726" y="5125620"/>
                </a:cubicBezTo>
                <a:cubicBezTo>
                  <a:pt x="6063568" y="5154527"/>
                  <a:pt x="6065189" y="5244020"/>
                  <a:pt x="6065415" y="5268004"/>
                </a:cubicBezTo>
                <a:cubicBezTo>
                  <a:pt x="6065637" y="5268513"/>
                  <a:pt x="6065860" y="5269021"/>
                  <a:pt x="6066081" y="5269530"/>
                </a:cubicBezTo>
                <a:lnTo>
                  <a:pt x="6043407" y="5390941"/>
                </a:lnTo>
                <a:cubicBezTo>
                  <a:pt x="6032545" y="5438194"/>
                  <a:pt x="6020942" y="5465286"/>
                  <a:pt x="6025377" y="5539927"/>
                </a:cubicBezTo>
                <a:cubicBezTo>
                  <a:pt x="6019787" y="5610775"/>
                  <a:pt x="6013913" y="5740573"/>
                  <a:pt x="6010052" y="5791594"/>
                </a:cubicBezTo>
                <a:cubicBezTo>
                  <a:pt x="5989401" y="5787060"/>
                  <a:pt x="6018524" y="5849672"/>
                  <a:pt x="5994220" y="5855206"/>
                </a:cubicBezTo>
                <a:cubicBezTo>
                  <a:pt x="5995282" y="5860240"/>
                  <a:pt x="5980598" y="5868910"/>
                  <a:pt x="5982580" y="5873582"/>
                </a:cubicBezTo>
                <a:cubicBezTo>
                  <a:pt x="5982922" y="5874401"/>
                  <a:pt x="5983265" y="5875218"/>
                  <a:pt x="5983608" y="5876037"/>
                </a:cubicBezTo>
                <a:lnTo>
                  <a:pt x="5983535" y="5886534"/>
                </a:lnTo>
                <a:lnTo>
                  <a:pt x="5988737" y="5888644"/>
                </a:lnTo>
                <a:cubicBezTo>
                  <a:pt x="5989948" y="5893707"/>
                  <a:pt x="5991159" y="5898769"/>
                  <a:pt x="5992371" y="5903832"/>
                </a:cubicBezTo>
                <a:cubicBezTo>
                  <a:pt x="5992924" y="5909651"/>
                  <a:pt x="5992578" y="5916068"/>
                  <a:pt x="5990780" y="5923391"/>
                </a:cubicBezTo>
                <a:cubicBezTo>
                  <a:pt x="5975822" y="5948880"/>
                  <a:pt x="6013580" y="5981626"/>
                  <a:pt x="5993870" y="6013205"/>
                </a:cubicBezTo>
                <a:cubicBezTo>
                  <a:pt x="5988486" y="6024901"/>
                  <a:pt x="5991718" y="6066777"/>
                  <a:pt x="5997673" y="6074018"/>
                </a:cubicBezTo>
                <a:cubicBezTo>
                  <a:pt x="5998007" y="6081731"/>
                  <a:pt x="6007861" y="6126985"/>
                  <a:pt x="6014840" y="6130837"/>
                </a:cubicBezTo>
                <a:cubicBezTo>
                  <a:pt x="6022998" y="6137057"/>
                  <a:pt x="5999420" y="6156330"/>
                  <a:pt x="6010704" y="6152982"/>
                </a:cubicBezTo>
                <a:cubicBezTo>
                  <a:pt x="6008682" y="6186619"/>
                  <a:pt x="6039938" y="6191636"/>
                  <a:pt x="6038294" y="6221100"/>
                </a:cubicBezTo>
                <a:cubicBezTo>
                  <a:pt x="6039643" y="6222126"/>
                  <a:pt x="6046356" y="6257468"/>
                  <a:pt x="6052331" y="6287550"/>
                </a:cubicBezTo>
                <a:cubicBezTo>
                  <a:pt x="6058307" y="6317632"/>
                  <a:pt x="6082079" y="6391312"/>
                  <a:pt x="6074143" y="6401595"/>
                </a:cubicBezTo>
                <a:cubicBezTo>
                  <a:pt x="6074931" y="6423902"/>
                  <a:pt x="6059614" y="6432919"/>
                  <a:pt x="6060199" y="6487110"/>
                </a:cubicBezTo>
                <a:cubicBezTo>
                  <a:pt x="6075583" y="6574474"/>
                  <a:pt x="6076150" y="6553611"/>
                  <a:pt x="6081156" y="6588589"/>
                </a:cubicBezTo>
                <a:cubicBezTo>
                  <a:pt x="6102088" y="6637976"/>
                  <a:pt x="6067660" y="6687723"/>
                  <a:pt x="6114944" y="6769963"/>
                </a:cubicBezTo>
                <a:cubicBezTo>
                  <a:pt x="6130462" y="6819284"/>
                  <a:pt x="6119243" y="6817955"/>
                  <a:pt x="6128950" y="6835814"/>
                </a:cubicBezTo>
                <a:lnTo>
                  <a:pt x="6132536" y="6858000"/>
                </a:lnTo>
                <a:lnTo>
                  <a:pt x="4789511" y="6858000"/>
                </a:lnTo>
                <a:lnTo>
                  <a:pt x="1866294" y="6858000"/>
                </a:lnTo>
                <a:lnTo>
                  <a:pt x="1705866" y="6858000"/>
                </a:lnTo>
                <a:lnTo>
                  <a:pt x="1343025" y="6858000"/>
                </a:lnTo>
                <a:lnTo>
                  <a:pt x="523269" y="6858000"/>
                </a:lnTo>
                <a:lnTo>
                  <a:pt x="362841"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D2033E7-90F8-6E89-36E6-0AB2C805A790}"/>
              </a:ext>
            </a:extLst>
          </p:cNvPr>
          <p:cNvSpPr>
            <a:spLocks noGrp="1"/>
          </p:cNvSpPr>
          <p:nvPr>
            <p:ph idx="1"/>
          </p:nvPr>
        </p:nvSpPr>
        <p:spPr>
          <a:xfrm>
            <a:off x="259492" y="395416"/>
            <a:ext cx="5836508" cy="5707271"/>
          </a:xfrm>
        </p:spPr>
        <p:txBody>
          <a:bodyPr>
            <a:normAutofit/>
          </a:bodyPr>
          <a:lstStyle/>
          <a:p>
            <a:r>
              <a:rPr lang="en-US" sz="1800" dirty="0"/>
              <a:t>MCA’s are Single Premium Immediate Annuities (SPIA’s)</a:t>
            </a:r>
          </a:p>
          <a:p>
            <a:r>
              <a:rPr lang="en-US" sz="1800" dirty="0"/>
              <a:t>We work with Krause Brokerage Services to set up MCA’s and they charge processing fees based on the annuity premium and term</a:t>
            </a:r>
          </a:p>
          <a:p>
            <a:r>
              <a:rPr lang="en-US" sz="1800" dirty="0"/>
              <a:t>The MCA custodian company is typically ELCO Mutual, but may also be Unity or The Standard. </a:t>
            </a:r>
          </a:p>
          <a:p>
            <a:r>
              <a:rPr lang="en-US" sz="1800" dirty="0"/>
              <a:t>MCA’s can be either qualified or non-qualified. </a:t>
            </a:r>
          </a:p>
          <a:p>
            <a:r>
              <a:rPr lang="en-US" sz="1800" dirty="0"/>
              <a:t>Depending on the amount of the premium, MCA term lengths can be as short as 3 months. </a:t>
            </a:r>
          </a:p>
          <a:p>
            <a:r>
              <a:rPr lang="en-US" sz="1800" dirty="0"/>
              <a:t>Qualified MCA’s will have longer terms to limit the tax liability </a:t>
            </a:r>
          </a:p>
          <a:p>
            <a:r>
              <a:rPr lang="en-US" sz="1800" dirty="0"/>
              <a:t>For qualified MCA’s- if the client needs assistance determining the length of the annuity, refer them to speak with a CPA or Financial advisor</a:t>
            </a:r>
          </a:p>
          <a:p>
            <a:r>
              <a:rPr lang="en-US" sz="1800" dirty="0"/>
              <a:t>The name on the check rule: An MCA set up in the name of the a/b will pay out to the spouse by physical check. Because the name on the check is the spouse’s, the income from the MCA will not be attributed to the a/b. </a:t>
            </a:r>
          </a:p>
          <a:p>
            <a:endParaRPr lang="en-US" sz="1100" dirty="0"/>
          </a:p>
        </p:txBody>
      </p:sp>
      <p:pic>
        <p:nvPicPr>
          <p:cNvPr id="4" name="Picture 3" descr="A green line drawing of a paper and a pen&#10;&#10;Description automatically generated">
            <a:extLst>
              <a:ext uri="{FF2B5EF4-FFF2-40B4-BE49-F238E27FC236}">
                <a16:creationId xmlns:a16="http://schemas.microsoft.com/office/drawing/2014/main" id="{95E6E8F5-9ED9-814A-8CB2-A9FB66F7D910}"/>
              </a:ext>
            </a:extLst>
          </p:cNvPr>
          <p:cNvPicPr>
            <a:picLocks noChangeAspect="1"/>
          </p:cNvPicPr>
          <p:nvPr/>
        </p:nvPicPr>
        <p:blipFill>
          <a:blip r:embed="rId2"/>
          <a:stretch>
            <a:fillRect/>
          </a:stretch>
        </p:blipFill>
        <p:spPr>
          <a:xfrm>
            <a:off x="6880610" y="1071282"/>
            <a:ext cx="4737650" cy="4737650"/>
          </a:xfrm>
          <a:prstGeom prst="rect">
            <a:avLst/>
          </a:prstGeom>
        </p:spPr>
      </p:pic>
    </p:spTree>
    <p:extLst>
      <p:ext uri="{BB962C8B-B14F-4D97-AF65-F5344CB8AC3E}">
        <p14:creationId xmlns:p14="http://schemas.microsoft.com/office/powerpoint/2010/main" val="22050505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9" name="Rectangle 2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A7E052F-FB8F-C3B8-097E-2C570EA7F643}"/>
              </a:ext>
            </a:extLst>
          </p:cNvPr>
          <p:cNvSpPr>
            <a:spLocks noGrp="1"/>
          </p:cNvSpPr>
          <p:nvPr>
            <p:ph idx="1"/>
          </p:nvPr>
        </p:nvSpPr>
        <p:spPr>
          <a:xfrm>
            <a:off x="4243254" y="172991"/>
            <a:ext cx="7821827" cy="6695147"/>
          </a:xfrm>
        </p:spPr>
        <p:txBody>
          <a:bodyPr anchor="ctr">
            <a:normAutofit/>
          </a:bodyPr>
          <a:lstStyle/>
          <a:p>
            <a:endParaRPr lang="en-US" sz="1800" dirty="0"/>
          </a:p>
          <a:p>
            <a:r>
              <a:rPr lang="en-US" sz="1800" dirty="0"/>
              <a:t>The couple has $200,000 in countable assets. The spend down amount is $100,000 and all funds are non-qualified. The MCA should be set up with the community spouse being both owner and annuitant. The annuity premium is roughly $100,000 (minus processing fees). The client can choose which accounts to pull funds from to fund the annuity. The community spouse will start receiving the annuity payments one month after the effective date of the annuity. The community spouse will likely receive the first MCA payment during the application process, but it will be considered income during the month it is received, therefore it would not impact the a/b’s eligibility</a:t>
            </a:r>
          </a:p>
          <a:p>
            <a:r>
              <a:rPr lang="en-US" sz="1800" dirty="0"/>
              <a:t>The spend down is $50,000. The couple has $50,000 in non-qualified assets and the community spouse has $50,000 in a qualified retirement account.  If the community spouse wants to fund the MCA using all qualified funds, the MCA will be qualified and the comm. spouse would be the owner and annuitant. The comm. spouse could also choose to use $25,000 in NQ funds and $25,000 in TQ funds (or any other combination), but two MCA’s would have to be set up because NQ and TQ funds cannot be co-mingled</a:t>
            </a:r>
          </a:p>
          <a:p>
            <a:r>
              <a:rPr lang="en-US" sz="1800" dirty="0"/>
              <a:t>The spend down is $50,000. The couple has $50,000 in non-qualified assets and the a/b has $50,000 in a qualified retirement account.  The $50,000 in qualified funds would have to be used to fund the MCA because the funds belong to the a/b (otherwise the retirement account would have to be cashed out and funds transferred to the comm. spouse, therefore causing an immediate taxable event). The a/b will be the owner of the policy and the spouse will be the annuitant of the policy, using the name on the check rule. The primary beneficiary of the MCA is the comm. spouse and NCDHHS is the secondary. </a:t>
            </a:r>
          </a:p>
          <a:p>
            <a:endParaRPr lang="en-US" sz="1400" dirty="0"/>
          </a:p>
          <a:p>
            <a:pPr marL="0" indent="0">
              <a:buNone/>
            </a:pPr>
            <a:endParaRPr lang="en-US" sz="1400" dirty="0"/>
          </a:p>
        </p:txBody>
      </p:sp>
      <p:sp>
        <p:nvSpPr>
          <p:cNvPr id="2" name="TextBox 1">
            <a:extLst>
              <a:ext uri="{FF2B5EF4-FFF2-40B4-BE49-F238E27FC236}">
                <a16:creationId xmlns:a16="http://schemas.microsoft.com/office/drawing/2014/main" id="{319EC798-2FB4-3544-02B5-ECAA43770239}"/>
              </a:ext>
            </a:extLst>
          </p:cNvPr>
          <p:cNvSpPr txBox="1"/>
          <p:nvPr/>
        </p:nvSpPr>
        <p:spPr>
          <a:xfrm>
            <a:off x="383524" y="2613194"/>
            <a:ext cx="3270767" cy="707886"/>
          </a:xfrm>
          <a:prstGeom prst="rect">
            <a:avLst/>
          </a:prstGeom>
          <a:noFill/>
        </p:spPr>
        <p:txBody>
          <a:bodyPr wrap="none" rtlCol="0">
            <a:spAutoFit/>
          </a:bodyPr>
          <a:lstStyle/>
          <a:p>
            <a:r>
              <a:rPr lang="en-US" sz="4000" dirty="0">
                <a:solidFill>
                  <a:schemeClr val="bg1"/>
                </a:solidFill>
              </a:rPr>
              <a:t>MCA Examples</a:t>
            </a:r>
          </a:p>
        </p:txBody>
      </p:sp>
    </p:spTree>
    <p:extLst>
      <p:ext uri="{BB962C8B-B14F-4D97-AF65-F5344CB8AC3E}">
        <p14:creationId xmlns:p14="http://schemas.microsoft.com/office/powerpoint/2010/main" val="4235716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37B2035-1FCB-439A-B421-095E136C7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76D6CDF-C512-4739-B158-55EE955EF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03"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4452BF-21B0-5970-D7E4-9981979E2544}"/>
              </a:ext>
            </a:extLst>
          </p:cNvPr>
          <p:cNvSpPr>
            <a:spLocks noGrp="1"/>
          </p:cNvSpPr>
          <p:nvPr>
            <p:ph type="title"/>
          </p:nvPr>
        </p:nvSpPr>
        <p:spPr>
          <a:xfrm>
            <a:off x="1137033" y="670559"/>
            <a:ext cx="4683321" cy="2148841"/>
          </a:xfrm>
        </p:spPr>
        <p:txBody>
          <a:bodyPr anchor="t">
            <a:normAutofit/>
          </a:bodyPr>
          <a:lstStyle/>
          <a:p>
            <a:r>
              <a:rPr lang="en-US" dirty="0"/>
              <a:t>Funding Tax-Qualified MCA’s </a:t>
            </a:r>
          </a:p>
        </p:txBody>
      </p:sp>
      <p:pic>
        <p:nvPicPr>
          <p:cNvPr id="5" name="Picture 4" descr="A clock and a stack of coins&#10;&#10;Description automatically generated">
            <a:extLst>
              <a:ext uri="{FF2B5EF4-FFF2-40B4-BE49-F238E27FC236}">
                <a16:creationId xmlns:a16="http://schemas.microsoft.com/office/drawing/2014/main" id="{5EBA89AE-D795-7F4D-3155-F97D1F82313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r="1629"/>
          <a:stretch/>
        </p:blipFill>
        <p:spPr>
          <a:xfrm>
            <a:off x="1" y="3105151"/>
            <a:ext cx="6448424" cy="3752849"/>
          </a:xfrm>
          <a:custGeom>
            <a:avLst/>
            <a:gdLst/>
            <a:ahLst/>
            <a:cxnLst/>
            <a:rect l="l" t="t" r="r" b="b"/>
            <a:pathLst>
              <a:path w="6448424" h="3752849">
                <a:moveTo>
                  <a:pt x="0" y="0"/>
                </a:moveTo>
                <a:lnTo>
                  <a:pt x="137978" y="22215"/>
                </a:lnTo>
                <a:cubicBezTo>
                  <a:pt x="196046" y="32277"/>
                  <a:pt x="252469" y="42437"/>
                  <a:pt x="295660" y="49771"/>
                </a:cubicBezTo>
                <a:cubicBezTo>
                  <a:pt x="364885" y="66610"/>
                  <a:pt x="403214" y="32071"/>
                  <a:pt x="456941" y="65635"/>
                </a:cubicBezTo>
                <a:cubicBezTo>
                  <a:pt x="529612" y="69090"/>
                  <a:pt x="662508" y="71245"/>
                  <a:pt x="731691" y="70501"/>
                </a:cubicBezTo>
                <a:cubicBezTo>
                  <a:pt x="768741" y="62400"/>
                  <a:pt x="808263" y="64633"/>
                  <a:pt x="841820" y="61171"/>
                </a:cubicBezTo>
                <a:cubicBezTo>
                  <a:pt x="958973" y="43639"/>
                  <a:pt x="1009730" y="45863"/>
                  <a:pt x="1068219" y="39136"/>
                </a:cubicBezTo>
                <a:cubicBezTo>
                  <a:pt x="1104329" y="33447"/>
                  <a:pt x="1156536" y="44203"/>
                  <a:pt x="1174190" y="38808"/>
                </a:cubicBezTo>
                <a:cubicBezTo>
                  <a:pt x="1188943" y="36385"/>
                  <a:pt x="1213832" y="14880"/>
                  <a:pt x="1225923" y="34507"/>
                </a:cubicBezTo>
                <a:cubicBezTo>
                  <a:pt x="1305283" y="8501"/>
                  <a:pt x="1319617" y="30839"/>
                  <a:pt x="1385617" y="18003"/>
                </a:cubicBezTo>
                <a:cubicBezTo>
                  <a:pt x="1461876" y="-26747"/>
                  <a:pt x="1519510" y="56342"/>
                  <a:pt x="1563967" y="4638"/>
                </a:cubicBezTo>
                <a:lnTo>
                  <a:pt x="1676634" y="10582"/>
                </a:lnTo>
                <a:lnTo>
                  <a:pt x="1769429" y="20265"/>
                </a:lnTo>
                <a:cubicBezTo>
                  <a:pt x="1790625" y="23534"/>
                  <a:pt x="1880369" y="18448"/>
                  <a:pt x="1900584" y="27732"/>
                </a:cubicBezTo>
                <a:cubicBezTo>
                  <a:pt x="2072430" y="22762"/>
                  <a:pt x="2014935" y="5831"/>
                  <a:pt x="2127041" y="22101"/>
                </a:cubicBezTo>
                <a:cubicBezTo>
                  <a:pt x="2168847" y="65820"/>
                  <a:pt x="2153052" y="28773"/>
                  <a:pt x="2211644" y="44507"/>
                </a:cubicBezTo>
                <a:cubicBezTo>
                  <a:pt x="2211201" y="9921"/>
                  <a:pt x="2277596" y="73686"/>
                  <a:pt x="2299605" y="38004"/>
                </a:cubicBezTo>
                <a:cubicBezTo>
                  <a:pt x="2309570" y="41997"/>
                  <a:pt x="2318531" y="46991"/>
                  <a:pt x="2327359" y="52270"/>
                </a:cubicBezTo>
                <a:lnTo>
                  <a:pt x="2331995" y="55017"/>
                </a:lnTo>
                <a:lnTo>
                  <a:pt x="2353777" y="59755"/>
                </a:lnTo>
                <a:lnTo>
                  <a:pt x="2355893" y="68914"/>
                </a:lnTo>
                <a:lnTo>
                  <a:pt x="2385794" y="81650"/>
                </a:lnTo>
                <a:cubicBezTo>
                  <a:pt x="2397613" y="85211"/>
                  <a:pt x="2411061" y="87627"/>
                  <a:pt x="2427010" y="88184"/>
                </a:cubicBezTo>
                <a:cubicBezTo>
                  <a:pt x="2486314" y="76422"/>
                  <a:pt x="2553170" y="126870"/>
                  <a:pt x="2627153" y="110451"/>
                </a:cubicBezTo>
                <a:cubicBezTo>
                  <a:pt x="2653722" y="107383"/>
                  <a:pt x="2732043" y="116068"/>
                  <a:pt x="2744462" y="128780"/>
                </a:cubicBezTo>
                <a:cubicBezTo>
                  <a:pt x="2760299" y="132873"/>
                  <a:pt x="2780248" y="130843"/>
                  <a:pt x="2785202" y="143610"/>
                </a:cubicBezTo>
                <a:cubicBezTo>
                  <a:pt x="2794558" y="159316"/>
                  <a:pt x="2856498" y="142821"/>
                  <a:pt x="2844667" y="159029"/>
                </a:cubicBezTo>
                <a:cubicBezTo>
                  <a:pt x="2888530" y="147871"/>
                  <a:pt x="2914187" y="181391"/>
                  <a:pt x="2946649" y="192330"/>
                </a:cubicBezTo>
                <a:cubicBezTo>
                  <a:pt x="2981872" y="180417"/>
                  <a:pt x="3015239" y="215115"/>
                  <a:pt x="3088812" y="226485"/>
                </a:cubicBezTo>
                <a:cubicBezTo>
                  <a:pt x="3127734" y="212524"/>
                  <a:pt x="3138301" y="234381"/>
                  <a:pt x="3208669" y="217774"/>
                </a:cubicBezTo>
                <a:cubicBezTo>
                  <a:pt x="3242208" y="219284"/>
                  <a:pt x="3229623" y="233297"/>
                  <a:pt x="3290045" y="235553"/>
                </a:cubicBezTo>
                <a:cubicBezTo>
                  <a:pt x="3399655" y="215239"/>
                  <a:pt x="3444518" y="245862"/>
                  <a:pt x="3529335" y="249571"/>
                </a:cubicBezTo>
                <a:cubicBezTo>
                  <a:pt x="3623697" y="257405"/>
                  <a:pt x="3587652" y="268832"/>
                  <a:pt x="3716766" y="252690"/>
                </a:cubicBezTo>
                <a:cubicBezTo>
                  <a:pt x="3723469" y="267318"/>
                  <a:pt x="3737863" y="269842"/>
                  <a:pt x="3765333" y="266823"/>
                </a:cubicBezTo>
                <a:cubicBezTo>
                  <a:pt x="3810754" y="271601"/>
                  <a:pt x="3792745" y="303866"/>
                  <a:pt x="3846897" y="290090"/>
                </a:cubicBezTo>
                <a:cubicBezTo>
                  <a:pt x="3830941" y="306608"/>
                  <a:pt x="3929114" y="308026"/>
                  <a:pt x="3900217" y="323590"/>
                </a:cubicBezTo>
                <a:cubicBezTo>
                  <a:pt x="3922367" y="343425"/>
                  <a:pt x="3948574" y="318948"/>
                  <a:pt x="3971444" y="336662"/>
                </a:cubicBezTo>
                <a:cubicBezTo>
                  <a:pt x="4002781" y="344193"/>
                  <a:pt x="3960997" y="315419"/>
                  <a:pt x="3997868" y="318867"/>
                </a:cubicBezTo>
                <a:cubicBezTo>
                  <a:pt x="4041159" y="326219"/>
                  <a:pt x="4055435" y="293981"/>
                  <a:pt x="4070852" y="339615"/>
                </a:cubicBezTo>
                <a:cubicBezTo>
                  <a:pt x="4121286" y="335828"/>
                  <a:pt x="4121920" y="355506"/>
                  <a:pt x="4180483" y="373369"/>
                </a:cubicBezTo>
                <a:cubicBezTo>
                  <a:pt x="4211379" y="366707"/>
                  <a:pt x="4230171" y="374664"/>
                  <a:pt x="4246264" y="387458"/>
                </a:cubicBezTo>
                <a:cubicBezTo>
                  <a:pt x="4308508" y="393310"/>
                  <a:pt x="4357326" y="416142"/>
                  <a:pt x="4423169" y="431783"/>
                </a:cubicBezTo>
                <a:lnTo>
                  <a:pt x="4446752" y="435383"/>
                </a:lnTo>
                <a:lnTo>
                  <a:pt x="4446954" y="435566"/>
                </a:lnTo>
                <a:cubicBezTo>
                  <a:pt x="4508528" y="480137"/>
                  <a:pt x="4617740" y="529869"/>
                  <a:pt x="4662523" y="553169"/>
                </a:cubicBezTo>
                <a:cubicBezTo>
                  <a:pt x="4720320" y="547046"/>
                  <a:pt x="4678644" y="560102"/>
                  <a:pt x="4715641" y="575354"/>
                </a:cubicBezTo>
                <a:cubicBezTo>
                  <a:pt x="4682056" y="593278"/>
                  <a:pt x="4768370" y="586520"/>
                  <a:pt x="4742071" y="614016"/>
                </a:cubicBezTo>
                <a:cubicBezTo>
                  <a:pt x="4749637" y="615922"/>
                  <a:pt x="4757797" y="616899"/>
                  <a:pt x="4766183" y="617675"/>
                </a:cubicBezTo>
                <a:lnTo>
                  <a:pt x="4770562" y="618094"/>
                </a:lnTo>
                <a:lnTo>
                  <a:pt x="4783240" y="624350"/>
                </a:lnTo>
                <a:lnTo>
                  <a:pt x="4792882" y="620401"/>
                </a:lnTo>
                <a:lnTo>
                  <a:pt x="4816310" y="625721"/>
                </a:lnTo>
                <a:cubicBezTo>
                  <a:pt x="4824144" y="628595"/>
                  <a:pt x="4831482" y="632720"/>
                  <a:pt x="4837953" y="638824"/>
                </a:cubicBezTo>
                <a:cubicBezTo>
                  <a:pt x="4848645" y="668753"/>
                  <a:pt x="4922266" y="669148"/>
                  <a:pt x="4933914" y="707398"/>
                </a:cubicBezTo>
                <a:cubicBezTo>
                  <a:pt x="4940833" y="719653"/>
                  <a:pt x="4978358" y="746502"/>
                  <a:pt x="4995259" y="744825"/>
                </a:cubicBezTo>
                <a:cubicBezTo>
                  <a:pt x="5005107" y="749034"/>
                  <a:pt x="5010567" y="758092"/>
                  <a:pt x="5024744" y="753396"/>
                </a:cubicBezTo>
                <a:cubicBezTo>
                  <a:pt x="5047511" y="761361"/>
                  <a:pt x="5109162" y="783016"/>
                  <a:pt x="5131877" y="792613"/>
                </a:cubicBezTo>
                <a:cubicBezTo>
                  <a:pt x="5132671" y="802792"/>
                  <a:pt x="5144554" y="806683"/>
                  <a:pt x="5161031" y="810975"/>
                </a:cubicBezTo>
                <a:lnTo>
                  <a:pt x="5176815" y="815342"/>
                </a:lnTo>
                <a:lnTo>
                  <a:pt x="5180064" y="831233"/>
                </a:lnTo>
                <a:cubicBezTo>
                  <a:pt x="5202966" y="819270"/>
                  <a:pt x="5188976" y="863361"/>
                  <a:pt x="5215059" y="865080"/>
                </a:cubicBezTo>
                <a:cubicBezTo>
                  <a:pt x="5235765" y="864786"/>
                  <a:pt x="5236347" y="878098"/>
                  <a:pt x="5245643" y="887119"/>
                </a:cubicBezTo>
                <a:cubicBezTo>
                  <a:pt x="5267660" y="891609"/>
                  <a:pt x="5295742" y="939348"/>
                  <a:pt x="5295952" y="957174"/>
                </a:cubicBezTo>
                <a:cubicBezTo>
                  <a:pt x="5284322" y="1008946"/>
                  <a:pt x="5374979" y="1038019"/>
                  <a:pt x="5367826" y="1079140"/>
                </a:cubicBezTo>
                <a:cubicBezTo>
                  <a:pt x="5371668" y="1089190"/>
                  <a:pt x="5377921" y="1097135"/>
                  <a:pt x="5385646" y="1103730"/>
                </a:cubicBezTo>
                <a:lnTo>
                  <a:pt x="5410965" y="1119397"/>
                </a:lnTo>
                <a:lnTo>
                  <a:pt x="5436960" y="1130910"/>
                </a:lnTo>
                <a:lnTo>
                  <a:pt x="5442083" y="1133134"/>
                </a:lnTo>
                <a:cubicBezTo>
                  <a:pt x="5451910" y="1137346"/>
                  <a:pt x="5457170" y="1169188"/>
                  <a:pt x="5465219" y="1174479"/>
                </a:cubicBezTo>
                <a:cubicBezTo>
                  <a:pt x="5488744" y="1195184"/>
                  <a:pt x="5467141" y="1223401"/>
                  <a:pt x="5488171" y="1238604"/>
                </a:cubicBezTo>
                <a:cubicBezTo>
                  <a:pt x="5523491" y="1271811"/>
                  <a:pt x="5486623" y="1305961"/>
                  <a:pt x="5562172" y="1320840"/>
                </a:cubicBezTo>
                <a:cubicBezTo>
                  <a:pt x="5601634" y="1385316"/>
                  <a:pt x="5636528" y="1453139"/>
                  <a:pt x="5686905" y="1512529"/>
                </a:cubicBezTo>
                <a:cubicBezTo>
                  <a:pt x="5729049" y="1575678"/>
                  <a:pt x="5699691" y="1553768"/>
                  <a:pt x="5748726" y="1623716"/>
                </a:cubicBezTo>
                <a:cubicBezTo>
                  <a:pt x="5783098" y="1689734"/>
                  <a:pt x="5789710" y="1639740"/>
                  <a:pt x="5842593" y="1726595"/>
                </a:cubicBezTo>
                <a:cubicBezTo>
                  <a:pt x="5837824" y="1733043"/>
                  <a:pt x="5862023" y="1845188"/>
                  <a:pt x="5861042" y="1851837"/>
                </a:cubicBezTo>
                <a:cubicBezTo>
                  <a:pt x="5874156" y="1887981"/>
                  <a:pt x="5901790" y="1919218"/>
                  <a:pt x="5921290" y="1943460"/>
                </a:cubicBezTo>
                <a:lnTo>
                  <a:pt x="5978046" y="1997284"/>
                </a:lnTo>
                <a:lnTo>
                  <a:pt x="5992479" y="2056720"/>
                </a:lnTo>
                <a:cubicBezTo>
                  <a:pt x="6011078" y="2079033"/>
                  <a:pt x="6072687" y="2117397"/>
                  <a:pt x="6089639" y="2131171"/>
                </a:cubicBezTo>
                <a:lnTo>
                  <a:pt x="6094199" y="2139379"/>
                </a:lnTo>
                <a:lnTo>
                  <a:pt x="6094822" y="2139386"/>
                </a:lnTo>
                <a:cubicBezTo>
                  <a:pt x="6096947" y="2140841"/>
                  <a:pt x="6098876" y="2143416"/>
                  <a:pt x="6100692" y="2147736"/>
                </a:cubicBezTo>
                <a:lnTo>
                  <a:pt x="6102516" y="2154343"/>
                </a:lnTo>
                <a:lnTo>
                  <a:pt x="6111361" y="2170264"/>
                </a:lnTo>
                <a:lnTo>
                  <a:pt x="6215475" y="2270153"/>
                </a:lnTo>
                <a:lnTo>
                  <a:pt x="6255966" y="2335401"/>
                </a:lnTo>
                <a:lnTo>
                  <a:pt x="6272711" y="2385144"/>
                </a:lnTo>
                <a:cubicBezTo>
                  <a:pt x="6282320" y="2406495"/>
                  <a:pt x="6299066" y="2405139"/>
                  <a:pt x="6304347" y="2439388"/>
                </a:cubicBezTo>
                <a:cubicBezTo>
                  <a:pt x="6297131" y="2486231"/>
                  <a:pt x="6325530" y="2500962"/>
                  <a:pt x="6326729" y="2549400"/>
                </a:cubicBezTo>
                <a:cubicBezTo>
                  <a:pt x="6325926" y="2572066"/>
                  <a:pt x="6339111" y="2599957"/>
                  <a:pt x="6344663" y="2628839"/>
                </a:cubicBezTo>
                <a:lnTo>
                  <a:pt x="6375811" y="2639204"/>
                </a:lnTo>
                <a:cubicBezTo>
                  <a:pt x="6375427" y="2643533"/>
                  <a:pt x="6375041" y="2647863"/>
                  <a:pt x="6374657" y="2652193"/>
                </a:cubicBezTo>
                <a:cubicBezTo>
                  <a:pt x="6373555" y="2658134"/>
                  <a:pt x="6371943" y="2662665"/>
                  <a:pt x="6369740" y="2664642"/>
                </a:cubicBezTo>
                <a:cubicBezTo>
                  <a:pt x="6368032" y="2674540"/>
                  <a:pt x="6371528" y="2686899"/>
                  <a:pt x="6361964" y="2690172"/>
                </a:cubicBezTo>
                <a:cubicBezTo>
                  <a:pt x="6350507" y="2696218"/>
                  <a:pt x="6369375" y="2734440"/>
                  <a:pt x="6355511" y="2727335"/>
                </a:cubicBezTo>
                <a:cubicBezTo>
                  <a:pt x="6358746" y="2734104"/>
                  <a:pt x="6360434" y="2742096"/>
                  <a:pt x="6361058" y="2750592"/>
                </a:cubicBezTo>
                <a:cubicBezTo>
                  <a:pt x="6361013" y="2751998"/>
                  <a:pt x="6360970" y="2753408"/>
                  <a:pt x="6360926" y="2754814"/>
                </a:cubicBezTo>
                <a:lnTo>
                  <a:pt x="6339285" y="2810353"/>
                </a:lnTo>
                <a:cubicBezTo>
                  <a:pt x="6360091" y="2854187"/>
                  <a:pt x="6313103" y="2870086"/>
                  <a:pt x="6325672" y="2908809"/>
                </a:cubicBezTo>
                <a:cubicBezTo>
                  <a:pt x="6341563" y="2966972"/>
                  <a:pt x="6291836" y="2935388"/>
                  <a:pt x="6333498" y="3009772"/>
                </a:cubicBezTo>
                <a:cubicBezTo>
                  <a:pt x="6345476" y="3039254"/>
                  <a:pt x="6345955" y="3068963"/>
                  <a:pt x="6334947" y="3095405"/>
                </a:cubicBezTo>
                <a:lnTo>
                  <a:pt x="6344768" y="3155941"/>
                </a:lnTo>
                <a:cubicBezTo>
                  <a:pt x="6348643" y="3153663"/>
                  <a:pt x="6311793" y="3186588"/>
                  <a:pt x="6314754" y="3197987"/>
                </a:cubicBezTo>
                <a:cubicBezTo>
                  <a:pt x="6318695" y="3221971"/>
                  <a:pt x="6319257" y="3226752"/>
                  <a:pt x="6304230" y="3239690"/>
                </a:cubicBezTo>
                <a:cubicBezTo>
                  <a:pt x="6306321" y="3248567"/>
                  <a:pt x="6307305" y="3254005"/>
                  <a:pt x="6308837" y="3264003"/>
                </a:cubicBezTo>
                <a:cubicBezTo>
                  <a:pt x="6301812" y="3288243"/>
                  <a:pt x="6298529" y="3302527"/>
                  <a:pt x="6309285" y="3324103"/>
                </a:cubicBezTo>
                <a:cubicBezTo>
                  <a:pt x="6301188" y="3343007"/>
                  <a:pt x="6329285" y="3359307"/>
                  <a:pt x="6342503" y="3405661"/>
                </a:cubicBezTo>
                <a:cubicBezTo>
                  <a:pt x="6338012" y="3447477"/>
                  <a:pt x="6408325" y="3505721"/>
                  <a:pt x="6401531" y="3550593"/>
                </a:cubicBezTo>
                <a:cubicBezTo>
                  <a:pt x="6395655" y="3579549"/>
                  <a:pt x="6423437" y="3594758"/>
                  <a:pt x="6427705" y="3624684"/>
                </a:cubicBezTo>
                <a:cubicBezTo>
                  <a:pt x="6416402" y="3629199"/>
                  <a:pt x="6435787" y="3639516"/>
                  <a:pt x="6448424" y="3657106"/>
                </a:cubicBezTo>
                <a:lnTo>
                  <a:pt x="6444014" y="3752742"/>
                </a:lnTo>
                <a:cubicBezTo>
                  <a:pt x="6443990" y="3752777"/>
                  <a:pt x="6443967" y="3752813"/>
                  <a:pt x="6443946" y="3752849"/>
                </a:cubicBezTo>
                <a:lnTo>
                  <a:pt x="0" y="3752849"/>
                </a:lnTo>
                <a:close/>
              </a:path>
            </a:pathLst>
          </a:custGeom>
        </p:spPr>
      </p:pic>
      <p:sp>
        <p:nvSpPr>
          <p:cNvPr id="3" name="Content Placeholder 2">
            <a:extLst>
              <a:ext uri="{FF2B5EF4-FFF2-40B4-BE49-F238E27FC236}">
                <a16:creationId xmlns:a16="http://schemas.microsoft.com/office/drawing/2014/main" id="{D08D8003-D2FA-61D4-E9DE-5B452C4D7C63}"/>
              </a:ext>
            </a:extLst>
          </p:cNvPr>
          <p:cNvSpPr>
            <a:spLocks noGrp="1"/>
          </p:cNvSpPr>
          <p:nvPr>
            <p:ph idx="1"/>
          </p:nvPr>
        </p:nvSpPr>
        <p:spPr>
          <a:xfrm>
            <a:off x="6277232" y="160638"/>
            <a:ext cx="5807676" cy="6697360"/>
          </a:xfrm>
        </p:spPr>
        <p:txBody>
          <a:bodyPr anchor="t">
            <a:normAutofit lnSpcReduction="10000"/>
          </a:bodyPr>
          <a:lstStyle/>
          <a:p>
            <a:r>
              <a:rPr lang="en-US" sz="2000" dirty="0"/>
              <a:t>60-day rollover- if the owner of the TQ account has not taken an un-taxed distribution from any TQ accounts in the prior 12 months, the owner can withdraw funds from a TQ account and elect to NOT withhold taxes. As long as the funds are placed in a TQ MCA within 60 days, there will not be an immediate taxable event. A 60-day transfer is the preferred option</a:t>
            </a:r>
          </a:p>
          <a:p>
            <a:r>
              <a:rPr lang="en-US" sz="2000" dirty="0"/>
              <a:t>Direct Transfer- The owner of the TQ account initiates a transfer of funds with the current custodian company to transfer funds to the MCA custodian company (can take roughly 2 weeks to a month to complete)</a:t>
            </a:r>
          </a:p>
          <a:p>
            <a:r>
              <a:rPr lang="en-US" sz="2000" dirty="0"/>
              <a:t>Trustee-to-Trustee Transfer- The owner of the TQ account initiates a transfer of funds with the new MCA custodian company to pull funds over from the current custodian company (Takes the longest amount of time, not preferred. Can take up to 2 months to complete)</a:t>
            </a:r>
          </a:p>
          <a:p>
            <a:r>
              <a:rPr lang="en-US" sz="2000" dirty="0"/>
              <a:t>If funds must be transferred out of more than 1 TQ account, we would have to use a combination of the 60-day rollover (if eligible) and another transfer method for the other TQ accounts </a:t>
            </a:r>
          </a:p>
        </p:txBody>
      </p:sp>
    </p:spTree>
    <p:extLst>
      <p:ext uri="{BB962C8B-B14F-4D97-AF65-F5344CB8AC3E}">
        <p14:creationId xmlns:p14="http://schemas.microsoft.com/office/powerpoint/2010/main" val="4189104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741140-A115-ABE5-979B-76239580CFC6}"/>
              </a:ext>
            </a:extLst>
          </p:cNvPr>
          <p:cNvSpPr>
            <a:spLocks noGrp="1"/>
          </p:cNvSpPr>
          <p:nvPr>
            <p:ph type="title"/>
          </p:nvPr>
        </p:nvSpPr>
        <p:spPr>
          <a:xfrm>
            <a:off x="1136397" y="502021"/>
            <a:ext cx="4959603" cy="1642969"/>
          </a:xfrm>
        </p:spPr>
        <p:txBody>
          <a:bodyPr anchor="b">
            <a:normAutofit/>
          </a:bodyPr>
          <a:lstStyle/>
          <a:p>
            <a:r>
              <a:rPr lang="en-US" sz="3700"/>
              <a:t>LTC Medicaid Spend Down- Unmarried Applicants </a:t>
            </a:r>
          </a:p>
        </p:txBody>
      </p:sp>
      <p:sp>
        <p:nvSpPr>
          <p:cNvPr id="3" name="Content Placeholder 2">
            <a:extLst>
              <a:ext uri="{FF2B5EF4-FFF2-40B4-BE49-F238E27FC236}">
                <a16:creationId xmlns:a16="http://schemas.microsoft.com/office/drawing/2014/main" id="{B1BFFCBA-8885-D88B-D15B-1DCC490E9DB3}"/>
              </a:ext>
            </a:extLst>
          </p:cNvPr>
          <p:cNvSpPr>
            <a:spLocks noGrp="1"/>
          </p:cNvSpPr>
          <p:nvPr>
            <p:ph idx="1"/>
          </p:nvPr>
        </p:nvSpPr>
        <p:spPr>
          <a:xfrm>
            <a:off x="1136397" y="2418408"/>
            <a:ext cx="4959603" cy="3522569"/>
          </a:xfrm>
        </p:spPr>
        <p:txBody>
          <a:bodyPr anchor="t">
            <a:normAutofit/>
          </a:bodyPr>
          <a:lstStyle/>
          <a:p>
            <a:r>
              <a:rPr lang="en-US" sz="1700"/>
              <a:t>#1- Pay off debt </a:t>
            </a:r>
          </a:p>
          <a:p>
            <a:r>
              <a:rPr lang="en-US" sz="1700"/>
              <a:t>#2- Purchase a pre-need burial account </a:t>
            </a:r>
          </a:p>
          <a:p>
            <a:r>
              <a:rPr lang="en-US" sz="1700"/>
              <a:t>#3- Purchase a property from a family member</a:t>
            </a:r>
          </a:p>
          <a:p>
            <a:r>
              <a:rPr lang="en-US" sz="1700"/>
              <a:t>#4- Home repairs/upgrades</a:t>
            </a:r>
          </a:p>
          <a:p>
            <a:r>
              <a:rPr lang="en-US" sz="1700"/>
              <a:t>#5- Purchase a property from a non-family member </a:t>
            </a:r>
          </a:p>
          <a:p>
            <a:r>
              <a:rPr lang="en-US" sz="1700"/>
              <a:t>#6- purchase personal needs items, furniture, electronics, etc.</a:t>
            </a:r>
          </a:p>
          <a:p>
            <a:r>
              <a:rPr lang="en-US" sz="1700"/>
              <a:t>#7- Medicaid Compliant Gift Annuity (last resort option)</a:t>
            </a:r>
          </a:p>
        </p:txBody>
      </p:sp>
      <p:pic>
        <p:nvPicPr>
          <p:cNvPr id="5" name="Picture 4" descr="A close-up of a few dollar bills&#10;&#10;Description automatically generated">
            <a:extLst>
              <a:ext uri="{FF2B5EF4-FFF2-40B4-BE49-F238E27FC236}">
                <a16:creationId xmlns:a16="http://schemas.microsoft.com/office/drawing/2014/main" id="{A3B5460E-A006-742D-D914-41C44833CF5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12442" y="1271738"/>
            <a:ext cx="5201023" cy="3900767"/>
          </a:xfrm>
          <a:prstGeom prst="rect">
            <a:avLst/>
          </a:prstGeom>
        </p:spPr>
      </p:pic>
      <p:sp>
        <p:nvSpPr>
          <p:cNvPr id="18"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401581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3DA44C-27D2-18E3-B28F-AC3C30745C24}"/>
              </a:ext>
            </a:extLst>
          </p:cNvPr>
          <p:cNvSpPr>
            <a:spLocks noGrp="1"/>
          </p:cNvSpPr>
          <p:nvPr>
            <p:ph type="title"/>
          </p:nvPr>
        </p:nvSpPr>
        <p:spPr>
          <a:xfrm>
            <a:off x="567986" y="67132"/>
            <a:ext cx="4959603" cy="1642969"/>
          </a:xfrm>
        </p:spPr>
        <p:txBody>
          <a:bodyPr anchor="b">
            <a:normAutofit/>
          </a:bodyPr>
          <a:lstStyle/>
          <a:p>
            <a:r>
              <a:rPr lang="en-US" sz="4000" dirty="0"/>
              <a:t>Purchasing Property from a Family Member</a:t>
            </a:r>
          </a:p>
        </p:txBody>
      </p:sp>
      <p:sp>
        <p:nvSpPr>
          <p:cNvPr id="3" name="Content Placeholder 2">
            <a:extLst>
              <a:ext uri="{FF2B5EF4-FFF2-40B4-BE49-F238E27FC236}">
                <a16:creationId xmlns:a16="http://schemas.microsoft.com/office/drawing/2014/main" id="{2251C5C9-37B8-9C4D-2550-8878AF3CB97B}"/>
              </a:ext>
            </a:extLst>
          </p:cNvPr>
          <p:cNvSpPr>
            <a:spLocks noGrp="1"/>
          </p:cNvSpPr>
          <p:nvPr>
            <p:ph idx="1"/>
          </p:nvPr>
        </p:nvSpPr>
        <p:spPr>
          <a:xfrm>
            <a:off x="345989" y="1940012"/>
            <a:ext cx="5750011" cy="4000966"/>
          </a:xfrm>
        </p:spPr>
        <p:txBody>
          <a:bodyPr anchor="t">
            <a:normAutofit/>
          </a:bodyPr>
          <a:lstStyle/>
          <a:p>
            <a:r>
              <a:rPr lang="en-US" sz="1800" dirty="0"/>
              <a:t>Allows the money to stay within the family, while financially qualifying the a/b</a:t>
            </a:r>
          </a:p>
          <a:p>
            <a:r>
              <a:rPr lang="en-US" sz="1800" dirty="0"/>
              <a:t>If the property belonging to the family member is NOT that family member’s primary residence, they need to be made aware of the potential for capital gains tax</a:t>
            </a:r>
          </a:p>
          <a:p>
            <a:r>
              <a:rPr lang="en-US" sz="1800" dirty="0"/>
              <a:t>If the property belonging to the family member IS that family member’s primary residence, but they don’t qualify for a capital gains exemption, they need to be aware of the potential for capital gains tax. </a:t>
            </a:r>
          </a:p>
          <a:p>
            <a:r>
              <a:rPr lang="en-US" sz="1800" dirty="0"/>
              <a:t>In some cases when the a/b has an LED that was signed outside of the lookback period, the a/b can purchase the remainder interest back. The downside to this is that the remainderman will likely have to pay capital gains tax</a:t>
            </a:r>
          </a:p>
        </p:txBody>
      </p:sp>
      <p:pic>
        <p:nvPicPr>
          <p:cNvPr id="5" name="Picture 4" descr="A house and keys on a table&#10;&#10;Description automatically generated">
            <a:extLst>
              <a:ext uri="{FF2B5EF4-FFF2-40B4-BE49-F238E27FC236}">
                <a16:creationId xmlns:a16="http://schemas.microsoft.com/office/drawing/2014/main" id="{8EEDF43E-0739-545A-BEDA-5C976AB9EEA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12442" y="1271738"/>
            <a:ext cx="5201023" cy="3900767"/>
          </a:xfrm>
          <a:prstGeom prst="rect">
            <a:avLst/>
          </a:prstGeom>
        </p:spPr>
      </p:pic>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24678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A2A13A-E81D-857B-8312-633742193C03}"/>
              </a:ext>
            </a:extLst>
          </p:cNvPr>
          <p:cNvSpPr>
            <a:spLocks noGrp="1"/>
          </p:cNvSpPr>
          <p:nvPr>
            <p:ph type="title"/>
          </p:nvPr>
        </p:nvSpPr>
        <p:spPr>
          <a:xfrm>
            <a:off x="572493" y="238539"/>
            <a:ext cx="11018520" cy="1434415"/>
          </a:xfrm>
        </p:spPr>
        <p:txBody>
          <a:bodyPr anchor="b">
            <a:normAutofit/>
          </a:bodyPr>
          <a:lstStyle/>
          <a:p>
            <a:r>
              <a:rPr lang="en-US" sz="5400"/>
              <a:t>Medicaid Compliant Gift Annuities </a:t>
            </a:r>
          </a:p>
        </p:txBody>
      </p:sp>
      <p:sp>
        <p:nvSpPr>
          <p:cNvPr id="18"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C648064-CBFB-B57A-7779-0DB93A0BDA4E}"/>
              </a:ext>
            </a:extLst>
          </p:cNvPr>
          <p:cNvSpPr>
            <a:spLocks noGrp="1"/>
          </p:cNvSpPr>
          <p:nvPr>
            <p:ph idx="1"/>
          </p:nvPr>
        </p:nvSpPr>
        <p:spPr>
          <a:xfrm>
            <a:off x="572493" y="2071316"/>
            <a:ext cx="6713552" cy="4119172"/>
          </a:xfrm>
        </p:spPr>
        <p:txBody>
          <a:bodyPr anchor="t">
            <a:normAutofit/>
          </a:bodyPr>
          <a:lstStyle/>
          <a:p>
            <a:r>
              <a:rPr lang="en-US" sz="2000"/>
              <a:t>Also called a 60/40 annuity because it allows roughly 60% of the a/b’s funds to be ”protected” by giving it to a family member/friend, and the other roughly 40% is paid to the facility</a:t>
            </a:r>
          </a:p>
          <a:p>
            <a:r>
              <a:rPr lang="en-US" sz="2000"/>
              <a:t>A calculated gift is given which causes a sanction period but leaves enough funds remaining to pay the facility private pay over the course of the sanction period. Those funds are placed in an MCA which pays back to the a/b monthly, which they then use along with their income to pay the facility. </a:t>
            </a:r>
          </a:p>
          <a:p>
            <a:r>
              <a:rPr lang="en-US" sz="2000"/>
              <a:t>A sanction period does not begin until the a/b is considered ”otherwise eligible” including financially eligible, which is why the funds must be placed in an MCA </a:t>
            </a:r>
          </a:p>
        </p:txBody>
      </p:sp>
      <p:pic>
        <p:nvPicPr>
          <p:cNvPr id="11" name="Picture 10" descr="A person holding a gift&#10;&#10;Description automatically generated">
            <a:extLst>
              <a:ext uri="{FF2B5EF4-FFF2-40B4-BE49-F238E27FC236}">
                <a16:creationId xmlns:a16="http://schemas.microsoft.com/office/drawing/2014/main" id="{EC0A9136-0BEA-7551-57FD-6C759FCB713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890" r="19894" b="2"/>
          <a:stretch/>
        </p:blipFill>
        <p:spPr>
          <a:xfrm>
            <a:off x="7675658" y="2093976"/>
            <a:ext cx="3941064" cy="4096512"/>
          </a:xfrm>
          <a:prstGeom prst="rect">
            <a:avLst/>
          </a:prstGeom>
        </p:spPr>
      </p:pic>
    </p:spTree>
    <p:extLst>
      <p:ext uri="{BB962C8B-B14F-4D97-AF65-F5344CB8AC3E}">
        <p14:creationId xmlns:p14="http://schemas.microsoft.com/office/powerpoint/2010/main" val="34291051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A5A798-4FE0-DFB1-1912-F525BD827125}"/>
              </a:ext>
            </a:extLst>
          </p:cNvPr>
          <p:cNvSpPr>
            <a:spLocks noGrp="1"/>
          </p:cNvSpPr>
          <p:nvPr>
            <p:ph type="title"/>
          </p:nvPr>
        </p:nvSpPr>
        <p:spPr>
          <a:xfrm>
            <a:off x="4572001" y="601744"/>
            <a:ext cx="6781800" cy="1338696"/>
          </a:xfrm>
        </p:spPr>
        <p:txBody>
          <a:bodyPr>
            <a:normAutofit/>
          </a:bodyPr>
          <a:lstStyle/>
          <a:p>
            <a:r>
              <a:rPr lang="en-US" dirty="0"/>
              <a:t>Gift MCA Calculation</a:t>
            </a:r>
          </a:p>
        </p:txBody>
      </p:sp>
      <p:pic>
        <p:nvPicPr>
          <p:cNvPr id="5" name="Picture 4" descr="White calculator">
            <a:extLst>
              <a:ext uri="{FF2B5EF4-FFF2-40B4-BE49-F238E27FC236}">
                <a16:creationId xmlns:a16="http://schemas.microsoft.com/office/drawing/2014/main" id="{B2E53801-B235-33A9-BCE1-F4F7AC9E69DD}"/>
              </a:ext>
            </a:extLst>
          </p:cNvPr>
          <p:cNvPicPr>
            <a:picLocks noChangeAspect="1"/>
          </p:cNvPicPr>
          <p:nvPr/>
        </p:nvPicPr>
        <p:blipFill rotWithShape="1">
          <a:blip r:embed="rId2"/>
          <a:srcRect l="13011" r="50443"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BB2B5423-E170-0242-A404-42CCE1D10DA0}"/>
              </a:ext>
            </a:extLst>
          </p:cNvPr>
          <p:cNvSpPr>
            <a:spLocks noGrp="1"/>
          </p:cNvSpPr>
          <p:nvPr>
            <p:ph idx="1"/>
          </p:nvPr>
        </p:nvSpPr>
        <p:spPr>
          <a:xfrm>
            <a:off x="4572001" y="1853513"/>
            <a:ext cx="7426410" cy="4893275"/>
          </a:xfrm>
        </p:spPr>
        <p:txBody>
          <a:bodyPr anchor="t">
            <a:normAutofit/>
          </a:bodyPr>
          <a:lstStyle/>
          <a:p>
            <a:r>
              <a:rPr lang="en-US" sz="2000" dirty="0"/>
              <a:t>Calculate the Spend down amount</a:t>
            </a:r>
          </a:p>
          <a:p>
            <a:r>
              <a:rPr lang="en-US" sz="2000" dirty="0"/>
              <a:t>Calculate the income short fall by taking the amount of the monthly facility private pay amount and subtracting the a/b’s income</a:t>
            </a:r>
          </a:p>
          <a:p>
            <a:r>
              <a:rPr lang="en-US" sz="2000" dirty="0"/>
              <a:t>Calculate the burn rate by taking the short fall and adding $7,110 (divisor set by the state for calculating sanctions)</a:t>
            </a:r>
          </a:p>
          <a:p>
            <a:r>
              <a:rPr lang="en-US" sz="2000" dirty="0"/>
              <a:t>Calculate the annuity term by taking the spend down amount and dividing it by the burn rate. The annuity term is the same as the length of the sanction</a:t>
            </a:r>
          </a:p>
          <a:p>
            <a:r>
              <a:rPr lang="en-US" sz="2000" dirty="0"/>
              <a:t>Calculate the gift amount by taking the annuity term and multiplying by $7,110. </a:t>
            </a:r>
          </a:p>
          <a:p>
            <a:r>
              <a:rPr lang="en-US" sz="2000" dirty="0"/>
              <a:t>Calculate the annuity premium by subtracting the gift amount from the spend down amount</a:t>
            </a:r>
          </a:p>
        </p:txBody>
      </p:sp>
    </p:spTree>
    <p:extLst>
      <p:ext uri="{BB962C8B-B14F-4D97-AF65-F5344CB8AC3E}">
        <p14:creationId xmlns:p14="http://schemas.microsoft.com/office/powerpoint/2010/main" val="3428645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F4855E-5AD7-30FD-7B92-899A7CA543D6}"/>
              </a:ext>
            </a:extLst>
          </p:cNvPr>
          <p:cNvSpPr>
            <a:spLocks noGrp="1"/>
          </p:cNvSpPr>
          <p:nvPr>
            <p:ph type="title"/>
          </p:nvPr>
        </p:nvSpPr>
        <p:spPr>
          <a:xfrm>
            <a:off x="74493" y="110128"/>
            <a:ext cx="6478417" cy="754845"/>
          </a:xfrm>
        </p:spPr>
        <p:txBody>
          <a:bodyPr>
            <a:normAutofit/>
          </a:bodyPr>
          <a:lstStyle/>
          <a:p>
            <a:r>
              <a:rPr lang="en-US" dirty="0"/>
              <a:t>Gift MCA Example</a:t>
            </a:r>
          </a:p>
        </p:txBody>
      </p:sp>
      <p:sp>
        <p:nvSpPr>
          <p:cNvPr id="25" name="Freeform: Shape 24">
            <a:extLst>
              <a:ext uri="{FF2B5EF4-FFF2-40B4-BE49-F238E27FC236}">
                <a16:creationId xmlns:a16="http://schemas.microsoft.com/office/drawing/2014/main" id="{C1657055-16FE-41A2-B207-7880F6DCA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9924" y="2"/>
            <a:ext cx="7602076" cy="470844"/>
          </a:xfrm>
          <a:custGeom>
            <a:avLst/>
            <a:gdLst>
              <a:gd name="connsiteX0" fmla="*/ 9683888 w 9683888"/>
              <a:gd name="connsiteY0" fmla="*/ 0 h 743457"/>
              <a:gd name="connsiteX1" fmla="*/ 0 w 9683888"/>
              <a:gd name="connsiteY1" fmla="*/ 0 h 743457"/>
              <a:gd name="connsiteX2" fmla="*/ 0 w 9683888"/>
              <a:gd name="connsiteY2" fmla="*/ 365878 h 743457"/>
              <a:gd name="connsiteX3" fmla="*/ 11844 w 9683888"/>
              <a:gd name="connsiteY3" fmla="*/ 367909 h 743457"/>
              <a:gd name="connsiteX4" fmla="*/ 106208 w 9683888"/>
              <a:gd name="connsiteY4" fmla="*/ 385974 h 743457"/>
              <a:gd name="connsiteX5" fmla="*/ 183667 w 9683888"/>
              <a:gd name="connsiteY5" fmla="*/ 399162 h 743457"/>
              <a:gd name="connsiteX6" fmla="*/ 292430 w 9683888"/>
              <a:gd name="connsiteY6" fmla="*/ 390408 h 743457"/>
              <a:gd name="connsiteX7" fmla="*/ 386942 w 9683888"/>
              <a:gd name="connsiteY7" fmla="*/ 395582 h 743457"/>
              <a:gd name="connsiteX8" fmla="*/ 485751 w 9683888"/>
              <a:gd name="connsiteY8" fmla="*/ 408404 h 743457"/>
              <a:gd name="connsiteX9" fmla="*/ 604107 w 9683888"/>
              <a:gd name="connsiteY9" fmla="*/ 418647 h 743457"/>
              <a:gd name="connsiteX10" fmla="*/ 694081 w 9683888"/>
              <a:gd name="connsiteY10" fmla="*/ 449524 h 743457"/>
              <a:gd name="connsiteX11" fmla="*/ 762452 w 9683888"/>
              <a:gd name="connsiteY11" fmla="*/ 456090 h 743457"/>
              <a:gd name="connsiteX12" fmla="*/ 987872 w 9683888"/>
              <a:gd name="connsiteY12" fmla="*/ 481862 h 743457"/>
              <a:gd name="connsiteX13" fmla="*/ 1077163 w 9683888"/>
              <a:gd name="connsiteY13" fmla="*/ 524467 h 743457"/>
              <a:gd name="connsiteX14" fmla="*/ 1258716 w 9683888"/>
              <a:gd name="connsiteY14" fmla="*/ 587975 h 743457"/>
              <a:gd name="connsiteX15" fmla="*/ 1298056 w 9683888"/>
              <a:gd name="connsiteY15" fmla="*/ 595413 h 743457"/>
              <a:gd name="connsiteX16" fmla="*/ 1327017 w 9683888"/>
              <a:gd name="connsiteY16" fmla="*/ 617412 h 743457"/>
              <a:gd name="connsiteX17" fmla="*/ 1347909 w 9683888"/>
              <a:gd name="connsiteY17" fmla="*/ 620209 h 743457"/>
              <a:gd name="connsiteX18" fmla="*/ 1421792 w 9683888"/>
              <a:gd name="connsiteY18" fmla="*/ 626139 h 743457"/>
              <a:gd name="connsiteX19" fmla="*/ 1519789 w 9683888"/>
              <a:gd name="connsiteY19" fmla="*/ 645011 h 743457"/>
              <a:gd name="connsiteX20" fmla="*/ 1620886 w 9683888"/>
              <a:gd name="connsiteY20" fmla="*/ 687715 h 743457"/>
              <a:gd name="connsiteX21" fmla="*/ 1676745 w 9683888"/>
              <a:gd name="connsiteY21" fmla="*/ 690130 h 743457"/>
              <a:gd name="connsiteX22" fmla="*/ 1832228 w 9683888"/>
              <a:gd name="connsiteY22" fmla="*/ 690860 h 743457"/>
              <a:gd name="connsiteX23" fmla="*/ 1980464 w 9683888"/>
              <a:gd name="connsiteY23" fmla="*/ 704858 h 743457"/>
              <a:gd name="connsiteX24" fmla="*/ 2051150 w 9683888"/>
              <a:gd name="connsiteY24" fmla="*/ 711187 h 743457"/>
              <a:gd name="connsiteX25" fmla="*/ 2162824 w 9683888"/>
              <a:gd name="connsiteY25" fmla="*/ 709178 h 743457"/>
              <a:gd name="connsiteX26" fmla="*/ 2259859 w 9683888"/>
              <a:gd name="connsiteY26" fmla="*/ 718188 h 743457"/>
              <a:gd name="connsiteX27" fmla="*/ 2378290 w 9683888"/>
              <a:gd name="connsiteY27" fmla="*/ 738748 h 743457"/>
              <a:gd name="connsiteX28" fmla="*/ 2407828 w 9683888"/>
              <a:gd name="connsiteY28" fmla="*/ 743457 h 743457"/>
              <a:gd name="connsiteX29" fmla="*/ 2428936 w 9683888"/>
              <a:gd name="connsiteY29" fmla="*/ 734697 h 743457"/>
              <a:gd name="connsiteX30" fmla="*/ 2646106 w 9683888"/>
              <a:gd name="connsiteY30" fmla="*/ 660204 h 743457"/>
              <a:gd name="connsiteX31" fmla="*/ 2799920 w 9683888"/>
              <a:gd name="connsiteY31" fmla="*/ 630451 h 743457"/>
              <a:gd name="connsiteX32" fmla="*/ 2953556 w 9683888"/>
              <a:gd name="connsiteY32" fmla="*/ 607173 h 743457"/>
              <a:gd name="connsiteX33" fmla="*/ 3009839 w 9683888"/>
              <a:gd name="connsiteY33" fmla="*/ 601743 h 743457"/>
              <a:gd name="connsiteX34" fmla="*/ 3115016 w 9683888"/>
              <a:gd name="connsiteY34" fmla="*/ 584982 h 743457"/>
              <a:gd name="connsiteX35" fmla="*/ 3185844 w 9683888"/>
              <a:gd name="connsiteY35" fmla="*/ 595356 h 743457"/>
              <a:gd name="connsiteX36" fmla="*/ 3246013 w 9683888"/>
              <a:gd name="connsiteY36" fmla="*/ 592418 h 743457"/>
              <a:gd name="connsiteX37" fmla="*/ 3313565 w 9683888"/>
              <a:gd name="connsiteY37" fmla="*/ 574138 h 743457"/>
              <a:gd name="connsiteX38" fmla="*/ 3414143 w 9683888"/>
              <a:gd name="connsiteY38" fmla="*/ 553730 h 743457"/>
              <a:gd name="connsiteX39" fmla="*/ 3552895 w 9683888"/>
              <a:gd name="connsiteY39" fmla="*/ 548563 h 743457"/>
              <a:gd name="connsiteX40" fmla="*/ 3753012 w 9683888"/>
              <a:gd name="connsiteY40" fmla="*/ 599520 h 743457"/>
              <a:gd name="connsiteX41" fmla="*/ 3804392 w 9683888"/>
              <a:gd name="connsiteY41" fmla="*/ 604131 h 743457"/>
              <a:gd name="connsiteX42" fmla="*/ 3916696 w 9683888"/>
              <a:gd name="connsiteY42" fmla="*/ 606540 h 743457"/>
              <a:gd name="connsiteX43" fmla="*/ 4063849 w 9683888"/>
              <a:gd name="connsiteY43" fmla="*/ 604058 h 743457"/>
              <a:gd name="connsiteX44" fmla="*/ 4172179 w 9683888"/>
              <a:gd name="connsiteY44" fmla="*/ 592355 h 743457"/>
              <a:gd name="connsiteX45" fmla="*/ 4276294 w 9683888"/>
              <a:gd name="connsiteY45" fmla="*/ 587119 h 743457"/>
              <a:gd name="connsiteX46" fmla="*/ 4411090 w 9683888"/>
              <a:gd name="connsiteY46" fmla="*/ 575600 h 743457"/>
              <a:gd name="connsiteX47" fmla="*/ 4540465 w 9683888"/>
              <a:gd name="connsiteY47" fmla="*/ 567464 h 743457"/>
              <a:gd name="connsiteX48" fmla="*/ 4545352 w 9683888"/>
              <a:gd name="connsiteY48" fmla="*/ 555554 h 743457"/>
              <a:gd name="connsiteX49" fmla="*/ 4564014 w 9683888"/>
              <a:gd name="connsiteY49" fmla="*/ 553660 h 743457"/>
              <a:gd name="connsiteX50" fmla="*/ 4568602 w 9683888"/>
              <a:gd name="connsiteY50" fmla="*/ 550913 h 743457"/>
              <a:gd name="connsiteX51" fmla="*/ 4595289 w 9683888"/>
              <a:gd name="connsiteY51" fmla="*/ 537407 h 743457"/>
              <a:gd name="connsiteX52" fmla="*/ 4739026 w 9683888"/>
              <a:gd name="connsiteY52" fmla="*/ 532483 h 743457"/>
              <a:gd name="connsiteX53" fmla="*/ 5061335 w 9683888"/>
              <a:gd name="connsiteY53" fmla="*/ 545635 h 743457"/>
              <a:gd name="connsiteX54" fmla="*/ 5338634 w 9683888"/>
              <a:gd name="connsiteY54" fmla="*/ 595754 h 743457"/>
              <a:gd name="connsiteX55" fmla="*/ 5529430 w 9683888"/>
              <a:gd name="connsiteY55" fmla="*/ 606335 h 743457"/>
              <a:gd name="connsiteX56" fmla="*/ 5604039 w 9683888"/>
              <a:gd name="connsiteY56" fmla="*/ 607676 h 743457"/>
              <a:gd name="connsiteX57" fmla="*/ 5625281 w 9683888"/>
              <a:gd name="connsiteY57" fmla="*/ 617253 h 743457"/>
              <a:gd name="connsiteX58" fmla="*/ 5628138 w 9683888"/>
              <a:gd name="connsiteY58" fmla="*/ 615483 h 743457"/>
              <a:gd name="connsiteX59" fmla="*/ 5653593 w 9683888"/>
              <a:gd name="connsiteY59" fmla="*/ 617873 h 743457"/>
              <a:gd name="connsiteX60" fmla="*/ 5658658 w 9683888"/>
              <a:gd name="connsiteY60" fmla="*/ 624279 h 743457"/>
              <a:gd name="connsiteX61" fmla="*/ 5675963 w 9683888"/>
              <a:gd name="connsiteY61" fmla="*/ 627762 h 743457"/>
              <a:gd name="connsiteX62" fmla="*/ 5709625 w 9683888"/>
              <a:gd name="connsiteY62" fmla="*/ 639593 h 743457"/>
              <a:gd name="connsiteX63" fmla="*/ 5716324 w 9683888"/>
              <a:gd name="connsiteY63" fmla="*/ 637148 h 743457"/>
              <a:gd name="connsiteX64" fmla="*/ 5767720 w 9683888"/>
              <a:gd name="connsiteY64" fmla="*/ 647737 h 743457"/>
              <a:gd name="connsiteX65" fmla="*/ 5768619 w 9683888"/>
              <a:gd name="connsiteY65" fmla="*/ 645671 h 743457"/>
              <a:gd name="connsiteX66" fmla="*/ 5858696 w 9683888"/>
              <a:gd name="connsiteY66" fmla="*/ 628099 h 743457"/>
              <a:gd name="connsiteX67" fmla="*/ 5935260 w 9683888"/>
              <a:gd name="connsiteY67" fmla="*/ 596904 h 743457"/>
              <a:gd name="connsiteX68" fmla="*/ 5946176 w 9683888"/>
              <a:gd name="connsiteY68" fmla="*/ 597874 h 743457"/>
              <a:gd name="connsiteX69" fmla="*/ 5946447 w 9683888"/>
              <a:gd name="connsiteY69" fmla="*/ 597396 h 743457"/>
              <a:gd name="connsiteX70" fmla="*/ 5958069 w 9683888"/>
              <a:gd name="connsiteY70" fmla="*/ 597432 h 743457"/>
              <a:gd name="connsiteX71" fmla="*/ 5966081 w 9683888"/>
              <a:gd name="connsiteY71" fmla="*/ 599643 h 743457"/>
              <a:gd name="connsiteX72" fmla="*/ 5987259 w 9683888"/>
              <a:gd name="connsiteY72" fmla="*/ 601523 h 743457"/>
              <a:gd name="connsiteX73" fmla="*/ 5994905 w 9683888"/>
              <a:gd name="connsiteY73" fmla="*/ 598873 h 743457"/>
              <a:gd name="connsiteX74" fmla="*/ 6054803 w 9683888"/>
              <a:gd name="connsiteY74" fmla="*/ 541202 h 743457"/>
              <a:gd name="connsiteX75" fmla="*/ 6188672 w 9683888"/>
              <a:gd name="connsiteY75" fmla="*/ 496389 h 743457"/>
              <a:gd name="connsiteX76" fmla="*/ 6323280 w 9683888"/>
              <a:gd name="connsiteY76" fmla="*/ 458013 h 743457"/>
              <a:gd name="connsiteX77" fmla="*/ 6457257 w 9683888"/>
              <a:gd name="connsiteY77" fmla="*/ 414621 h 743457"/>
              <a:gd name="connsiteX78" fmla="*/ 6530019 w 9683888"/>
              <a:gd name="connsiteY78" fmla="*/ 423168 h 743457"/>
              <a:gd name="connsiteX79" fmla="*/ 6626800 w 9683888"/>
              <a:gd name="connsiteY79" fmla="*/ 375078 h 743457"/>
              <a:gd name="connsiteX80" fmla="*/ 6689231 w 9683888"/>
              <a:gd name="connsiteY80" fmla="*/ 353501 h 743457"/>
              <a:gd name="connsiteX81" fmla="*/ 6726440 w 9683888"/>
              <a:gd name="connsiteY81" fmla="*/ 340276 h 743457"/>
              <a:gd name="connsiteX82" fmla="*/ 6835228 w 9683888"/>
              <a:gd name="connsiteY82" fmla="*/ 329393 h 743457"/>
              <a:gd name="connsiteX83" fmla="*/ 7039363 w 9683888"/>
              <a:gd name="connsiteY83" fmla="*/ 370823 h 743457"/>
              <a:gd name="connsiteX84" fmla="*/ 7095156 w 9683888"/>
              <a:gd name="connsiteY84" fmla="*/ 366075 h 743457"/>
              <a:gd name="connsiteX85" fmla="*/ 7187061 w 9683888"/>
              <a:gd name="connsiteY85" fmla="*/ 383876 h 743457"/>
              <a:gd name="connsiteX86" fmla="*/ 7295039 w 9683888"/>
              <a:gd name="connsiteY86" fmla="*/ 355046 h 743457"/>
              <a:gd name="connsiteX87" fmla="*/ 7373651 w 9683888"/>
              <a:gd name="connsiteY87" fmla="*/ 322299 h 743457"/>
              <a:gd name="connsiteX88" fmla="*/ 7418964 w 9683888"/>
              <a:gd name="connsiteY88" fmla="*/ 308685 h 743457"/>
              <a:gd name="connsiteX89" fmla="*/ 7450568 w 9683888"/>
              <a:gd name="connsiteY89" fmla="*/ 293511 h 743457"/>
              <a:gd name="connsiteX90" fmla="*/ 7538380 w 9683888"/>
              <a:gd name="connsiteY90" fmla="*/ 283235 h 743457"/>
              <a:gd name="connsiteX91" fmla="*/ 7786348 w 9683888"/>
              <a:gd name="connsiteY91" fmla="*/ 225377 h 743457"/>
              <a:gd name="connsiteX92" fmla="*/ 7849534 w 9683888"/>
              <a:gd name="connsiteY92" fmla="*/ 245434 h 743457"/>
              <a:gd name="connsiteX93" fmla="*/ 7981165 w 9683888"/>
              <a:gd name="connsiteY93" fmla="*/ 222252 h 743457"/>
              <a:gd name="connsiteX94" fmla="*/ 8171882 w 9683888"/>
              <a:gd name="connsiteY94" fmla="*/ 222497 h 743457"/>
              <a:gd name="connsiteX95" fmla="*/ 8242270 w 9683888"/>
              <a:gd name="connsiteY95" fmla="*/ 180535 h 743457"/>
              <a:gd name="connsiteX96" fmla="*/ 8490152 w 9683888"/>
              <a:gd name="connsiteY96" fmla="*/ 209193 h 743457"/>
              <a:gd name="connsiteX97" fmla="*/ 8622272 w 9683888"/>
              <a:gd name="connsiteY97" fmla="*/ 188859 h 743457"/>
              <a:gd name="connsiteX98" fmla="*/ 8738606 w 9683888"/>
              <a:gd name="connsiteY98" fmla="*/ 208945 h 743457"/>
              <a:gd name="connsiteX99" fmla="*/ 8831307 w 9683888"/>
              <a:gd name="connsiteY99" fmla="*/ 207738 h 743457"/>
              <a:gd name="connsiteX100" fmla="*/ 8891432 w 9683888"/>
              <a:gd name="connsiteY100" fmla="*/ 184510 h 743457"/>
              <a:gd name="connsiteX101" fmla="*/ 8946980 w 9683888"/>
              <a:gd name="connsiteY101" fmla="*/ 145578 h 743457"/>
              <a:gd name="connsiteX102" fmla="*/ 9107760 w 9683888"/>
              <a:gd name="connsiteY102" fmla="*/ 128052 h 743457"/>
              <a:gd name="connsiteX103" fmla="*/ 9195623 w 9683888"/>
              <a:gd name="connsiteY103" fmla="*/ 100212 h 743457"/>
              <a:gd name="connsiteX104" fmla="*/ 9256898 w 9683888"/>
              <a:gd name="connsiteY104" fmla="*/ 73900 h 743457"/>
              <a:gd name="connsiteX105" fmla="*/ 9351740 w 9683888"/>
              <a:gd name="connsiteY105" fmla="*/ 80439 h 743457"/>
              <a:gd name="connsiteX106" fmla="*/ 9539796 w 9683888"/>
              <a:gd name="connsiteY106" fmla="*/ 87069 h 743457"/>
              <a:gd name="connsiteX107" fmla="*/ 9619109 w 9683888"/>
              <a:gd name="connsiteY107" fmla="*/ 39994 h 74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683888" h="743457">
                <a:moveTo>
                  <a:pt x="9683888" y="0"/>
                </a:moveTo>
                <a:lnTo>
                  <a:pt x="0" y="0"/>
                </a:lnTo>
                <a:lnTo>
                  <a:pt x="0" y="365878"/>
                </a:lnTo>
                <a:lnTo>
                  <a:pt x="11844" y="367909"/>
                </a:lnTo>
                <a:cubicBezTo>
                  <a:pt x="50423" y="374387"/>
                  <a:pt x="87879" y="380746"/>
                  <a:pt x="106208" y="385974"/>
                </a:cubicBezTo>
                <a:cubicBezTo>
                  <a:pt x="119919" y="389979"/>
                  <a:pt x="149687" y="402128"/>
                  <a:pt x="183667" y="399162"/>
                </a:cubicBezTo>
                <a:cubicBezTo>
                  <a:pt x="228274" y="394575"/>
                  <a:pt x="256969" y="398315"/>
                  <a:pt x="292430" y="390408"/>
                </a:cubicBezTo>
                <a:cubicBezTo>
                  <a:pt x="325377" y="395694"/>
                  <a:pt x="374510" y="420053"/>
                  <a:pt x="386942" y="395582"/>
                </a:cubicBezTo>
                <a:cubicBezTo>
                  <a:pt x="400429" y="416427"/>
                  <a:pt x="451168" y="399411"/>
                  <a:pt x="485751" y="408404"/>
                </a:cubicBezTo>
                <a:cubicBezTo>
                  <a:pt x="520399" y="423586"/>
                  <a:pt x="570416" y="404235"/>
                  <a:pt x="604107" y="418647"/>
                </a:cubicBezTo>
                <a:cubicBezTo>
                  <a:pt x="633631" y="425521"/>
                  <a:pt x="672063" y="446364"/>
                  <a:pt x="694081" y="449524"/>
                </a:cubicBezTo>
                <a:cubicBezTo>
                  <a:pt x="700528" y="463278"/>
                  <a:pt x="713487" y="450700"/>
                  <a:pt x="762452" y="456090"/>
                </a:cubicBezTo>
                <a:cubicBezTo>
                  <a:pt x="811417" y="461479"/>
                  <a:pt x="935420" y="470466"/>
                  <a:pt x="987872" y="481862"/>
                </a:cubicBezTo>
                <a:cubicBezTo>
                  <a:pt x="1018493" y="475799"/>
                  <a:pt x="1019470" y="516810"/>
                  <a:pt x="1077163" y="524467"/>
                </a:cubicBezTo>
                <a:cubicBezTo>
                  <a:pt x="1124222" y="535807"/>
                  <a:pt x="1202940" y="574855"/>
                  <a:pt x="1258716" y="587975"/>
                </a:cubicBezTo>
                <a:cubicBezTo>
                  <a:pt x="1274181" y="586466"/>
                  <a:pt x="1286859" y="589632"/>
                  <a:pt x="1298056" y="595413"/>
                </a:cubicBezTo>
                <a:lnTo>
                  <a:pt x="1327017" y="617412"/>
                </a:lnTo>
                <a:lnTo>
                  <a:pt x="1347909" y="620209"/>
                </a:lnTo>
                <a:cubicBezTo>
                  <a:pt x="1377004" y="628445"/>
                  <a:pt x="1394712" y="616344"/>
                  <a:pt x="1421792" y="626139"/>
                </a:cubicBezTo>
                <a:cubicBezTo>
                  <a:pt x="1466260" y="647543"/>
                  <a:pt x="1506099" y="610975"/>
                  <a:pt x="1519789" y="645011"/>
                </a:cubicBezTo>
                <a:cubicBezTo>
                  <a:pt x="1556219" y="665699"/>
                  <a:pt x="1578776" y="668950"/>
                  <a:pt x="1620886" y="687715"/>
                </a:cubicBezTo>
                <a:cubicBezTo>
                  <a:pt x="1658228" y="693647"/>
                  <a:pt x="1636224" y="694371"/>
                  <a:pt x="1676745" y="690130"/>
                </a:cubicBezTo>
                <a:cubicBezTo>
                  <a:pt x="1713709" y="697532"/>
                  <a:pt x="1774627" y="701403"/>
                  <a:pt x="1832228" y="690860"/>
                </a:cubicBezTo>
                <a:cubicBezTo>
                  <a:pt x="1866586" y="689181"/>
                  <a:pt x="1949046" y="755765"/>
                  <a:pt x="1980464" y="704858"/>
                </a:cubicBezTo>
                <a:cubicBezTo>
                  <a:pt x="2001472" y="716610"/>
                  <a:pt x="2020758" y="710467"/>
                  <a:pt x="2051150" y="711187"/>
                </a:cubicBezTo>
                <a:cubicBezTo>
                  <a:pt x="2081543" y="711907"/>
                  <a:pt x="2117567" y="736153"/>
                  <a:pt x="2162824" y="709178"/>
                </a:cubicBezTo>
                <a:cubicBezTo>
                  <a:pt x="2219712" y="701824"/>
                  <a:pt x="2181421" y="742368"/>
                  <a:pt x="2259859" y="718188"/>
                </a:cubicBezTo>
                <a:cubicBezTo>
                  <a:pt x="2296623" y="733933"/>
                  <a:pt x="2337412" y="741012"/>
                  <a:pt x="2378290" y="738748"/>
                </a:cubicBezTo>
                <a:cubicBezTo>
                  <a:pt x="2380041" y="725410"/>
                  <a:pt x="2399659" y="741017"/>
                  <a:pt x="2407828" y="743457"/>
                </a:cubicBezTo>
                <a:cubicBezTo>
                  <a:pt x="2406113" y="735180"/>
                  <a:pt x="2421642" y="728742"/>
                  <a:pt x="2428936" y="734697"/>
                </a:cubicBezTo>
                <a:cubicBezTo>
                  <a:pt x="2468648" y="720822"/>
                  <a:pt x="2584275" y="677579"/>
                  <a:pt x="2646106" y="660204"/>
                </a:cubicBezTo>
                <a:cubicBezTo>
                  <a:pt x="2706894" y="652346"/>
                  <a:pt x="2738390" y="612318"/>
                  <a:pt x="2799920" y="630451"/>
                </a:cubicBezTo>
                <a:cubicBezTo>
                  <a:pt x="2856798" y="622940"/>
                  <a:pt x="2902940" y="602232"/>
                  <a:pt x="2953556" y="607173"/>
                </a:cubicBezTo>
                <a:cubicBezTo>
                  <a:pt x="2970626" y="593247"/>
                  <a:pt x="2988095" y="586399"/>
                  <a:pt x="3009839" y="601743"/>
                </a:cubicBezTo>
                <a:cubicBezTo>
                  <a:pt x="3046166" y="594868"/>
                  <a:pt x="3085682" y="586046"/>
                  <a:pt x="3115016" y="584982"/>
                </a:cubicBezTo>
                <a:cubicBezTo>
                  <a:pt x="3144992" y="587935"/>
                  <a:pt x="3158740" y="599045"/>
                  <a:pt x="3185844" y="595356"/>
                </a:cubicBezTo>
                <a:cubicBezTo>
                  <a:pt x="3209939" y="576197"/>
                  <a:pt x="3221731" y="614583"/>
                  <a:pt x="3246013" y="592418"/>
                </a:cubicBezTo>
                <a:cubicBezTo>
                  <a:pt x="3228976" y="565486"/>
                  <a:pt x="3320172" y="599686"/>
                  <a:pt x="3313565" y="574138"/>
                </a:cubicBezTo>
                <a:cubicBezTo>
                  <a:pt x="3341586" y="564515"/>
                  <a:pt x="3371901" y="555346"/>
                  <a:pt x="3414143" y="553730"/>
                </a:cubicBezTo>
                <a:cubicBezTo>
                  <a:pt x="3463229" y="557630"/>
                  <a:pt x="3476532" y="539673"/>
                  <a:pt x="3552895" y="548563"/>
                </a:cubicBezTo>
                <a:cubicBezTo>
                  <a:pt x="3620356" y="561042"/>
                  <a:pt x="3688830" y="574962"/>
                  <a:pt x="3753012" y="599520"/>
                </a:cubicBezTo>
                <a:cubicBezTo>
                  <a:pt x="3769580" y="615048"/>
                  <a:pt x="3777112" y="602961"/>
                  <a:pt x="3804392" y="604131"/>
                </a:cubicBezTo>
                <a:cubicBezTo>
                  <a:pt x="3831672" y="605301"/>
                  <a:pt x="3878076" y="605222"/>
                  <a:pt x="3916696" y="606540"/>
                </a:cubicBezTo>
                <a:cubicBezTo>
                  <a:pt x="3970533" y="603881"/>
                  <a:pt x="3981244" y="618066"/>
                  <a:pt x="4063849" y="604058"/>
                </a:cubicBezTo>
                <a:cubicBezTo>
                  <a:pt x="4074473" y="605185"/>
                  <a:pt x="4134611" y="589365"/>
                  <a:pt x="4172179" y="592355"/>
                </a:cubicBezTo>
                <a:cubicBezTo>
                  <a:pt x="4180554" y="576172"/>
                  <a:pt x="4255433" y="602075"/>
                  <a:pt x="4276294" y="587119"/>
                </a:cubicBezTo>
                <a:cubicBezTo>
                  <a:pt x="4326119" y="586973"/>
                  <a:pt x="4361692" y="573867"/>
                  <a:pt x="4411090" y="575600"/>
                </a:cubicBezTo>
                <a:cubicBezTo>
                  <a:pt x="4465125" y="575500"/>
                  <a:pt x="4518088" y="570805"/>
                  <a:pt x="4540465" y="567464"/>
                </a:cubicBezTo>
                <a:lnTo>
                  <a:pt x="4545352" y="555554"/>
                </a:lnTo>
                <a:lnTo>
                  <a:pt x="4564014" y="553660"/>
                </a:lnTo>
                <a:lnTo>
                  <a:pt x="4568602" y="550913"/>
                </a:lnTo>
                <a:cubicBezTo>
                  <a:pt x="4577353" y="545618"/>
                  <a:pt x="4586105" y="540734"/>
                  <a:pt x="4595289" y="537407"/>
                </a:cubicBezTo>
                <a:cubicBezTo>
                  <a:pt x="4623104" y="537511"/>
                  <a:pt x="4660764" y="533229"/>
                  <a:pt x="4739026" y="532483"/>
                </a:cubicBezTo>
                <a:cubicBezTo>
                  <a:pt x="4806238" y="527255"/>
                  <a:pt x="4944577" y="524439"/>
                  <a:pt x="5061335" y="545635"/>
                </a:cubicBezTo>
                <a:cubicBezTo>
                  <a:pt x="5167156" y="553533"/>
                  <a:pt x="5251789" y="586167"/>
                  <a:pt x="5338634" y="595754"/>
                </a:cubicBezTo>
                <a:cubicBezTo>
                  <a:pt x="5415763" y="589622"/>
                  <a:pt x="5434719" y="609365"/>
                  <a:pt x="5529430" y="606335"/>
                </a:cubicBezTo>
                <a:cubicBezTo>
                  <a:pt x="5534498" y="613561"/>
                  <a:pt x="5597157" y="603269"/>
                  <a:pt x="5604039" y="607676"/>
                </a:cubicBezTo>
                <a:lnTo>
                  <a:pt x="5625281" y="617253"/>
                </a:lnTo>
                <a:lnTo>
                  <a:pt x="5628138" y="615483"/>
                </a:lnTo>
                <a:cubicBezTo>
                  <a:pt x="5640641" y="612245"/>
                  <a:pt x="5648217" y="613966"/>
                  <a:pt x="5653593" y="617873"/>
                </a:cubicBezTo>
                <a:lnTo>
                  <a:pt x="5658658" y="624279"/>
                </a:lnTo>
                <a:lnTo>
                  <a:pt x="5675963" y="627762"/>
                </a:lnTo>
                <a:lnTo>
                  <a:pt x="5709625" y="639593"/>
                </a:lnTo>
                <a:lnTo>
                  <a:pt x="5716324" y="637148"/>
                </a:lnTo>
                <a:lnTo>
                  <a:pt x="5767720" y="647737"/>
                </a:lnTo>
                <a:lnTo>
                  <a:pt x="5768619" y="645671"/>
                </a:lnTo>
                <a:cubicBezTo>
                  <a:pt x="5776130" y="642927"/>
                  <a:pt x="5830922" y="636226"/>
                  <a:pt x="5858696" y="628099"/>
                </a:cubicBezTo>
                <a:lnTo>
                  <a:pt x="5935260" y="596904"/>
                </a:lnTo>
                <a:lnTo>
                  <a:pt x="5946176" y="597874"/>
                </a:lnTo>
                <a:lnTo>
                  <a:pt x="5946447" y="597396"/>
                </a:lnTo>
                <a:cubicBezTo>
                  <a:pt x="5948934" y="596546"/>
                  <a:pt x="5952567" y="596468"/>
                  <a:pt x="5958069" y="597432"/>
                </a:cubicBezTo>
                <a:lnTo>
                  <a:pt x="5966081" y="599643"/>
                </a:lnTo>
                <a:lnTo>
                  <a:pt x="5987259" y="601523"/>
                </a:lnTo>
                <a:lnTo>
                  <a:pt x="5994905" y="598873"/>
                </a:lnTo>
                <a:cubicBezTo>
                  <a:pt x="6020610" y="579716"/>
                  <a:pt x="6016968" y="560235"/>
                  <a:pt x="6054803" y="541202"/>
                </a:cubicBezTo>
                <a:cubicBezTo>
                  <a:pt x="6108247" y="527358"/>
                  <a:pt x="6130976" y="484538"/>
                  <a:pt x="6188672" y="496389"/>
                </a:cubicBezTo>
                <a:cubicBezTo>
                  <a:pt x="6238659" y="483279"/>
                  <a:pt x="6277194" y="458153"/>
                  <a:pt x="6323280" y="458013"/>
                </a:cubicBezTo>
                <a:cubicBezTo>
                  <a:pt x="6368044" y="444385"/>
                  <a:pt x="6422801" y="420428"/>
                  <a:pt x="6457257" y="414621"/>
                </a:cubicBezTo>
                <a:cubicBezTo>
                  <a:pt x="6483424" y="410645"/>
                  <a:pt x="6508964" y="423228"/>
                  <a:pt x="6530019" y="423168"/>
                </a:cubicBezTo>
                <a:cubicBezTo>
                  <a:pt x="6558276" y="416578"/>
                  <a:pt x="6600264" y="386690"/>
                  <a:pt x="6626800" y="375078"/>
                </a:cubicBezTo>
                <a:cubicBezTo>
                  <a:pt x="6664418" y="400828"/>
                  <a:pt x="6655535" y="354302"/>
                  <a:pt x="6689231" y="353501"/>
                </a:cubicBezTo>
                <a:cubicBezTo>
                  <a:pt x="6708837" y="361122"/>
                  <a:pt x="6719642" y="359485"/>
                  <a:pt x="6726440" y="340276"/>
                </a:cubicBezTo>
                <a:cubicBezTo>
                  <a:pt x="6818329" y="378763"/>
                  <a:pt x="6765502" y="328183"/>
                  <a:pt x="6835228" y="329393"/>
                </a:cubicBezTo>
                <a:cubicBezTo>
                  <a:pt x="6897464" y="335048"/>
                  <a:pt x="6962224" y="329085"/>
                  <a:pt x="7039363" y="370823"/>
                </a:cubicBezTo>
                <a:cubicBezTo>
                  <a:pt x="7056368" y="384567"/>
                  <a:pt x="7070539" y="363899"/>
                  <a:pt x="7095156" y="366075"/>
                </a:cubicBezTo>
                <a:cubicBezTo>
                  <a:pt x="7119772" y="368250"/>
                  <a:pt x="7153748" y="385714"/>
                  <a:pt x="7187061" y="383876"/>
                </a:cubicBezTo>
                <a:cubicBezTo>
                  <a:pt x="7242115" y="377604"/>
                  <a:pt x="7270954" y="334249"/>
                  <a:pt x="7295039" y="355046"/>
                </a:cubicBezTo>
                <a:cubicBezTo>
                  <a:pt x="7320104" y="344159"/>
                  <a:pt x="7343179" y="301443"/>
                  <a:pt x="7373651" y="322299"/>
                </a:cubicBezTo>
                <a:cubicBezTo>
                  <a:pt x="7367160" y="298575"/>
                  <a:pt x="7410095" y="329040"/>
                  <a:pt x="7418964" y="308685"/>
                </a:cubicBezTo>
                <a:cubicBezTo>
                  <a:pt x="7424243" y="291807"/>
                  <a:pt x="7438503" y="297117"/>
                  <a:pt x="7450568" y="293511"/>
                </a:cubicBezTo>
                <a:cubicBezTo>
                  <a:pt x="7461276" y="277652"/>
                  <a:pt x="7519437" y="275664"/>
                  <a:pt x="7538380" y="283235"/>
                </a:cubicBezTo>
                <a:cubicBezTo>
                  <a:pt x="7594343" y="271879"/>
                  <a:pt x="7734488" y="231676"/>
                  <a:pt x="7786348" y="225377"/>
                </a:cubicBezTo>
                <a:cubicBezTo>
                  <a:pt x="7797693" y="277094"/>
                  <a:pt x="7847327" y="236176"/>
                  <a:pt x="7849534" y="245434"/>
                </a:cubicBezTo>
                <a:cubicBezTo>
                  <a:pt x="7894253" y="231282"/>
                  <a:pt x="7937937" y="238796"/>
                  <a:pt x="7981165" y="222252"/>
                </a:cubicBezTo>
                <a:cubicBezTo>
                  <a:pt x="8066564" y="234459"/>
                  <a:pt x="8127007" y="235277"/>
                  <a:pt x="8171882" y="222497"/>
                </a:cubicBezTo>
                <a:cubicBezTo>
                  <a:pt x="8183092" y="205785"/>
                  <a:pt x="8217423" y="177145"/>
                  <a:pt x="8242270" y="180535"/>
                </a:cubicBezTo>
                <a:cubicBezTo>
                  <a:pt x="8294138" y="178846"/>
                  <a:pt x="8410926" y="208334"/>
                  <a:pt x="8490152" y="209193"/>
                </a:cubicBezTo>
                <a:cubicBezTo>
                  <a:pt x="8558493" y="195433"/>
                  <a:pt x="8564727" y="233466"/>
                  <a:pt x="8622272" y="188859"/>
                </a:cubicBezTo>
                <a:cubicBezTo>
                  <a:pt x="8659556" y="191317"/>
                  <a:pt x="8666988" y="178214"/>
                  <a:pt x="8738606" y="208945"/>
                </a:cubicBezTo>
                <a:cubicBezTo>
                  <a:pt x="8769507" y="208543"/>
                  <a:pt x="8800406" y="224019"/>
                  <a:pt x="8831307" y="207738"/>
                </a:cubicBezTo>
                <a:cubicBezTo>
                  <a:pt x="8836477" y="191612"/>
                  <a:pt x="8870109" y="182455"/>
                  <a:pt x="8891432" y="184510"/>
                </a:cubicBezTo>
                <a:cubicBezTo>
                  <a:pt x="8876795" y="135260"/>
                  <a:pt x="8938553" y="173381"/>
                  <a:pt x="8946980" y="145578"/>
                </a:cubicBezTo>
                <a:cubicBezTo>
                  <a:pt x="9010957" y="156064"/>
                  <a:pt x="9046552" y="157746"/>
                  <a:pt x="9107760" y="128052"/>
                </a:cubicBezTo>
                <a:cubicBezTo>
                  <a:pt x="9135191" y="151813"/>
                  <a:pt x="9184204" y="114911"/>
                  <a:pt x="9195623" y="100212"/>
                </a:cubicBezTo>
                <a:cubicBezTo>
                  <a:pt x="9222736" y="85917"/>
                  <a:pt x="9230892" y="98248"/>
                  <a:pt x="9256898" y="73900"/>
                </a:cubicBezTo>
                <a:cubicBezTo>
                  <a:pt x="9276443" y="63724"/>
                  <a:pt x="9334001" y="80454"/>
                  <a:pt x="9351740" y="80439"/>
                </a:cubicBezTo>
                <a:cubicBezTo>
                  <a:pt x="9398889" y="82633"/>
                  <a:pt x="9473718" y="102566"/>
                  <a:pt x="9539796" y="87069"/>
                </a:cubicBezTo>
                <a:cubicBezTo>
                  <a:pt x="9565852" y="70987"/>
                  <a:pt x="9591569" y="56211"/>
                  <a:pt x="9619109" y="3999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8A5253C0-D985-2B8A-EF7C-BD77279D5363}"/>
              </a:ext>
            </a:extLst>
          </p:cNvPr>
          <p:cNvSpPr>
            <a:spLocks noGrp="1"/>
          </p:cNvSpPr>
          <p:nvPr>
            <p:ph idx="1"/>
          </p:nvPr>
        </p:nvSpPr>
        <p:spPr>
          <a:xfrm>
            <a:off x="74493" y="903473"/>
            <a:ext cx="9403139" cy="4965985"/>
          </a:xfrm>
        </p:spPr>
        <p:txBody>
          <a:bodyPr>
            <a:noAutofit/>
          </a:bodyPr>
          <a:lstStyle/>
          <a:p>
            <a:r>
              <a:rPr lang="en-US" sz="1600" dirty="0"/>
              <a:t>The spend down amount is $200,000</a:t>
            </a:r>
          </a:p>
          <a:p>
            <a:r>
              <a:rPr lang="en-US" sz="1600" dirty="0"/>
              <a:t>The a/b’s income is $1500</a:t>
            </a:r>
          </a:p>
          <a:p>
            <a:r>
              <a:rPr lang="en-US" sz="1600" dirty="0"/>
              <a:t>The facility’s monthly rate is $9,000</a:t>
            </a:r>
          </a:p>
          <a:p>
            <a:r>
              <a:rPr lang="en-US" sz="1600" dirty="0"/>
              <a:t>Short fall: $9,000 - $1500 = $7,500 SF</a:t>
            </a:r>
          </a:p>
          <a:p>
            <a:r>
              <a:rPr lang="en-US" sz="1600" dirty="0"/>
              <a:t>Burn Rate: $7,500 SF + $7,110 = $14,610 BR</a:t>
            </a:r>
          </a:p>
          <a:p>
            <a:r>
              <a:rPr lang="en-US" sz="1600" dirty="0"/>
              <a:t>Annuity term/Sanction period: $200,000 spend down/ $14,610 BR = 13.69 month annuity term/sanction period, rounded to 14 months. </a:t>
            </a:r>
          </a:p>
          <a:p>
            <a:r>
              <a:rPr lang="en-US" sz="1600" dirty="0"/>
              <a:t>Gift amount: 14 x $7110 = $99,540 gift </a:t>
            </a:r>
          </a:p>
          <a:p>
            <a:r>
              <a:rPr lang="en-US" sz="1600" dirty="0"/>
              <a:t>MCA premium: $200,000 spend down - $99,540 gift= $100,460 premium</a:t>
            </a:r>
          </a:p>
          <a:p>
            <a:r>
              <a:rPr lang="en-US" sz="1600" dirty="0"/>
              <a:t>The $100,460 premium would be paid the a/b in 14 monthly payments of $7,175.71. This is less than the short fall amount, so the gift recipient may need to later use part of the gift to pay the difference each month</a:t>
            </a:r>
          </a:p>
          <a:p>
            <a:r>
              <a:rPr lang="en-US" sz="1600" dirty="0"/>
              <a:t>If the annuity term/sanction period was rounded down to 13 months, the gift would be $92,430 and the annuity premium would be $107,570, paid out in 13 monthly payments of $8,274.62, which is more than the a/b would need to pay the facility and they would have to spend down the excess funds in a way that is Medicaid compliant before the end of each month. Using the 14-month term would be best in this scenario</a:t>
            </a:r>
          </a:p>
          <a:p>
            <a:r>
              <a:rPr lang="en-US" sz="1600" dirty="0"/>
              <a:t>There is a calculator on our intranet page that does these calculations for you </a:t>
            </a:r>
          </a:p>
        </p:txBody>
      </p:sp>
      <p:sp>
        <p:nvSpPr>
          <p:cNvPr id="27" name="Freeform: Shape 26">
            <a:extLst>
              <a:ext uri="{FF2B5EF4-FFF2-40B4-BE49-F238E27FC236}">
                <a16:creationId xmlns:a16="http://schemas.microsoft.com/office/drawing/2014/main" id="{F3BD3BB9-3CB5-4253-A27D-6B7904723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9827"/>
            <a:ext cx="10680562" cy="1078174"/>
          </a:xfrm>
          <a:custGeom>
            <a:avLst/>
            <a:gdLst>
              <a:gd name="connsiteX0" fmla="*/ 3617689 w 10680562"/>
              <a:gd name="connsiteY0" fmla="*/ 0 h 1605023"/>
              <a:gd name="connsiteX1" fmla="*/ 3635901 w 10680562"/>
              <a:gd name="connsiteY1" fmla="*/ 7738 h 1605023"/>
              <a:gd name="connsiteX2" fmla="*/ 3690891 w 10680562"/>
              <a:gd name="connsiteY2" fmla="*/ 7049 h 1605023"/>
              <a:gd name="connsiteX3" fmla="*/ 3832247 w 10680562"/>
              <a:gd name="connsiteY3" fmla="*/ 13937 h 1605023"/>
              <a:gd name="connsiteX4" fmla="*/ 3999111 w 10680562"/>
              <a:gd name="connsiteY4" fmla="*/ 44624 h 1605023"/>
              <a:gd name="connsiteX5" fmla="*/ 4034676 w 10680562"/>
              <a:gd name="connsiteY5" fmla="*/ 48775 h 1605023"/>
              <a:gd name="connsiteX6" fmla="*/ 4065394 w 10680562"/>
              <a:gd name="connsiteY6" fmla="*/ 42879 h 1605023"/>
              <a:gd name="connsiteX7" fmla="*/ 4072648 w 10680562"/>
              <a:gd name="connsiteY7" fmla="*/ 33262 h 1605023"/>
              <a:gd name="connsiteX8" fmla="*/ 4092232 w 10680562"/>
              <a:gd name="connsiteY8" fmla="*/ 34026 h 1605023"/>
              <a:gd name="connsiteX9" fmla="*/ 4097470 w 10680562"/>
              <a:gd name="connsiteY9" fmla="*/ 32252 h 1605023"/>
              <a:gd name="connsiteX10" fmla="*/ 4127488 w 10680562"/>
              <a:gd name="connsiteY10" fmla="*/ 24056 h 1605023"/>
              <a:gd name="connsiteX11" fmla="*/ 4190803 w 10680562"/>
              <a:gd name="connsiteY11" fmla="*/ 55685 h 1605023"/>
              <a:gd name="connsiteX12" fmla="*/ 4269333 w 10680562"/>
              <a:gd name="connsiteY12" fmla="*/ 54186 h 1605023"/>
              <a:gd name="connsiteX13" fmla="*/ 4481486 w 10680562"/>
              <a:gd name="connsiteY13" fmla="*/ 116915 h 1605023"/>
              <a:gd name="connsiteX14" fmla="*/ 4651418 w 10680562"/>
              <a:gd name="connsiteY14" fmla="*/ 150071 h 1605023"/>
              <a:gd name="connsiteX15" fmla="*/ 4863575 w 10680562"/>
              <a:gd name="connsiteY15" fmla="*/ 175458 h 1605023"/>
              <a:gd name="connsiteX16" fmla="*/ 5013635 w 10680562"/>
              <a:gd name="connsiteY16" fmla="*/ 213928 h 1605023"/>
              <a:gd name="connsiteX17" fmla="*/ 5203044 w 10680562"/>
              <a:gd name="connsiteY17" fmla="*/ 228946 h 1605023"/>
              <a:gd name="connsiteX18" fmla="*/ 5207070 w 10680562"/>
              <a:gd name="connsiteY18" fmla="*/ 235105 h 1605023"/>
              <a:gd name="connsiteX19" fmla="*/ 5224253 w 10680562"/>
              <a:gd name="connsiteY19" fmla="*/ 240320 h 1605023"/>
              <a:gd name="connsiteX20" fmla="*/ 5256736 w 10680562"/>
              <a:gd name="connsiteY20" fmla="*/ 254811 h 1605023"/>
              <a:gd name="connsiteX21" fmla="*/ 5264095 w 10680562"/>
              <a:gd name="connsiteY21" fmla="*/ 253567 h 1605023"/>
              <a:gd name="connsiteX22" fmla="*/ 5315084 w 10680562"/>
              <a:gd name="connsiteY22" fmla="*/ 269264 h 1605023"/>
              <a:gd name="connsiteX23" fmla="*/ 5316393 w 10680562"/>
              <a:gd name="connsiteY23" fmla="*/ 267603 h 1605023"/>
              <a:gd name="connsiteX24" fmla="*/ 5333427 w 10680562"/>
              <a:gd name="connsiteY24" fmla="*/ 263823 h 1605023"/>
              <a:gd name="connsiteX25" fmla="*/ 5364589 w 10680562"/>
              <a:gd name="connsiteY25" fmla="*/ 260882 h 1605023"/>
              <a:gd name="connsiteX26" fmla="*/ 5443973 w 10680562"/>
              <a:gd name="connsiteY26" fmla="*/ 230866 h 1605023"/>
              <a:gd name="connsiteX27" fmla="*/ 5497201 w 10680562"/>
              <a:gd name="connsiteY27" fmla="*/ 247023 h 1605023"/>
              <a:gd name="connsiteX28" fmla="*/ 5508269 w 10680562"/>
              <a:gd name="connsiteY28" fmla="*/ 249256 h 1605023"/>
              <a:gd name="connsiteX29" fmla="*/ 5508636 w 10680562"/>
              <a:gd name="connsiteY29" fmla="*/ 248880 h 1605023"/>
              <a:gd name="connsiteX30" fmla="*/ 5520606 w 10680562"/>
              <a:gd name="connsiteY30" fmla="*/ 250400 h 1605023"/>
              <a:gd name="connsiteX31" fmla="*/ 5528451 w 10680562"/>
              <a:gd name="connsiteY31" fmla="*/ 253330 h 1605023"/>
              <a:gd name="connsiteX32" fmla="*/ 5549923 w 10680562"/>
              <a:gd name="connsiteY32" fmla="*/ 257662 h 1605023"/>
              <a:gd name="connsiteX33" fmla="*/ 5558295 w 10680562"/>
              <a:gd name="connsiteY33" fmla="*/ 256364 h 1605023"/>
              <a:gd name="connsiteX34" fmla="*/ 5664799 w 10680562"/>
              <a:gd name="connsiteY34" fmla="*/ 278924 h 1605023"/>
              <a:gd name="connsiteX35" fmla="*/ 5796160 w 10680562"/>
              <a:gd name="connsiteY35" fmla="*/ 307979 h 1605023"/>
              <a:gd name="connsiteX36" fmla="*/ 5897647 w 10680562"/>
              <a:gd name="connsiteY36" fmla="*/ 339431 h 1605023"/>
              <a:gd name="connsiteX37" fmla="*/ 5978838 w 10680562"/>
              <a:gd name="connsiteY37" fmla="*/ 367970 h 1605023"/>
              <a:gd name="connsiteX38" fmla="*/ 6050367 w 10680562"/>
              <a:gd name="connsiteY38" fmla="*/ 386341 h 1605023"/>
              <a:gd name="connsiteX39" fmla="*/ 6140609 w 10680562"/>
              <a:gd name="connsiteY39" fmla="*/ 385135 h 1605023"/>
              <a:gd name="connsiteX40" fmla="*/ 6302950 w 10680562"/>
              <a:gd name="connsiteY40" fmla="*/ 448183 h 1605023"/>
              <a:gd name="connsiteX41" fmla="*/ 6308533 w 10680562"/>
              <a:gd name="connsiteY41" fmla="*/ 448551 h 1605023"/>
              <a:gd name="connsiteX42" fmla="*/ 6340278 w 10680562"/>
              <a:gd name="connsiteY42" fmla="*/ 468555 h 1605023"/>
              <a:gd name="connsiteX43" fmla="*/ 6341685 w 10680562"/>
              <a:gd name="connsiteY43" fmla="*/ 467587 h 1605023"/>
              <a:gd name="connsiteX44" fmla="*/ 6354862 w 10680562"/>
              <a:gd name="connsiteY44" fmla="*/ 467794 h 1605023"/>
              <a:gd name="connsiteX45" fmla="*/ 6377840 w 10680562"/>
              <a:gd name="connsiteY45" fmla="*/ 471024 h 1605023"/>
              <a:gd name="connsiteX46" fmla="*/ 6442804 w 10680562"/>
              <a:gd name="connsiteY46" fmla="*/ 463091 h 1605023"/>
              <a:gd name="connsiteX47" fmla="*/ 6476009 w 10680562"/>
              <a:gd name="connsiteY47" fmla="*/ 483807 h 1605023"/>
              <a:gd name="connsiteX48" fmla="*/ 6483237 w 10680562"/>
              <a:gd name="connsiteY48" fmla="*/ 487308 h 1605023"/>
              <a:gd name="connsiteX49" fmla="*/ 6483605 w 10680562"/>
              <a:gd name="connsiteY49" fmla="*/ 487102 h 1605023"/>
              <a:gd name="connsiteX50" fmla="*/ 6491673 w 10680562"/>
              <a:gd name="connsiteY50" fmla="*/ 490243 h 1605023"/>
              <a:gd name="connsiteX51" fmla="*/ 6496411 w 10680562"/>
              <a:gd name="connsiteY51" fmla="*/ 493689 h 1605023"/>
              <a:gd name="connsiteX52" fmla="*/ 6510429 w 10680562"/>
              <a:gd name="connsiteY52" fmla="*/ 500479 h 1605023"/>
              <a:gd name="connsiteX53" fmla="*/ 6516750 w 10680562"/>
              <a:gd name="connsiteY53" fmla="*/ 500983 h 1605023"/>
              <a:gd name="connsiteX54" fmla="*/ 6580199 w 10680562"/>
              <a:gd name="connsiteY54" fmla="*/ 483318 h 1605023"/>
              <a:gd name="connsiteX55" fmla="*/ 6690237 w 10680562"/>
              <a:gd name="connsiteY55" fmla="*/ 493051 h 1605023"/>
              <a:gd name="connsiteX56" fmla="*/ 6798356 w 10680562"/>
              <a:gd name="connsiteY56" fmla="*/ 506748 h 1605023"/>
              <a:gd name="connsiteX57" fmla="*/ 6837102 w 10680562"/>
              <a:gd name="connsiteY57" fmla="*/ 513677 h 1605023"/>
              <a:gd name="connsiteX58" fmla="*/ 6907934 w 10680562"/>
              <a:gd name="connsiteY58" fmla="*/ 517339 h 1605023"/>
              <a:gd name="connsiteX59" fmla="*/ 6941474 w 10680562"/>
              <a:gd name="connsiteY59" fmla="*/ 513632 h 1605023"/>
              <a:gd name="connsiteX60" fmla="*/ 6942754 w 10680562"/>
              <a:gd name="connsiteY60" fmla="*/ 514394 h 1605023"/>
              <a:gd name="connsiteX61" fmla="*/ 6946363 w 10680562"/>
              <a:gd name="connsiteY61" fmla="*/ 511066 h 1605023"/>
              <a:gd name="connsiteX62" fmla="*/ 6952592 w 10680562"/>
              <a:gd name="connsiteY62" fmla="*/ 510252 h 1605023"/>
              <a:gd name="connsiteX63" fmla="*/ 6968398 w 10680562"/>
              <a:gd name="connsiteY63" fmla="*/ 513946 h 1605023"/>
              <a:gd name="connsiteX64" fmla="*/ 6974142 w 10680562"/>
              <a:gd name="connsiteY64" fmla="*/ 516310 h 1605023"/>
              <a:gd name="connsiteX65" fmla="*/ 6982971 w 10680562"/>
              <a:gd name="connsiteY65" fmla="*/ 517694 h 1605023"/>
              <a:gd name="connsiteX66" fmla="*/ 6983252 w 10680562"/>
              <a:gd name="connsiteY66" fmla="*/ 517416 h 1605023"/>
              <a:gd name="connsiteX67" fmla="*/ 6991400 w 10680562"/>
              <a:gd name="connsiteY67" fmla="*/ 519321 h 1605023"/>
              <a:gd name="connsiteX68" fmla="*/ 7030460 w 10680562"/>
              <a:gd name="connsiteY68" fmla="*/ 532556 h 1605023"/>
              <a:gd name="connsiteX69" fmla="*/ 7089916 w 10680562"/>
              <a:gd name="connsiteY69" fmla="*/ 511503 h 1605023"/>
              <a:gd name="connsiteX70" fmla="*/ 7113059 w 10680562"/>
              <a:gd name="connsiteY70" fmla="*/ 509904 h 1605023"/>
              <a:gd name="connsiteX71" fmla="*/ 7125755 w 10680562"/>
              <a:gd name="connsiteY71" fmla="*/ 507393 h 1605023"/>
              <a:gd name="connsiteX72" fmla="*/ 7126765 w 10680562"/>
              <a:gd name="connsiteY72" fmla="*/ 506166 h 1605023"/>
              <a:gd name="connsiteX73" fmla="*/ 7164175 w 10680562"/>
              <a:gd name="connsiteY73" fmla="*/ 519011 h 1605023"/>
              <a:gd name="connsiteX74" fmla="*/ 7169654 w 10680562"/>
              <a:gd name="connsiteY74" fmla="*/ 518219 h 1605023"/>
              <a:gd name="connsiteX75" fmla="*/ 7193386 w 10680562"/>
              <a:gd name="connsiteY75" fmla="*/ 529788 h 1605023"/>
              <a:gd name="connsiteX76" fmla="*/ 7205997 w 10680562"/>
              <a:gd name="connsiteY76" fmla="*/ 534060 h 1605023"/>
              <a:gd name="connsiteX77" fmla="*/ 7208842 w 10680562"/>
              <a:gd name="connsiteY77" fmla="*/ 538783 h 1605023"/>
              <a:gd name="connsiteX78" fmla="*/ 7227817 w 10680562"/>
              <a:gd name="connsiteY78" fmla="*/ 543304 h 1605023"/>
              <a:gd name="connsiteX79" fmla="*/ 7230267 w 10680562"/>
              <a:gd name="connsiteY79" fmla="*/ 542497 h 1605023"/>
              <a:gd name="connsiteX80" fmla="*/ 7244913 w 10680562"/>
              <a:gd name="connsiteY80" fmla="*/ 551160 h 1605023"/>
              <a:gd name="connsiteX81" fmla="*/ 7255970 w 10680562"/>
              <a:gd name="connsiteY81" fmla="*/ 564383 h 1605023"/>
              <a:gd name="connsiteX82" fmla="*/ 7421156 w 10680562"/>
              <a:gd name="connsiteY82" fmla="*/ 584155 h 1605023"/>
              <a:gd name="connsiteX83" fmla="*/ 7553166 w 10680562"/>
              <a:gd name="connsiteY83" fmla="*/ 653085 h 1605023"/>
              <a:gd name="connsiteX84" fmla="*/ 7643092 w 10680562"/>
              <a:gd name="connsiteY84" fmla="*/ 662482 h 1605023"/>
              <a:gd name="connsiteX85" fmla="*/ 7896429 w 10680562"/>
              <a:gd name="connsiteY85" fmla="*/ 689054 h 1605023"/>
              <a:gd name="connsiteX86" fmla="*/ 7954620 w 10680562"/>
              <a:gd name="connsiteY86" fmla="*/ 689481 h 1605023"/>
              <a:gd name="connsiteX87" fmla="*/ 8000803 w 10680562"/>
              <a:gd name="connsiteY87" fmla="*/ 714583 h 1605023"/>
              <a:gd name="connsiteX88" fmla="*/ 8023216 w 10680562"/>
              <a:gd name="connsiteY88" fmla="*/ 709000 h 1605023"/>
              <a:gd name="connsiteX89" fmla="*/ 8027136 w 10680562"/>
              <a:gd name="connsiteY89" fmla="*/ 707765 h 1605023"/>
              <a:gd name="connsiteX90" fmla="*/ 8041622 w 10680562"/>
              <a:gd name="connsiteY90" fmla="*/ 708731 h 1605023"/>
              <a:gd name="connsiteX91" fmla="*/ 8047209 w 10680562"/>
              <a:gd name="connsiteY91" fmla="*/ 701624 h 1605023"/>
              <a:gd name="connsiteX92" fmla="*/ 8070088 w 10680562"/>
              <a:gd name="connsiteY92" fmla="*/ 697789 h 1605023"/>
              <a:gd name="connsiteX93" fmla="*/ 8096332 w 10680562"/>
              <a:gd name="connsiteY93" fmla="*/ 701624 h 1605023"/>
              <a:gd name="connsiteX94" fmla="*/ 8219225 w 10680562"/>
              <a:gd name="connsiteY94" fmla="*/ 728069 h 1605023"/>
              <a:gd name="connsiteX95" fmla="*/ 8293793 w 10680562"/>
              <a:gd name="connsiteY95" fmla="*/ 739200 h 1605023"/>
              <a:gd name="connsiteX96" fmla="*/ 8323753 w 10680562"/>
              <a:gd name="connsiteY96" fmla="*/ 736063 h 1605023"/>
              <a:gd name="connsiteX97" fmla="*/ 8364496 w 10680562"/>
              <a:gd name="connsiteY97" fmla="*/ 736635 h 1605023"/>
              <a:gd name="connsiteX98" fmla="*/ 8437662 w 10680562"/>
              <a:gd name="connsiteY98" fmla="*/ 731942 h 1605023"/>
              <a:gd name="connsiteX99" fmla="*/ 8533764 w 10680562"/>
              <a:gd name="connsiteY99" fmla="*/ 735554 h 1605023"/>
              <a:gd name="connsiteX100" fmla="*/ 8596769 w 10680562"/>
              <a:gd name="connsiteY100" fmla="*/ 769632 h 1605023"/>
              <a:gd name="connsiteX101" fmla="*/ 8604035 w 10680562"/>
              <a:gd name="connsiteY101" fmla="*/ 764982 h 1605023"/>
              <a:gd name="connsiteX102" fmla="*/ 8650929 w 10680562"/>
              <a:gd name="connsiteY102" fmla="*/ 773164 h 1605023"/>
              <a:gd name="connsiteX103" fmla="*/ 8806497 w 10680562"/>
              <a:gd name="connsiteY103" fmla="*/ 839707 h 1605023"/>
              <a:gd name="connsiteX104" fmla="*/ 8898377 w 10680562"/>
              <a:gd name="connsiteY104" fmla="*/ 854651 h 1605023"/>
              <a:gd name="connsiteX105" fmla="*/ 8932389 w 10680562"/>
              <a:gd name="connsiteY105" fmla="*/ 853846 h 1605023"/>
              <a:gd name="connsiteX106" fmla="*/ 8989288 w 10680562"/>
              <a:gd name="connsiteY106" fmla="*/ 852877 h 1605023"/>
              <a:gd name="connsiteX107" fmla="*/ 9035275 w 10680562"/>
              <a:gd name="connsiteY107" fmla="*/ 837110 h 1605023"/>
              <a:gd name="connsiteX108" fmla="*/ 9138626 w 10680562"/>
              <a:gd name="connsiteY108" fmla="*/ 862106 h 1605023"/>
              <a:gd name="connsiteX109" fmla="*/ 9216298 w 10680562"/>
              <a:gd name="connsiteY109" fmla="*/ 858754 h 1605023"/>
              <a:gd name="connsiteX110" fmla="*/ 9259941 w 10680562"/>
              <a:gd name="connsiteY110" fmla="*/ 861843 h 1605023"/>
              <a:gd name="connsiteX111" fmla="*/ 9380407 w 10680562"/>
              <a:gd name="connsiteY111" fmla="*/ 864825 h 1605023"/>
              <a:gd name="connsiteX112" fmla="*/ 9490772 w 10680562"/>
              <a:gd name="connsiteY112" fmla="*/ 901190 h 1605023"/>
              <a:gd name="connsiteX113" fmla="*/ 9584982 w 10680562"/>
              <a:gd name="connsiteY113" fmla="*/ 935980 h 1605023"/>
              <a:gd name="connsiteX114" fmla="*/ 9759797 w 10680562"/>
              <a:gd name="connsiteY114" fmla="*/ 1010923 h 1605023"/>
              <a:gd name="connsiteX115" fmla="*/ 9834455 w 10680562"/>
              <a:gd name="connsiteY115" fmla="*/ 1082908 h 1605023"/>
              <a:gd name="connsiteX116" fmla="*/ 9939504 w 10680562"/>
              <a:gd name="connsiteY116" fmla="*/ 1110614 h 1605023"/>
              <a:gd name="connsiteX117" fmla="*/ 10077001 w 10680562"/>
              <a:gd name="connsiteY117" fmla="*/ 1160906 h 1605023"/>
              <a:gd name="connsiteX118" fmla="*/ 10178431 w 10680562"/>
              <a:gd name="connsiteY118" fmla="*/ 1244920 h 1605023"/>
              <a:gd name="connsiteX119" fmla="*/ 10248658 w 10680562"/>
              <a:gd name="connsiteY119" fmla="*/ 1309335 h 1605023"/>
              <a:gd name="connsiteX120" fmla="*/ 10414709 w 10680562"/>
              <a:gd name="connsiteY120" fmla="*/ 1388645 h 1605023"/>
              <a:gd name="connsiteX121" fmla="*/ 10592469 w 10680562"/>
              <a:gd name="connsiteY121" fmla="*/ 1543828 h 1605023"/>
              <a:gd name="connsiteX122" fmla="*/ 10674941 w 10680562"/>
              <a:gd name="connsiteY122" fmla="*/ 1597388 h 1605023"/>
              <a:gd name="connsiteX123" fmla="*/ 10680562 w 10680562"/>
              <a:gd name="connsiteY123" fmla="*/ 1605023 h 1605023"/>
              <a:gd name="connsiteX124" fmla="*/ 0 w 10680562"/>
              <a:gd name="connsiteY124" fmla="*/ 1605023 h 1605023"/>
              <a:gd name="connsiteX125" fmla="*/ 0 w 10680562"/>
              <a:gd name="connsiteY125" fmla="*/ 415048 h 1605023"/>
              <a:gd name="connsiteX126" fmla="*/ 9656 w 10680562"/>
              <a:gd name="connsiteY126" fmla="*/ 416044 h 1605023"/>
              <a:gd name="connsiteX127" fmla="*/ 179196 w 10680562"/>
              <a:gd name="connsiteY127" fmla="*/ 423071 h 1605023"/>
              <a:gd name="connsiteX128" fmla="*/ 250912 w 10680562"/>
              <a:gd name="connsiteY128" fmla="*/ 408617 h 1605023"/>
              <a:gd name="connsiteX129" fmla="*/ 291375 w 10680562"/>
              <a:gd name="connsiteY129" fmla="*/ 403710 h 1605023"/>
              <a:gd name="connsiteX130" fmla="*/ 320542 w 10680562"/>
              <a:gd name="connsiteY130" fmla="*/ 396592 h 1605023"/>
              <a:gd name="connsiteX131" fmla="*/ 522426 w 10680562"/>
              <a:gd name="connsiteY131" fmla="*/ 407158 h 1605023"/>
              <a:gd name="connsiteX132" fmla="*/ 549068 w 10680562"/>
              <a:gd name="connsiteY132" fmla="*/ 407418 h 1605023"/>
              <a:gd name="connsiteX133" fmla="*/ 571100 w 10680562"/>
              <a:gd name="connsiteY133" fmla="*/ 400562 h 1605023"/>
              <a:gd name="connsiteX134" fmla="*/ 575457 w 10680562"/>
              <a:gd name="connsiteY134" fmla="*/ 392801 h 1605023"/>
              <a:gd name="connsiteX135" fmla="*/ 589968 w 10680562"/>
              <a:gd name="connsiteY135" fmla="*/ 391807 h 1605023"/>
              <a:gd name="connsiteX136" fmla="*/ 593649 w 10680562"/>
              <a:gd name="connsiteY136" fmla="*/ 390062 h 1605023"/>
              <a:gd name="connsiteX137" fmla="*/ 614928 w 10680562"/>
              <a:gd name="connsiteY137" fmla="*/ 381544 h 1605023"/>
              <a:gd name="connsiteX138" fmla="*/ 722580 w 10680562"/>
              <a:gd name="connsiteY138" fmla="*/ 392722 h 1605023"/>
              <a:gd name="connsiteX139" fmla="*/ 946884 w 10680562"/>
              <a:gd name="connsiteY139" fmla="*/ 411854 h 1605023"/>
              <a:gd name="connsiteX140" fmla="*/ 1210905 w 10680562"/>
              <a:gd name="connsiteY140" fmla="*/ 432414 h 1605023"/>
              <a:gd name="connsiteX141" fmla="*/ 1377854 w 10680562"/>
              <a:gd name="connsiteY141" fmla="*/ 429745 h 1605023"/>
              <a:gd name="connsiteX142" fmla="*/ 1391004 w 10680562"/>
              <a:gd name="connsiteY142" fmla="*/ 441307 h 1605023"/>
              <a:gd name="connsiteX143" fmla="*/ 1406953 w 10680562"/>
              <a:gd name="connsiteY143" fmla="*/ 447889 h 1605023"/>
              <a:gd name="connsiteX144" fmla="*/ 1409246 w 10680562"/>
              <a:gd name="connsiteY144" fmla="*/ 446765 h 1605023"/>
              <a:gd name="connsiteX145" fmla="*/ 1428800 w 10680562"/>
              <a:gd name="connsiteY145" fmla="*/ 448677 h 1605023"/>
              <a:gd name="connsiteX146" fmla="*/ 1432402 w 10680562"/>
              <a:gd name="connsiteY146" fmla="*/ 452956 h 1605023"/>
              <a:gd name="connsiteX147" fmla="*/ 1606578 w 10680562"/>
              <a:gd name="connsiteY147" fmla="*/ 430870 h 1605023"/>
              <a:gd name="connsiteX148" fmla="*/ 1647476 w 10680562"/>
              <a:gd name="connsiteY148" fmla="*/ 438687 h 1605023"/>
              <a:gd name="connsiteX149" fmla="*/ 1655866 w 10680562"/>
              <a:gd name="connsiteY149" fmla="*/ 439472 h 1605023"/>
              <a:gd name="connsiteX150" fmla="*/ 1656096 w 10680562"/>
              <a:gd name="connsiteY150" fmla="*/ 439162 h 1605023"/>
              <a:gd name="connsiteX151" fmla="*/ 1670708 w 10680562"/>
              <a:gd name="connsiteY151" fmla="*/ 412530 h 1605023"/>
              <a:gd name="connsiteX152" fmla="*/ 1737953 w 10680562"/>
              <a:gd name="connsiteY152" fmla="*/ 399496 h 1605023"/>
              <a:gd name="connsiteX153" fmla="*/ 1848192 w 10680562"/>
              <a:gd name="connsiteY153" fmla="*/ 376032 h 1605023"/>
              <a:gd name="connsiteX154" fmla="*/ 1954077 w 10680562"/>
              <a:gd name="connsiteY154" fmla="*/ 352621 h 1605023"/>
              <a:gd name="connsiteX155" fmla="*/ 1993047 w 10680562"/>
              <a:gd name="connsiteY155" fmla="*/ 346068 h 1605023"/>
              <a:gd name="connsiteX156" fmla="*/ 2059719 w 10680562"/>
              <a:gd name="connsiteY156" fmla="*/ 325903 h 1605023"/>
              <a:gd name="connsiteX157" fmla="*/ 2088528 w 10680562"/>
              <a:gd name="connsiteY157" fmla="*/ 311409 h 1605023"/>
              <a:gd name="connsiteX158" fmla="*/ 2090087 w 10680562"/>
              <a:gd name="connsiteY158" fmla="*/ 311676 h 1605023"/>
              <a:gd name="connsiteX159" fmla="*/ 2091700 w 10680562"/>
              <a:gd name="connsiteY159" fmla="*/ 307455 h 1605023"/>
              <a:gd name="connsiteX160" fmla="*/ 2096989 w 10680562"/>
              <a:gd name="connsiteY160" fmla="*/ 304649 h 1605023"/>
              <a:gd name="connsiteX161" fmla="*/ 2113325 w 10680562"/>
              <a:gd name="connsiteY161" fmla="*/ 302764 h 1605023"/>
              <a:gd name="connsiteX162" fmla="*/ 2119780 w 10680562"/>
              <a:gd name="connsiteY162" fmla="*/ 303007 h 1605023"/>
              <a:gd name="connsiteX163" fmla="*/ 2128562 w 10680562"/>
              <a:gd name="connsiteY163" fmla="*/ 301336 h 1605023"/>
              <a:gd name="connsiteX164" fmla="*/ 2128679 w 10680562"/>
              <a:gd name="connsiteY164" fmla="*/ 300991 h 1605023"/>
              <a:gd name="connsiteX165" fmla="*/ 2179558 w 10680562"/>
              <a:gd name="connsiteY165" fmla="*/ 299095 h 1605023"/>
              <a:gd name="connsiteX166" fmla="*/ 2223277 w 10680562"/>
              <a:gd name="connsiteY166" fmla="*/ 260239 h 1605023"/>
              <a:gd name="connsiteX167" fmla="*/ 2243644 w 10680562"/>
              <a:gd name="connsiteY167" fmla="*/ 251110 h 1605023"/>
              <a:gd name="connsiteX168" fmla="*/ 2253986 w 10680562"/>
              <a:gd name="connsiteY168" fmla="*/ 244616 h 1605023"/>
              <a:gd name="connsiteX169" fmla="*/ 2254285 w 10680562"/>
              <a:gd name="connsiteY169" fmla="*/ 243167 h 1605023"/>
              <a:gd name="connsiteX170" fmla="*/ 2295037 w 10680562"/>
              <a:gd name="connsiteY170" fmla="*/ 242433 h 1605023"/>
              <a:gd name="connsiteX171" fmla="*/ 2299648 w 10680562"/>
              <a:gd name="connsiteY171" fmla="*/ 239896 h 1605023"/>
              <a:gd name="connsiteX172" fmla="*/ 2327237 w 10680562"/>
              <a:gd name="connsiteY172" fmla="*/ 242539 h 1605023"/>
              <a:gd name="connsiteX173" fmla="*/ 2340943 w 10680562"/>
              <a:gd name="connsiteY173" fmla="*/ 242239 h 1605023"/>
              <a:gd name="connsiteX174" fmla="*/ 2345943 w 10680562"/>
              <a:gd name="connsiteY174" fmla="*/ 245589 h 1605023"/>
              <a:gd name="connsiteX175" fmla="*/ 2365602 w 10680562"/>
              <a:gd name="connsiteY175" fmla="*/ 243403 h 1605023"/>
              <a:gd name="connsiteX176" fmla="*/ 2367433 w 10680562"/>
              <a:gd name="connsiteY176" fmla="*/ 241858 h 1605023"/>
              <a:gd name="connsiteX177" fmla="*/ 2385231 w 10680562"/>
              <a:gd name="connsiteY177" fmla="*/ 244873 h 1605023"/>
              <a:gd name="connsiteX178" fmla="*/ 2402059 w 10680562"/>
              <a:gd name="connsiteY178" fmla="*/ 253223 h 1605023"/>
              <a:gd name="connsiteX179" fmla="*/ 2719020 w 10680562"/>
              <a:gd name="connsiteY179" fmla="*/ 235271 h 1605023"/>
              <a:gd name="connsiteX180" fmla="*/ 2877308 w 10680562"/>
              <a:gd name="connsiteY180" fmla="*/ 208630 h 1605023"/>
              <a:gd name="connsiteX181" fmla="*/ 3051375 w 10680562"/>
              <a:gd name="connsiteY181" fmla="*/ 154110 h 1605023"/>
              <a:gd name="connsiteX182" fmla="*/ 3104837 w 10680562"/>
              <a:gd name="connsiteY182" fmla="*/ 135199 h 1605023"/>
              <a:gd name="connsiteX183" fmla="*/ 3159836 w 10680562"/>
              <a:gd name="connsiteY183" fmla="*/ 142694 h 1605023"/>
              <a:gd name="connsiteX184" fmla="*/ 3177510 w 10680562"/>
              <a:gd name="connsiteY184" fmla="*/ 130186 h 1605023"/>
              <a:gd name="connsiteX185" fmla="*/ 3180470 w 10680562"/>
              <a:gd name="connsiteY185" fmla="*/ 127764 h 1605023"/>
              <a:gd name="connsiteX186" fmla="*/ 3194216 w 10680562"/>
              <a:gd name="connsiteY186" fmla="*/ 123837 h 1605023"/>
              <a:gd name="connsiteX187" fmla="*/ 3214710 w 10680562"/>
              <a:gd name="connsiteY187" fmla="*/ 104451 h 1605023"/>
              <a:gd name="connsiteX188" fmla="*/ 3240671 w 10680562"/>
              <a:gd name="connsiteY188" fmla="*/ 99232 h 1605023"/>
              <a:gd name="connsiteX189" fmla="*/ 3366544 w 10680562"/>
              <a:gd name="connsiteY189" fmla="*/ 82506 h 1605023"/>
              <a:gd name="connsiteX190" fmla="*/ 3440424 w 10680562"/>
              <a:gd name="connsiteY190" fmla="*/ 67891 h 1605023"/>
              <a:gd name="connsiteX191" fmla="*/ 3466248 w 10680562"/>
              <a:gd name="connsiteY191" fmla="*/ 55103 h 1605023"/>
              <a:gd name="connsiteX192" fmla="*/ 3503820 w 10680562"/>
              <a:gd name="connsiteY192" fmla="*/ 42110 h 1605023"/>
              <a:gd name="connsiteX193" fmla="*/ 3568389 w 10680562"/>
              <a:gd name="connsiteY193" fmla="*/ 13576 h 1605023"/>
              <a:gd name="connsiteX194" fmla="*/ 3604089 w 10680562"/>
              <a:gd name="connsiteY194" fmla="*/ 6980 h 1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680562" h="1605023">
                <a:moveTo>
                  <a:pt x="3617689" y="0"/>
                </a:moveTo>
                <a:lnTo>
                  <a:pt x="3635901" y="7738"/>
                </a:lnTo>
                <a:cubicBezTo>
                  <a:pt x="3636815" y="-13593"/>
                  <a:pt x="3674070" y="21953"/>
                  <a:pt x="3690891" y="7049"/>
                </a:cubicBezTo>
                <a:cubicBezTo>
                  <a:pt x="3723615" y="8082"/>
                  <a:pt x="3780877" y="7675"/>
                  <a:pt x="3832247" y="13937"/>
                </a:cubicBezTo>
                <a:cubicBezTo>
                  <a:pt x="3878761" y="52737"/>
                  <a:pt x="3960967" y="15082"/>
                  <a:pt x="3999111" y="44624"/>
                </a:cubicBezTo>
                <a:cubicBezTo>
                  <a:pt x="4011661" y="48427"/>
                  <a:pt x="4023440" y="49464"/>
                  <a:pt x="4034676" y="48775"/>
                </a:cubicBezTo>
                <a:lnTo>
                  <a:pt x="4065394" y="42879"/>
                </a:lnTo>
                <a:lnTo>
                  <a:pt x="4072648" y="33262"/>
                </a:lnTo>
                <a:lnTo>
                  <a:pt x="4092232" y="34026"/>
                </a:lnTo>
                <a:lnTo>
                  <a:pt x="4097470" y="32252"/>
                </a:lnTo>
                <a:cubicBezTo>
                  <a:pt x="4107476" y="28819"/>
                  <a:pt x="4117405" y="25741"/>
                  <a:pt x="4127488" y="24056"/>
                </a:cubicBezTo>
                <a:cubicBezTo>
                  <a:pt x="4122379" y="69900"/>
                  <a:pt x="4212421" y="17287"/>
                  <a:pt x="4190803" y="55685"/>
                </a:cubicBezTo>
                <a:cubicBezTo>
                  <a:pt x="4245322" y="54405"/>
                  <a:pt x="4210442" y="91290"/>
                  <a:pt x="4269333" y="54186"/>
                </a:cubicBezTo>
                <a:cubicBezTo>
                  <a:pt x="4360007" y="84494"/>
                  <a:pt x="4405441" y="66275"/>
                  <a:pt x="4481486" y="116915"/>
                </a:cubicBezTo>
                <a:cubicBezTo>
                  <a:pt x="4469366" y="96298"/>
                  <a:pt x="4624978" y="141388"/>
                  <a:pt x="4651418" y="150071"/>
                </a:cubicBezTo>
                <a:lnTo>
                  <a:pt x="4863575" y="175458"/>
                </a:lnTo>
                <a:cubicBezTo>
                  <a:pt x="4867452" y="182323"/>
                  <a:pt x="5007365" y="209256"/>
                  <a:pt x="5013635" y="213928"/>
                </a:cubicBezTo>
                <a:lnTo>
                  <a:pt x="5203044" y="228946"/>
                </a:lnTo>
                <a:lnTo>
                  <a:pt x="5207070" y="235105"/>
                </a:lnTo>
                <a:lnTo>
                  <a:pt x="5224253" y="240320"/>
                </a:lnTo>
                <a:lnTo>
                  <a:pt x="5256736" y="254811"/>
                </a:lnTo>
                <a:lnTo>
                  <a:pt x="5264095" y="253567"/>
                </a:lnTo>
                <a:lnTo>
                  <a:pt x="5315084" y="269264"/>
                </a:lnTo>
                <a:lnTo>
                  <a:pt x="5316393" y="267603"/>
                </a:lnTo>
                <a:cubicBezTo>
                  <a:pt x="5320500" y="264235"/>
                  <a:pt x="5325719" y="262424"/>
                  <a:pt x="5333427" y="263823"/>
                </a:cubicBezTo>
                <a:cubicBezTo>
                  <a:pt x="5330520" y="234164"/>
                  <a:pt x="5341605" y="254143"/>
                  <a:pt x="5364589" y="260882"/>
                </a:cubicBezTo>
                <a:cubicBezTo>
                  <a:pt x="5365199" y="216323"/>
                  <a:pt x="5425089" y="252089"/>
                  <a:pt x="5443973" y="230866"/>
                </a:cubicBezTo>
                <a:cubicBezTo>
                  <a:pt x="5460840" y="236821"/>
                  <a:pt x="5478689" y="242307"/>
                  <a:pt x="5497201" y="247023"/>
                </a:cubicBezTo>
                <a:lnTo>
                  <a:pt x="5508269" y="249256"/>
                </a:lnTo>
                <a:lnTo>
                  <a:pt x="5508636" y="248880"/>
                </a:lnTo>
                <a:cubicBezTo>
                  <a:pt x="5511356" y="248469"/>
                  <a:pt x="5515116" y="248867"/>
                  <a:pt x="5520606" y="250400"/>
                </a:cubicBezTo>
                <a:lnTo>
                  <a:pt x="5528451" y="253330"/>
                </a:lnTo>
                <a:lnTo>
                  <a:pt x="5549923" y="257662"/>
                </a:lnTo>
                <a:lnTo>
                  <a:pt x="5558295" y="256364"/>
                </a:lnTo>
                <a:lnTo>
                  <a:pt x="5664799" y="278924"/>
                </a:lnTo>
                <a:lnTo>
                  <a:pt x="5796160" y="307979"/>
                </a:lnTo>
                <a:lnTo>
                  <a:pt x="5897647" y="339431"/>
                </a:lnTo>
                <a:cubicBezTo>
                  <a:pt x="5894921" y="322560"/>
                  <a:pt x="5962532" y="357207"/>
                  <a:pt x="5978838" y="367970"/>
                </a:cubicBezTo>
                <a:cubicBezTo>
                  <a:pt x="6035145" y="375765"/>
                  <a:pt x="6006578" y="380813"/>
                  <a:pt x="6050367" y="386341"/>
                </a:cubicBezTo>
                <a:cubicBezTo>
                  <a:pt x="6051161" y="391932"/>
                  <a:pt x="6137489" y="380709"/>
                  <a:pt x="6140609" y="385135"/>
                </a:cubicBezTo>
                <a:cubicBezTo>
                  <a:pt x="6205928" y="424013"/>
                  <a:pt x="6248816" y="452185"/>
                  <a:pt x="6302950" y="448183"/>
                </a:cubicBezTo>
                <a:lnTo>
                  <a:pt x="6308533" y="448551"/>
                </a:lnTo>
                <a:lnTo>
                  <a:pt x="6340278" y="468555"/>
                </a:lnTo>
                <a:lnTo>
                  <a:pt x="6341685" y="467587"/>
                </a:lnTo>
                <a:cubicBezTo>
                  <a:pt x="6345560" y="465876"/>
                  <a:pt x="6349786" y="465470"/>
                  <a:pt x="6354862" y="467794"/>
                </a:cubicBezTo>
                <a:cubicBezTo>
                  <a:pt x="6361260" y="446013"/>
                  <a:pt x="6363438" y="462250"/>
                  <a:pt x="6377840" y="471024"/>
                </a:cubicBezTo>
                <a:cubicBezTo>
                  <a:pt x="6390990" y="439154"/>
                  <a:pt x="6423334" y="475084"/>
                  <a:pt x="6442804" y="463091"/>
                </a:cubicBezTo>
                <a:cubicBezTo>
                  <a:pt x="6453090" y="470255"/>
                  <a:pt x="6464204" y="477252"/>
                  <a:pt x="6476009" y="483807"/>
                </a:cubicBezTo>
                <a:lnTo>
                  <a:pt x="6483237" y="487308"/>
                </a:lnTo>
                <a:lnTo>
                  <a:pt x="6483605" y="487102"/>
                </a:lnTo>
                <a:cubicBezTo>
                  <a:pt x="6485654" y="487272"/>
                  <a:pt x="6488212" y="488201"/>
                  <a:pt x="6491673" y="490243"/>
                </a:cubicBezTo>
                <a:lnTo>
                  <a:pt x="6496411" y="493689"/>
                </a:lnTo>
                <a:lnTo>
                  <a:pt x="6510429" y="500479"/>
                </a:lnTo>
                <a:lnTo>
                  <a:pt x="6516750" y="500983"/>
                </a:lnTo>
                <a:cubicBezTo>
                  <a:pt x="6541864" y="496675"/>
                  <a:pt x="6554866" y="452619"/>
                  <a:pt x="6580199" y="483318"/>
                </a:cubicBezTo>
                <a:cubicBezTo>
                  <a:pt x="6622601" y="489571"/>
                  <a:pt x="6654587" y="470617"/>
                  <a:pt x="6690237" y="493051"/>
                </a:cubicBezTo>
                <a:cubicBezTo>
                  <a:pt x="6729957" y="498806"/>
                  <a:pt x="6766252" y="494451"/>
                  <a:pt x="6798356" y="506748"/>
                </a:cubicBezTo>
                <a:cubicBezTo>
                  <a:pt x="6813529" y="501270"/>
                  <a:pt x="6826992" y="500232"/>
                  <a:pt x="6837102" y="513677"/>
                </a:cubicBezTo>
                <a:cubicBezTo>
                  <a:pt x="6874837" y="515764"/>
                  <a:pt x="6887115" y="500833"/>
                  <a:pt x="6907934" y="517339"/>
                </a:cubicBezTo>
                <a:cubicBezTo>
                  <a:pt x="6934086" y="494196"/>
                  <a:pt x="6933260" y="504492"/>
                  <a:pt x="6941474" y="513632"/>
                </a:cubicBezTo>
                <a:lnTo>
                  <a:pt x="6942754" y="514394"/>
                </a:lnTo>
                <a:lnTo>
                  <a:pt x="6946363" y="511066"/>
                </a:lnTo>
                <a:lnTo>
                  <a:pt x="6952592" y="510252"/>
                </a:lnTo>
                <a:lnTo>
                  <a:pt x="6968398" y="513946"/>
                </a:lnTo>
                <a:lnTo>
                  <a:pt x="6974142" y="516310"/>
                </a:lnTo>
                <a:cubicBezTo>
                  <a:pt x="6978173" y="517574"/>
                  <a:pt x="6980948" y="517948"/>
                  <a:pt x="6982971" y="517694"/>
                </a:cubicBezTo>
                <a:lnTo>
                  <a:pt x="6983252" y="517416"/>
                </a:lnTo>
                <a:lnTo>
                  <a:pt x="6991400" y="519321"/>
                </a:lnTo>
                <a:cubicBezTo>
                  <a:pt x="7005004" y="523242"/>
                  <a:pt x="7018100" y="527732"/>
                  <a:pt x="7030460" y="532556"/>
                </a:cubicBezTo>
                <a:cubicBezTo>
                  <a:pt x="7044917" y="516932"/>
                  <a:pt x="7088472" y="545083"/>
                  <a:pt x="7089916" y="511503"/>
                </a:cubicBezTo>
                <a:cubicBezTo>
                  <a:pt x="7106785" y="517039"/>
                  <a:pt x="7114554" y="532321"/>
                  <a:pt x="7113059" y="509904"/>
                </a:cubicBezTo>
                <a:cubicBezTo>
                  <a:pt x="7118735" y="511110"/>
                  <a:pt x="7122641" y="509850"/>
                  <a:pt x="7125755" y="507393"/>
                </a:cubicBezTo>
                <a:lnTo>
                  <a:pt x="7126765" y="506166"/>
                </a:lnTo>
                <a:lnTo>
                  <a:pt x="7164175" y="519011"/>
                </a:lnTo>
                <a:lnTo>
                  <a:pt x="7169654" y="518219"/>
                </a:lnTo>
                <a:lnTo>
                  <a:pt x="7193386" y="529788"/>
                </a:lnTo>
                <a:lnTo>
                  <a:pt x="7205997" y="534060"/>
                </a:lnTo>
                <a:lnTo>
                  <a:pt x="7208842" y="538783"/>
                </a:lnTo>
                <a:cubicBezTo>
                  <a:pt x="7212314" y="541931"/>
                  <a:pt x="7217803" y="543928"/>
                  <a:pt x="7227817" y="543304"/>
                </a:cubicBezTo>
                <a:lnTo>
                  <a:pt x="7230267" y="542497"/>
                </a:lnTo>
                <a:lnTo>
                  <a:pt x="7244913" y="551160"/>
                </a:lnTo>
                <a:cubicBezTo>
                  <a:pt x="7249453" y="554807"/>
                  <a:pt x="7253253" y="559130"/>
                  <a:pt x="7255970" y="564383"/>
                </a:cubicBezTo>
                <a:cubicBezTo>
                  <a:pt x="7315146" y="548103"/>
                  <a:pt x="7361553" y="579076"/>
                  <a:pt x="7421156" y="584155"/>
                </a:cubicBezTo>
                <a:cubicBezTo>
                  <a:pt x="7465612" y="613750"/>
                  <a:pt x="7546249" y="613142"/>
                  <a:pt x="7553166" y="653085"/>
                </a:cubicBezTo>
                <a:cubicBezTo>
                  <a:pt x="7562552" y="609214"/>
                  <a:pt x="7673998" y="724531"/>
                  <a:pt x="7643092" y="662482"/>
                </a:cubicBezTo>
                <a:lnTo>
                  <a:pt x="7896429" y="689054"/>
                </a:lnTo>
                <a:cubicBezTo>
                  <a:pt x="7940867" y="662251"/>
                  <a:pt x="7914217" y="689365"/>
                  <a:pt x="7954620" y="689481"/>
                </a:cubicBezTo>
                <a:cubicBezTo>
                  <a:pt x="7937756" y="718000"/>
                  <a:pt x="8005608" y="680123"/>
                  <a:pt x="8000803" y="714583"/>
                </a:cubicBezTo>
                <a:cubicBezTo>
                  <a:pt x="8008309" y="713512"/>
                  <a:pt x="8015731" y="711389"/>
                  <a:pt x="8023216" y="709000"/>
                </a:cubicBezTo>
                <a:lnTo>
                  <a:pt x="8027136" y="707765"/>
                </a:lnTo>
                <a:lnTo>
                  <a:pt x="8041622" y="708731"/>
                </a:lnTo>
                <a:lnTo>
                  <a:pt x="8047209" y="701624"/>
                </a:lnTo>
                <a:lnTo>
                  <a:pt x="8070088" y="697789"/>
                </a:lnTo>
                <a:cubicBezTo>
                  <a:pt x="8078424" y="697492"/>
                  <a:pt x="8087123" y="698508"/>
                  <a:pt x="8096332" y="701624"/>
                </a:cubicBezTo>
                <a:cubicBezTo>
                  <a:pt x="8123926" y="724651"/>
                  <a:pt x="8185640" y="697894"/>
                  <a:pt x="8219225" y="728069"/>
                </a:cubicBezTo>
                <a:cubicBezTo>
                  <a:pt x="8232644" y="736562"/>
                  <a:pt x="8280723" y="746936"/>
                  <a:pt x="8293793" y="739200"/>
                </a:cubicBezTo>
                <a:cubicBezTo>
                  <a:pt x="8304636" y="739365"/>
                  <a:pt x="8314843" y="745516"/>
                  <a:pt x="8323753" y="736063"/>
                </a:cubicBezTo>
                <a:cubicBezTo>
                  <a:pt x="8336542" y="725164"/>
                  <a:pt x="8363344" y="752699"/>
                  <a:pt x="8364496" y="736635"/>
                </a:cubicBezTo>
                <a:cubicBezTo>
                  <a:pt x="8383724" y="755702"/>
                  <a:pt x="8414211" y="733717"/>
                  <a:pt x="8437662" y="731942"/>
                </a:cubicBezTo>
                <a:cubicBezTo>
                  <a:pt x="8451685" y="749699"/>
                  <a:pt x="8487061" y="728469"/>
                  <a:pt x="8533764" y="735554"/>
                </a:cubicBezTo>
                <a:cubicBezTo>
                  <a:pt x="8548878" y="755832"/>
                  <a:pt x="8565301" y="740114"/>
                  <a:pt x="8596769" y="769632"/>
                </a:cubicBezTo>
                <a:cubicBezTo>
                  <a:pt x="8598880" y="767829"/>
                  <a:pt x="8601326" y="766261"/>
                  <a:pt x="8604035" y="764982"/>
                </a:cubicBezTo>
                <a:cubicBezTo>
                  <a:pt x="8619777" y="757551"/>
                  <a:pt x="8640772" y="761213"/>
                  <a:pt x="8650929" y="773164"/>
                </a:cubicBezTo>
                <a:cubicBezTo>
                  <a:pt x="8702615" y="814545"/>
                  <a:pt x="8757170" y="823762"/>
                  <a:pt x="8806497" y="839707"/>
                </a:cubicBezTo>
                <a:cubicBezTo>
                  <a:pt x="8863157" y="854381"/>
                  <a:pt x="8833749" y="812347"/>
                  <a:pt x="8898377" y="854651"/>
                </a:cubicBezTo>
                <a:cubicBezTo>
                  <a:pt x="8909161" y="844048"/>
                  <a:pt x="8918437" y="845186"/>
                  <a:pt x="8932389" y="853846"/>
                </a:cubicBezTo>
                <a:cubicBezTo>
                  <a:pt x="8960146" y="860074"/>
                  <a:pt x="8965550" y="829338"/>
                  <a:pt x="8989288" y="852877"/>
                </a:cubicBezTo>
                <a:cubicBezTo>
                  <a:pt x="8988278" y="835633"/>
                  <a:pt x="9043995" y="856467"/>
                  <a:pt x="9035275" y="837110"/>
                </a:cubicBezTo>
                <a:cubicBezTo>
                  <a:pt x="9060165" y="838647"/>
                  <a:pt x="9108456" y="858499"/>
                  <a:pt x="9138626" y="862106"/>
                </a:cubicBezTo>
                <a:cubicBezTo>
                  <a:pt x="9165080" y="876547"/>
                  <a:pt x="9174888" y="860404"/>
                  <a:pt x="9216298" y="858754"/>
                </a:cubicBezTo>
                <a:cubicBezTo>
                  <a:pt x="9230418" y="871192"/>
                  <a:pt x="9244774" y="868822"/>
                  <a:pt x="9259941" y="861843"/>
                </a:cubicBezTo>
                <a:cubicBezTo>
                  <a:pt x="9297647" y="870955"/>
                  <a:pt x="9335980" y="863006"/>
                  <a:pt x="9380407" y="864825"/>
                </a:cubicBezTo>
                <a:cubicBezTo>
                  <a:pt x="9424338" y="883720"/>
                  <a:pt x="9443322" y="899138"/>
                  <a:pt x="9490772" y="901190"/>
                </a:cubicBezTo>
                <a:cubicBezTo>
                  <a:pt x="9530410" y="933396"/>
                  <a:pt x="9546422" y="928548"/>
                  <a:pt x="9584982" y="935980"/>
                </a:cubicBezTo>
                <a:cubicBezTo>
                  <a:pt x="9629819" y="954269"/>
                  <a:pt x="9718219" y="986435"/>
                  <a:pt x="9759797" y="1010923"/>
                </a:cubicBezTo>
                <a:cubicBezTo>
                  <a:pt x="9801376" y="1035410"/>
                  <a:pt x="9804503" y="1066293"/>
                  <a:pt x="9834455" y="1082908"/>
                </a:cubicBezTo>
                <a:cubicBezTo>
                  <a:pt x="9864406" y="1099522"/>
                  <a:pt x="9891608" y="1087791"/>
                  <a:pt x="9939504" y="1110614"/>
                </a:cubicBezTo>
                <a:cubicBezTo>
                  <a:pt x="9978150" y="1098522"/>
                  <a:pt x="10034187" y="1166580"/>
                  <a:pt x="10077001" y="1160906"/>
                </a:cubicBezTo>
                <a:cubicBezTo>
                  <a:pt x="10084861" y="1190721"/>
                  <a:pt x="10164307" y="1234884"/>
                  <a:pt x="10178431" y="1244920"/>
                </a:cubicBezTo>
                <a:cubicBezTo>
                  <a:pt x="10210316" y="1215779"/>
                  <a:pt x="10222273" y="1306394"/>
                  <a:pt x="10248658" y="1309335"/>
                </a:cubicBezTo>
                <a:lnTo>
                  <a:pt x="10414709" y="1388645"/>
                </a:lnTo>
                <a:cubicBezTo>
                  <a:pt x="10473963" y="1440373"/>
                  <a:pt x="10538857" y="1454568"/>
                  <a:pt x="10592469" y="1543828"/>
                </a:cubicBezTo>
                <a:cubicBezTo>
                  <a:pt x="10651538" y="1531501"/>
                  <a:pt x="10660082" y="1567462"/>
                  <a:pt x="10674941" y="1597388"/>
                </a:cubicBezTo>
                <a:lnTo>
                  <a:pt x="10680562" y="1605023"/>
                </a:lnTo>
                <a:lnTo>
                  <a:pt x="0" y="1605023"/>
                </a:lnTo>
                <a:lnTo>
                  <a:pt x="0" y="415048"/>
                </a:lnTo>
                <a:lnTo>
                  <a:pt x="9656" y="416044"/>
                </a:lnTo>
                <a:cubicBezTo>
                  <a:pt x="66794" y="420549"/>
                  <a:pt x="142962" y="423374"/>
                  <a:pt x="179196" y="423071"/>
                </a:cubicBezTo>
                <a:cubicBezTo>
                  <a:pt x="202136" y="418172"/>
                  <a:pt x="228694" y="392385"/>
                  <a:pt x="250912" y="408617"/>
                </a:cubicBezTo>
                <a:cubicBezTo>
                  <a:pt x="249389" y="392611"/>
                  <a:pt x="280512" y="416185"/>
                  <a:pt x="291375" y="403710"/>
                </a:cubicBezTo>
                <a:cubicBezTo>
                  <a:pt x="298635" y="393187"/>
                  <a:pt x="309770" y="397885"/>
                  <a:pt x="320542" y="396592"/>
                </a:cubicBezTo>
                <a:cubicBezTo>
                  <a:pt x="359051" y="397166"/>
                  <a:pt x="484339" y="405354"/>
                  <a:pt x="522426" y="407158"/>
                </a:cubicBezTo>
                <a:cubicBezTo>
                  <a:pt x="532069" y="408997"/>
                  <a:pt x="540856" y="408831"/>
                  <a:pt x="549068" y="407418"/>
                </a:cubicBezTo>
                <a:lnTo>
                  <a:pt x="571100" y="400562"/>
                </a:lnTo>
                <a:lnTo>
                  <a:pt x="575457" y="392801"/>
                </a:lnTo>
                <a:lnTo>
                  <a:pt x="589968" y="391807"/>
                </a:lnTo>
                <a:lnTo>
                  <a:pt x="593649" y="390062"/>
                </a:lnTo>
                <a:cubicBezTo>
                  <a:pt x="600667" y="386700"/>
                  <a:pt x="607669" y="383607"/>
                  <a:pt x="614928" y="381544"/>
                </a:cubicBezTo>
                <a:cubicBezTo>
                  <a:pt x="636416" y="381988"/>
                  <a:pt x="667253" y="387671"/>
                  <a:pt x="722580" y="392722"/>
                </a:cubicBezTo>
                <a:cubicBezTo>
                  <a:pt x="792539" y="408114"/>
                  <a:pt x="885615" y="380106"/>
                  <a:pt x="946884" y="411854"/>
                </a:cubicBezTo>
                <a:cubicBezTo>
                  <a:pt x="1028270" y="418469"/>
                  <a:pt x="1139077" y="429433"/>
                  <a:pt x="1210905" y="432414"/>
                </a:cubicBezTo>
                <a:cubicBezTo>
                  <a:pt x="1270803" y="429423"/>
                  <a:pt x="1321921" y="453757"/>
                  <a:pt x="1377854" y="429745"/>
                </a:cubicBezTo>
                <a:cubicBezTo>
                  <a:pt x="1381419" y="434564"/>
                  <a:pt x="1385901" y="438319"/>
                  <a:pt x="1391004" y="441307"/>
                </a:cubicBezTo>
                <a:lnTo>
                  <a:pt x="1406953" y="447889"/>
                </a:lnTo>
                <a:lnTo>
                  <a:pt x="1409246" y="446765"/>
                </a:lnTo>
                <a:cubicBezTo>
                  <a:pt x="1419066" y="444804"/>
                  <a:pt x="1424836" y="446037"/>
                  <a:pt x="1428800" y="448677"/>
                </a:cubicBezTo>
                <a:lnTo>
                  <a:pt x="1432402" y="452956"/>
                </a:lnTo>
                <a:lnTo>
                  <a:pt x="1606578" y="430870"/>
                </a:lnTo>
                <a:cubicBezTo>
                  <a:pt x="1619625" y="433971"/>
                  <a:pt x="1633347" y="436643"/>
                  <a:pt x="1647476" y="438687"/>
                </a:cubicBezTo>
                <a:lnTo>
                  <a:pt x="1655866" y="439472"/>
                </a:lnTo>
                <a:lnTo>
                  <a:pt x="1656096" y="439162"/>
                </a:lnTo>
                <a:cubicBezTo>
                  <a:pt x="1658061" y="438636"/>
                  <a:pt x="1666503" y="411823"/>
                  <a:pt x="1670708" y="412530"/>
                </a:cubicBezTo>
                <a:lnTo>
                  <a:pt x="1737953" y="399496"/>
                </a:lnTo>
                <a:lnTo>
                  <a:pt x="1848192" y="376032"/>
                </a:lnTo>
                <a:cubicBezTo>
                  <a:pt x="1887458" y="368088"/>
                  <a:pt x="1918458" y="352092"/>
                  <a:pt x="1954077" y="352621"/>
                </a:cubicBezTo>
                <a:cubicBezTo>
                  <a:pt x="1965180" y="342609"/>
                  <a:pt x="1976973" y="337201"/>
                  <a:pt x="1993047" y="346068"/>
                </a:cubicBezTo>
                <a:cubicBezTo>
                  <a:pt x="2028636" y="335449"/>
                  <a:pt x="2032293" y="317806"/>
                  <a:pt x="2059719" y="325903"/>
                </a:cubicBezTo>
                <a:cubicBezTo>
                  <a:pt x="2071905" y="296194"/>
                  <a:pt x="2076373" y="305826"/>
                  <a:pt x="2088528" y="311409"/>
                </a:cubicBezTo>
                <a:lnTo>
                  <a:pt x="2090087" y="311676"/>
                </a:lnTo>
                <a:lnTo>
                  <a:pt x="2091700" y="307455"/>
                </a:lnTo>
                <a:lnTo>
                  <a:pt x="2096989" y="304649"/>
                </a:lnTo>
                <a:lnTo>
                  <a:pt x="2113325" y="302764"/>
                </a:lnTo>
                <a:lnTo>
                  <a:pt x="2119780" y="303007"/>
                </a:lnTo>
                <a:cubicBezTo>
                  <a:pt x="2124111" y="302819"/>
                  <a:pt x="2126840" y="302239"/>
                  <a:pt x="2128562" y="301336"/>
                </a:cubicBezTo>
                <a:cubicBezTo>
                  <a:pt x="2128600" y="301221"/>
                  <a:pt x="2128640" y="301107"/>
                  <a:pt x="2128679" y="300991"/>
                </a:cubicBezTo>
                <a:lnTo>
                  <a:pt x="2179558" y="299095"/>
                </a:lnTo>
                <a:cubicBezTo>
                  <a:pt x="2184857" y="280099"/>
                  <a:pt x="2238998" y="291238"/>
                  <a:pt x="2223277" y="260239"/>
                </a:cubicBezTo>
                <a:cubicBezTo>
                  <a:pt x="2241523" y="259676"/>
                  <a:pt x="2256386" y="270988"/>
                  <a:pt x="2243644" y="251110"/>
                </a:cubicBezTo>
                <a:cubicBezTo>
                  <a:pt x="2249448" y="250324"/>
                  <a:pt x="2252382" y="247882"/>
                  <a:pt x="2253986" y="244616"/>
                </a:cubicBezTo>
                <a:lnTo>
                  <a:pt x="2254285" y="243167"/>
                </a:lnTo>
                <a:lnTo>
                  <a:pt x="2295037" y="242433"/>
                </a:lnTo>
                <a:lnTo>
                  <a:pt x="2299648" y="239896"/>
                </a:lnTo>
                <a:lnTo>
                  <a:pt x="2327237" y="242539"/>
                </a:lnTo>
                <a:lnTo>
                  <a:pt x="2340943" y="242239"/>
                </a:lnTo>
                <a:lnTo>
                  <a:pt x="2345943" y="245589"/>
                </a:lnTo>
                <a:cubicBezTo>
                  <a:pt x="2350718" y="247299"/>
                  <a:pt x="2356754" y="247292"/>
                  <a:pt x="2365602" y="243403"/>
                </a:cubicBezTo>
                <a:lnTo>
                  <a:pt x="2367433" y="241858"/>
                </a:lnTo>
                <a:lnTo>
                  <a:pt x="2385231" y="244873"/>
                </a:lnTo>
                <a:cubicBezTo>
                  <a:pt x="2391237" y="246682"/>
                  <a:pt x="2396907" y="249351"/>
                  <a:pt x="2402059" y="253223"/>
                </a:cubicBezTo>
                <a:cubicBezTo>
                  <a:pt x="2457690" y="251623"/>
                  <a:pt x="2639813" y="242704"/>
                  <a:pt x="2719020" y="235271"/>
                </a:cubicBezTo>
                <a:cubicBezTo>
                  <a:pt x="2762954" y="229515"/>
                  <a:pt x="2821915" y="222156"/>
                  <a:pt x="2877308" y="208630"/>
                </a:cubicBezTo>
                <a:cubicBezTo>
                  <a:pt x="2947949" y="226393"/>
                  <a:pt x="2978035" y="153757"/>
                  <a:pt x="3051375" y="154110"/>
                </a:cubicBezTo>
                <a:cubicBezTo>
                  <a:pt x="3078434" y="115011"/>
                  <a:pt x="3067807" y="148493"/>
                  <a:pt x="3104837" y="135199"/>
                </a:cubicBezTo>
                <a:cubicBezTo>
                  <a:pt x="3103880" y="166713"/>
                  <a:pt x="3146743" y="109780"/>
                  <a:pt x="3159836" y="142694"/>
                </a:cubicBezTo>
                <a:cubicBezTo>
                  <a:pt x="3166160" y="139232"/>
                  <a:pt x="3171875" y="134841"/>
                  <a:pt x="3177510" y="130186"/>
                </a:cubicBezTo>
                <a:lnTo>
                  <a:pt x="3180470" y="127764"/>
                </a:lnTo>
                <a:lnTo>
                  <a:pt x="3194216" y="123837"/>
                </a:lnTo>
                <a:lnTo>
                  <a:pt x="3214710" y="104451"/>
                </a:lnTo>
                <a:cubicBezTo>
                  <a:pt x="3222186" y="101416"/>
                  <a:pt x="3230663" y="99454"/>
                  <a:pt x="3240671" y="99232"/>
                </a:cubicBezTo>
                <a:cubicBezTo>
                  <a:pt x="3277606" y="111009"/>
                  <a:pt x="3320498" y="66221"/>
                  <a:pt x="3366544" y="82506"/>
                </a:cubicBezTo>
                <a:cubicBezTo>
                  <a:pt x="3383134" y="85775"/>
                  <a:pt x="3432393" y="79256"/>
                  <a:pt x="3440424" y="67891"/>
                </a:cubicBezTo>
                <a:cubicBezTo>
                  <a:pt x="3450432" y="64444"/>
                  <a:pt x="3462892" y="66649"/>
                  <a:pt x="3466248" y="55103"/>
                </a:cubicBezTo>
                <a:cubicBezTo>
                  <a:pt x="3472418" y="40954"/>
                  <a:pt x="3510917" y="57092"/>
                  <a:pt x="3503820" y="42110"/>
                </a:cubicBezTo>
                <a:lnTo>
                  <a:pt x="3568389" y="13576"/>
                </a:lnTo>
                <a:cubicBezTo>
                  <a:pt x="3579310" y="19318"/>
                  <a:pt x="3590168" y="14433"/>
                  <a:pt x="3604089" y="698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Dollar">
            <a:extLst>
              <a:ext uri="{FF2B5EF4-FFF2-40B4-BE49-F238E27FC236}">
                <a16:creationId xmlns:a16="http://schemas.microsoft.com/office/drawing/2014/main" id="{3C86D444-80D7-D190-CB8C-6F13C7D7E2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0878" y="1668439"/>
            <a:ext cx="3521122" cy="3521122"/>
          </a:xfrm>
          <a:prstGeom prst="rect">
            <a:avLst/>
          </a:prstGeom>
        </p:spPr>
      </p:pic>
    </p:spTree>
    <p:extLst>
      <p:ext uri="{BB962C8B-B14F-4D97-AF65-F5344CB8AC3E}">
        <p14:creationId xmlns:p14="http://schemas.microsoft.com/office/powerpoint/2010/main" val="25493869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person holding a hand&#10;&#10;Description automatically generated">
            <a:extLst>
              <a:ext uri="{FF2B5EF4-FFF2-40B4-BE49-F238E27FC236}">
                <a16:creationId xmlns:a16="http://schemas.microsoft.com/office/drawing/2014/main" id="{512A017C-C268-64D5-36BF-31569673D1E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477CA48E-5D8B-1598-1D8A-51E94569E4C3}"/>
              </a:ext>
            </a:extLst>
          </p:cNvPr>
          <p:cNvSpPr/>
          <p:nvPr/>
        </p:nvSpPr>
        <p:spPr>
          <a:xfrm>
            <a:off x="3002692" y="2473064"/>
            <a:ext cx="7142205" cy="1107996"/>
          </a:xfrm>
          <a:prstGeom prst="rect">
            <a:avLst/>
          </a:prstGeom>
          <a:noFill/>
        </p:spPr>
        <p:txBody>
          <a:bodyPr wrap="square" lIns="91440" tIns="45720" rIns="91440" bIns="45720">
            <a:spAutoFit/>
          </a:bodyPr>
          <a:lstStyle/>
          <a:p>
            <a:pPr algn="ctr"/>
            <a:r>
              <a:rPr lang="en-US" sz="6600" b="1" cap="none" spc="0" dirty="0">
                <a:ln w="10160">
                  <a:solidFill>
                    <a:schemeClr val="bg1"/>
                  </a:solidFill>
                  <a:prstDash val="solid"/>
                </a:ln>
                <a:solidFill>
                  <a:schemeClr val="accent1">
                    <a:lumMod val="75000"/>
                  </a:schemeClr>
                </a:solidFill>
                <a:effectLst>
                  <a:outerShdw blurRad="38100" dist="22860" dir="5400000" algn="tl" rotWithShape="0">
                    <a:srgbClr val="000000">
                      <a:alpha val="30000"/>
                    </a:srgbClr>
                  </a:outerShdw>
                </a:effectLst>
              </a:rPr>
              <a:t>Special Assistance</a:t>
            </a:r>
          </a:p>
        </p:txBody>
      </p:sp>
    </p:spTree>
    <p:extLst>
      <p:ext uri="{BB962C8B-B14F-4D97-AF65-F5344CB8AC3E}">
        <p14:creationId xmlns:p14="http://schemas.microsoft.com/office/powerpoint/2010/main" val="2809529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B49665F-0298-4449-8D2D-209989CB9E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2">
            <a:extLst>
              <a:ext uri="{FF2B5EF4-FFF2-40B4-BE49-F238E27FC236}">
                <a16:creationId xmlns:a16="http://schemas.microsoft.com/office/drawing/2014/main" id="{A71EEC14-174A-46FA-B046-474750457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EB6CB95-E653-4C6C-AE51-62FD848E8D5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89" y="-2"/>
            <a:ext cx="3468234" cy="6858000"/>
            <a:chOff x="651279" y="598259"/>
            <a:chExt cx="10889442" cy="5680742"/>
          </a:xfrm>
        </p:grpSpPr>
        <p:sp>
          <p:nvSpPr>
            <p:cNvPr id="14" name="Color">
              <a:extLst>
                <a:ext uri="{FF2B5EF4-FFF2-40B4-BE49-F238E27FC236}">
                  <a16:creationId xmlns:a16="http://schemas.microsoft.com/office/drawing/2014/main" id="{BDD3CB8E-ABA7-4F37-BB2C-64FFD19813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lor">
              <a:extLst>
                <a:ext uri="{FF2B5EF4-FFF2-40B4-BE49-F238E27FC236}">
                  <a16:creationId xmlns:a16="http://schemas.microsoft.com/office/drawing/2014/main" id="{C2CA788A-B2FD-494C-BED0-83E31F6DF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8" name="Freeform: Shape 1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0BF5FC60-E54E-3EAD-005E-64A8D7307967}"/>
              </a:ext>
            </a:extLst>
          </p:cNvPr>
          <p:cNvSpPr>
            <a:spLocks noGrp="1"/>
          </p:cNvSpPr>
          <p:nvPr>
            <p:ph type="title"/>
          </p:nvPr>
        </p:nvSpPr>
        <p:spPr>
          <a:xfrm rot="16200000">
            <a:off x="-1325880" y="1947672"/>
            <a:ext cx="5961888" cy="2788920"/>
          </a:xfrm>
        </p:spPr>
        <p:txBody>
          <a:bodyPr anchor="ctr">
            <a:normAutofit/>
          </a:bodyPr>
          <a:lstStyle/>
          <a:p>
            <a:br>
              <a:rPr lang="en-US" sz="4100">
                <a:solidFill>
                  <a:schemeClr val="bg1"/>
                </a:solidFill>
              </a:rPr>
            </a:br>
            <a:r>
              <a:rPr lang="en-US" sz="4100">
                <a:solidFill>
                  <a:schemeClr val="bg1"/>
                </a:solidFill>
              </a:rPr>
              <a:t>Skilled Nursing and Skilled Nursing with Memory Care. </a:t>
            </a:r>
            <a:br>
              <a:rPr lang="en-US" sz="4100">
                <a:solidFill>
                  <a:schemeClr val="bg1"/>
                </a:solidFill>
              </a:rPr>
            </a:br>
            <a:endParaRPr lang="en-US" sz="4100">
              <a:solidFill>
                <a:schemeClr val="bg1"/>
              </a:solidFill>
            </a:endParaRPr>
          </a:p>
        </p:txBody>
      </p:sp>
      <p:graphicFrame>
        <p:nvGraphicFramePr>
          <p:cNvPr id="5" name="Content Placeholder 2">
            <a:extLst>
              <a:ext uri="{FF2B5EF4-FFF2-40B4-BE49-F238E27FC236}">
                <a16:creationId xmlns:a16="http://schemas.microsoft.com/office/drawing/2014/main" id="{FD721B23-1854-37A3-7E58-82CA1C24892F}"/>
              </a:ext>
            </a:extLst>
          </p:cNvPr>
          <p:cNvGraphicFramePr>
            <a:graphicFrameLocks noGrp="1"/>
          </p:cNvGraphicFramePr>
          <p:nvPr>
            <p:ph idx="1"/>
            <p:extLst>
              <p:ext uri="{D42A27DB-BD31-4B8C-83A1-F6EECF244321}">
                <p14:modId xmlns:p14="http://schemas.microsoft.com/office/powerpoint/2010/main" val="2715381964"/>
              </p:ext>
            </p:extLst>
          </p:nvPr>
        </p:nvGraphicFramePr>
        <p:xfrm>
          <a:off x="3794296" y="288758"/>
          <a:ext cx="7559504" cy="62852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665715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A32781-1DD8-61C0-A506-70B5560541C8}"/>
              </a:ext>
            </a:extLst>
          </p:cNvPr>
          <p:cNvSpPr>
            <a:spLocks noGrp="1"/>
          </p:cNvSpPr>
          <p:nvPr>
            <p:ph type="title"/>
          </p:nvPr>
        </p:nvSpPr>
        <p:spPr>
          <a:xfrm>
            <a:off x="1137034" y="609600"/>
            <a:ext cx="6478417" cy="1322887"/>
          </a:xfrm>
        </p:spPr>
        <p:txBody>
          <a:bodyPr>
            <a:normAutofit/>
          </a:bodyPr>
          <a:lstStyle/>
          <a:p>
            <a:r>
              <a:rPr lang="en-US" dirty="0"/>
              <a:t>Types of Special Assistance </a:t>
            </a:r>
          </a:p>
        </p:txBody>
      </p:sp>
      <p:sp>
        <p:nvSpPr>
          <p:cNvPr id="12" name="Freeform: Shape 11">
            <a:extLst>
              <a:ext uri="{FF2B5EF4-FFF2-40B4-BE49-F238E27FC236}">
                <a16:creationId xmlns:a16="http://schemas.microsoft.com/office/drawing/2014/main" id="{C1657055-16FE-41A2-B207-7880F6DCA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89924" y="2"/>
            <a:ext cx="7602076" cy="470844"/>
          </a:xfrm>
          <a:custGeom>
            <a:avLst/>
            <a:gdLst>
              <a:gd name="connsiteX0" fmla="*/ 9683888 w 9683888"/>
              <a:gd name="connsiteY0" fmla="*/ 0 h 743457"/>
              <a:gd name="connsiteX1" fmla="*/ 0 w 9683888"/>
              <a:gd name="connsiteY1" fmla="*/ 0 h 743457"/>
              <a:gd name="connsiteX2" fmla="*/ 0 w 9683888"/>
              <a:gd name="connsiteY2" fmla="*/ 365878 h 743457"/>
              <a:gd name="connsiteX3" fmla="*/ 11844 w 9683888"/>
              <a:gd name="connsiteY3" fmla="*/ 367909 h 743457"/>
              <a:gd name="connsiteX4" fmla="*/ 106208 w 9683888"/>
              <a:gd name="connsiteY4" fmla="*/ 385974 h 743457"/>
              <a:gd name="connsiteX5" fmla="*/ 183667 w 9683888"/>
              <a:gd name="connsiteY5" fmla="*/ 399162 h 743457"/>
              <a:gd name="connsiteX6" fmla="*/ 292430 w 9683888"/>
              <a:gd name="connsiteY6" fmla="*/ 390408 h 743457"/>
              <a:gd name="connsiteX7" fmla="*/ 386942 w 9683888"/>
              <a:gd name="connsiteY7" fmla="*/ 395582 h 743457"/>
              <a:gd name="connsiteX8" fmla="*/ 485751 w 9683888"/>
              <a:gd name="connsiteY8" fmla="*/ 408404 h 743457"/>
              <a:gd name="connsiteX9" fmla="*/ 604107 w 9683888"/>
              <a:gd name="connsiteY9" fmla="*/ 418647 h 743457"/>
              <a:gd name="connsiteX10" fmla="*/ 694081 w 9683888"/>
              <a:gd name="connsiteY10" fmla="*/ 449524 h 743457"/>
              <a:gd name="connsiteX11" fmla="*/ 762452 w 9683888"/>
              <a:gd name="connsiteY11" fmla="*/ 456090 h 743457"/>
              <a:gd name="connsiteX12" fmla="*/ 987872 w 9683888"/>
              <a:gd name="connsiteY12" fmla="*/ 481862 h 743457"/>
              <a:gd name="connsiteX13" fmla="*/ 1077163 w 9683888"/>
              <a:gd name="connsiteY13" fmla="*/ 524467 h 743457"/>
              <a:gd name="connsiteX14" fmla="*/ 1258716 w 9683888"/>
              <a:gd name="connsiteY14" fmla="*/ 587975 h 743457"/>
              <a:gd name="connsiteX15" fmla="*/ 1298056 w 9683888"/>
              <a:gd name="connsiteY15" fmla="*/ 595413 h 743457"/>
              <a:gd name="connsiteX16" fmla="*/ 1327017 w 9683888"/>
              <a:gd name="connsiteY16" fmla="*/ 617412 h 743457"/>
              <a:gd name="connsiteX17" fmla="*/ 1347909 w 9683888"/>
              <a:gd name="connsiteY17" fmla="*/ 620209 h 743457"/>
              <a:gd name="connsiteX18" fmla="*/ 1421792 w 9683888"/>
              <a:gd name="connsiteY18" fmla="*/ 626139 h 743457"/>
              <a:gd name="connsiteX19" fmla="*/ 1519789 w 9683888"/>
              <a:gd name="connsiteY19" fmla="*/ 645011 h 743457"/>
              <a:gd name="connsiteX20" fmla="*/ 1620886 w 9683888"/>
              <a:gd name="connsiteY20" fmla="*/ 687715 h 743457"/>
              <a:gd name="connsiteX21" fmla="*/ 1676745 w 9683888"/>
              <a:gd name="connsiteY21" fmla="*/ 690130 h 743457"/>
              <a:gd name="connsiteX22" fmla="*/ 1832228 w 9683888"/>
              <a:gd name="connsiteY22" fmla="*/ 690860 h 743457"/>
              <a:gd name="connsiteX23" fmla="*/ 1980464 w 9683888"/>
              <a:gd name="connsiteY23" fmla="*/ 704858 h 743457"/>
              <a:gd name="connsiteX24" fmla="*/ 2051150 w 9683888"/>
              <a:gd name="connsiteY24" fmla="*/ 711187 h 743457"/>
              <a:gd name="connsiteX25" fmla="*/ 2162824 w 9683888"/>
              <a:gd name="connsiteY25" fmla="*/ 709178 h 743457"/>
              <a:gd name="connsiteX26" fmla="*/ 2259859 w 9683888"/>
              <a:gd name="connsiteY26" fmla="*/ 718188 h 743457"/>
              <a:gd name="connsiteX27" fmla="*/ 2378290 w 9683888"/>
              <a:gd name="connsiteY27" fmla="*/ 738748 h 743457"/>
              <a:gd name="connsiteX28" fmla="*/ 2407828 w 9683888"/>
              <a:gd name="connsiteY28" fmla="*/ 743457 h 743457"/>
              <a:gd name="connsiteX29" fmla="*/ 2428936 w 9683888"/>
              <a:gd name="connsiteY29" fmla="*/ 734697 h 743457"/>
              <a:gd name="connsiteX30" fmla="*/ 2646106 w 9683888"/>
              <a:gd name="connsiteY30" fmla="*/ 660204 h 743457"/>
              <a:gd name="connsiteX31" fmla="*/ 2799920 w 9683888"/>
              <a:gd name="connsiteY31" fmla="*/ 630451 h 743457"/>
              <a:gd name="connsiteX32" fmla="*/ 2953556 w 9683888"/>
              <a:gd name="connsiteY32" fmla="*/ 607173 h 743457"/>
              <a:gd name="connsiteX33" fmla="*/ 3009839 w 9683888"/>
              <a:gd name="connsiteY33" fmla="*/ 601743 h 743457"/>
              <a:gd name="connsiteX34" fmla="*/ 3115016 w 9683888"/>
              <a:gd name="connsiteY34" fmla="*/ 584982 h 743457"/>
              <a:gd name="connsiteX35" fmla="*/ 3185844 w 9683888"/>
              <a:gd name="connsiteY35" fmla="*/ 595356 h 743457"/>
              <a:gd name="connsiteX36" fmla="*/ 3246013 w 9683888"/>
              <a:gd name="connsiteY36" fmla="*/ 592418 h 743457"/>
              <a:gd name="connsiteX37" fmla="*/ 3313565 w 9683888"/>
              <a:gd name="connsiteY37" fmla="*/ 574138 h 743457"/>
              <a:gd name="connsiteX38" fmla="*/ 3414143 w 9683888"/>
              <a:gd name="connsiteY38" fmla="*/ 553730 h 743457"/>
              <a:gd name="connsiteX39" fmla="*/ 3552895 w 9683888"/>
              <a:gd name="connsiteY39" fmla="*/ 548563 h 743457"/>
              <a:gd name="connsiteX40" fmla="*/ 3753012 w 9683888"/>
              <a:gd name="connsiteY40" fmla="*/ 599520 h 743457"/>
              <a:gd name="connsiteX41" fmla="*/ 3804392 w 9683888"/>
              <a:gd name="connsiteY41" fmla="*/ 604131 h 743457"/>
              <a:gd name="connsiteX42" fmla="*/ 3916696 w 9683888"/>
              <a:gd name="connsiteY42" fmla="*/ 606540 h 743457"/>
              <a:gd name="connsiteX43" fmla="*/ 4063849 w 9683888"/>
              <a:gd name="connsiteY43" fmla="*/ 604058 h 743457"/>
              <a:gd name="connsiteX44" fmla="*/ 4172179 w 9683888"/>
              <a:gd name="connsiteY44" fmla="*/ 592355 h 743457"/>
              <a:gd name="connsiteX45" fmla="*/ 4276294 w 9683888"/>
              <a:gd name="connsiteY45" fmla="*/ 587119 h 743457"/>
              <a:gd name="connsiteX46" fmla="*/ 4411090 w 9683888"/>
              <a:gd name="connsiteY46" fmla="*/ 575600 h 743457"/>
              <a:gd name="connsiteX47" fmla="*/ 4540465 w 9683888"/>
              <a:gd name="connsiteY47" fmla="*/ 567464 h 743457"/>
              <a:gd name="connsiteX48" fmla="*/ 4545352 w 9683888"/>
              <a:gd name="connsiteY48" fmla="*/ 555554 h 743457"/>
              <a:gd name="connsiteX49" fmla="*/ 4564014 w 9683888"/>
              <a:gd name="connsiteY49" fmla="*/ 553660 h 743457"/>
              <a:gd name="connsiteX50" fmla="*/ 4568602 w 9683888"/>
              <a:gd name="connsiteY50" fmla="*/ 550913 h 743457"/>
              <a:gd name="connsiteX51" fmla="*/ 4595289 w 9683888"/>
              <a:gd name="connsiteY51" fmla="*/ 537407 h 743457"/>
              <a:gd name="connsiteX52" fmla="*/ 4739026 w 9683888"/>
              <a:gd name="connsiteY52" fmla="*/ 532483 h 743457"/>
              <a:gd name="connsiteX53" fmla="*/ 5061335 w 9683888"/>
              <a:gd name="connsiteY53" fmla="*/ 545635 h 743457"/>
              <a:gd name="connsiteX54" fmla="*/ 5338634 w 9683888"/>
              <a:gd name="connsiteY54" fmla="*/ 595754 h 743457"/>
              <a:gd name="connsiteX55" fmla="*/ 5529430 w 9683888"/>
              <a:gd name="connsiteY55" fmla="*/ 606335 h 743457"/>
              <a:gd name="connsiteX56" fmla="*/ 5604039 w 9683888"/>
              <a:gd name="connsiteY56" fmla="*/ 607676 h 743457"/>
              <a:gd name="connsiteX57" fmla="*/ 5625281 w 9683888"/>
              <a:gd name="connsiteY57" fmla="*/ 617253 h 743457"/>
              <a:gd name="connsiteX58" fmla="*/ 5628138 w 9683888"/>
              <a:gd name="connsiteY58" fmla="*/ 615483 h 743457"/>
              <a:gd name="connsiteX59" fmla="*/ 5653593 w 9683888"/>
              <a:gd name="connsiteY59" fmla="*/ 617873 h 743457"/>
              <a:gd name="connsiteX60" fmla="*/ 5658658 w 9683888"/>
              <a:gd name="connsiteY60" fmla="*/ 624279 h 743457"/>
              <a:gd name="connsiteX61" fmla="*/ 5675963 w 9683888"/>
              <a:gd name="connsiteY61" fmla="*/ 627762 h 743457"/>
              <a:gd name="connsiteX62" fmla="*/ 5709625 w 9683888"/>
              <a:gd name="connsiteY62" fmla="*/ 639593 h 743457"/>
              <a:gd name="connsiteX63" fmla="*/ 5716324 w 9683888"/>
              <a:gd name="connsiteY63" fmla="*/ 637148 h 743457"/>
              <a:gd name="connsiteX64" fmla="*/ 5767720 w 9683888"/>
              <a:gd name="connsiteY64" fmla="*/ 647737 h 743457"/>
              <a:gd name="connsiteX65" fmla="*/ 5768619 w 9683888"/>
              <a:gd name="connsiteY65" fmla="*/ 645671 h 743457"/>
              <a:gd name="connsiteX66" fmla="*/ 5858696 w 9683888"/>
              <a:gd name="connsiteY66" fmla="*/ 628099 h 743457"/>
              <a:gd name="connsiteX67" fmla="*/ 5935260 w 9683888"/>
              <a:gd name="connsiteY67" fmla="*/ 596904 h 743457"/>
              <a:gd name="connsiteX68" fmla="*/ 5946176 w 9683888"/>
              <a:gd name="connsiteY68" fmla="*/ 597874 h 743457"/>
              <a:gd name="connsiteX69" fmla="*/ 5946447 w 9683888"/>
              <a:gd name="connsiteY69" fmla="*/ 597396 h 743457"/>
              <a:gd name="connsiteX70" fmla="*/ 5958069 w 9683888"/>
              <a:gd name="connsiteY70" fmla="*/ 597432 h 743457"/>
              <a:gd name="connsiteX71" fmla="*/ 5966081 w 9683888"/>
              <a:gd name="connsiteY71" fmla="*/ 599643 h 743457"/>
              <a:gd name="connsiteX72" fmla="*/ 5987259 w 9683888"/>
              <a:gd name="connsiteY72" fmla="*/ 601523 h 743457"/>
              <a:gd name="connsiteX73" fmla="*/ 5994905 w 9683888"/>
              <a:gd name="connsiteY73" fmla="*/ 598873 h 743457"/>
              <a:gd name="connsiteX74" fmla="*/ 6054803 w 9683888"/>
              <a:gd name="connsiteY74" fmla="*/ 541202 h 743457"/>
              <a:gd name="connsiteX75" fmla="*/ 6188672 w 9683888"/>
              <a:gd name="connsiteY75" fmla="*/ 496389 h 743457"/>
              <a:gd name="connsiteX76" fmla="*/ 6323280 w 9683888"/>
              <a:gd name="connsiteY76" fmla="*/ 458013 h 743457"/>
              <a:gd name="connsiteX77" fmla="*/ 6457257 w 9683888"/>
              <a:gd name="connsiteY77" fmla="*/ 414621 h 743457"/>
              <a:gd name="connsiteX78" fmla="*/ 6530019 w 9683888"/>
              <a:gd name="connsiteY78" fmla="*/ 423168 h 743457"/>
              <a:gd name="connsiteX79" fmla="*/ 6626800 w 9683888"/>
              <a:gd name="connsiteY79" fmla="*/ 375078 h 743457"/>
              <a:gd name="connsiteX80" fmla="*/ 6689231 w 9683888"/>
              <a:gd name="connsiteY80" fmla="*/ 353501 h 743457"/>
              <a:gd name="connsiteX81" fmla="*/ 6726440 w 9683888"/>
              <a:gd name="connsiteY81" fmla="*/ 340276 h 743457"/>
              <a:gd name="connsiteX82" fmla="*/ 6835228 w 9683888"/>
              <a:gd name="connsiteY82" fmla="*/ 329393 h 743457"/>
              <a:gd name="connsiteX83" fmla="*/ 7039363 w 9683888"/>
              <a:gd name="connsiteY83" fmla="*/ 370823 h 743457"/>
              <a:gd name="connsiteX84" fmla="*/ 7095156 w 9683888"/>
              <a:gd name="connsiteY84" fmla="*/ 366075 h 743457"/>
              <a:gd name="connsiteX85" fmla="*/ 7187061 w 9683888"/>
              <a:gd name="connsiteY85" fmla="*/ 383876 h 743457"/>
              <a:gd name="connsiteX86" fmla="*/ 7295039 w 9683888"/>
              <a:gd name="connsiteY86" fmla="*/ 355046 h 743457"/>
              <a:gd name="connsiteX87" fmla="*/ 7373651 w 9683888"/>
              <a:gd name="connsiteY87" fmla="*/ 322299 h 743457"/>
              <a:gd name="connsiteX88" fmla="*/ 7418964 w 9683888"/>
              <a:gd name="connsiteY88" fmla="*/ 308685 h 743457"/>
              <a:gd name="connsiteX89" fmla="*/ 7450568 w 9683888"/>
              <a:gd name="connsiteY89" fmla="*/ 293511 h 743457"/>
              <a:gd name="connsiteX90" fmla="*/ 7538380 w 9683888"/>
              <a:gd name="connsiteY90" fmla="*/ 283235 h 743457"/>
              <a:gd name="connsiteX91" fmla="*/ 7786348 w 9683888"/>
              <a:gd name="connsiteY91" fmla="*/ 225377 h 743457"/>
              <a:gd name="connsiteX92" fmla="*/ 7849534 w 9683888"/>
              <a:gd name="connsiteY92" fmla="*/ 245434 h 743457"/>
              <a:gd name="connsiteX93" fmla="*/ 7981165 w 9683888"/>
              <a:gd name="connsiteY93" fmla="*/ 222252 h 743457"/>
              <a:gd name="connsiteX94" fmla="*/ 8171882 w 9683888"/>
              <a:gd name="connsiteY94" fmla="*/ 222497 h 743457"/>
              <a:gd name="connsiteX95" fmla="*/ 8242270 w 9683888"/>
              <a:gd name="connsiteY95" fmla="*/ 180535 h 743457"/>
              <a:gd name="connsiteX96" fmla="*/ 8490152 w 9683888"/>
              <a:gd name="connsiteY96" fmla="*/ 209193 h 743457"/>
              <a:gd name="connsiteX97" fmla="*/ 8622272 w 9683888"/>
              <a:gd name="connsiteY97" fmla="*/ 188859 h 743457"/>
              <a:gd name="connsiteX98" fmla="*/ 8738606 w 9683888"/>
              <a:gd name="connsiteY98" fmla="*/ 208945 h 743457"/>
              <a:gd name="connsiteX99" fmla="*/ 8831307 w 9683888"/>
              <a:gd name="connsiteY99" fmla="*/ 207738 h 743457"/>
              <a:gd name="connsiteX100" fmla="*/ 8891432 w 9683888"/>
              <a:gd name="connsiteY100" fmla="*/ 184510 h 743457"/>
              <a:gd name="connsiteX101" fmla="*/ 8946980 w 9683888"/>
              <a:gd name="connsiteY101" fmla="*/ 145578 h 743457"/>
              <a:gd name="connsiteX102" fmla="*/ 9107760 w 9683888"/>
              <a:gd name="connsiteY102" fmla="*/ 128052 h 743457"/>
              <a:gd name="connsiteX103" fmla="*/ 9195623 w 9683888"/>
              <a:gd name="connsiteY103" fmla="*/ 100212 h 743457"/>
              <a:gd name="connsiteX104" fmla="*/ 9256898 w 9683888"/>
              <a:gd name="connsiteY104" fmla="*/ 73900 h 743457"/>
              <a:gd name="connsiteX105" fmla="*/ 9351740 w 9683888"/>
              <a:gd name="connsiteY105" fmla="*/ 80439 h 743457"/>
              <a:gd name="connsiteX106" fmla="*/ 9539796 w 9683888"/>
              <a:gd name="connsiteY106" fmla="*/ 87069 h 743457"/>
              <a:gd name="connsiteX107" fmla="*/ 9619109 w 9683888"/>
              <a:gd name="connsiteY107" fmla="*/ 39994 h 74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9683888" h="743457">
                <a:moveTo>
                  <a:pt x="9683888" y="0"/>
                </a:moveTo>
                <a:lnTo>
                  <a:pt x="0" y="0"/>
                </a:lnTo>
                <a:lnTo>
                  <a:pt x="0" y="365878"/>
                </a:lnTo>
                <a:lnTo>
                  <a:pt x="11844" y="367909"/>
                </a:lnTo>
                <a:cubicBezTo>
                  <a:pt x="50423" y="374387"/>
                  <a:pt x="87879" y="380746"/>
                  <a:pt x="106208" y="385974"/>
                </a:cubicBezTo>
                <a:cubicBezTo>
                  <a:pt x="119919" y="389979"/>
                  <a:pt x="149687" y="402128"/>
                  <a:pt x="183667" y="399162"/>
                </a:cubicBezTo>
                <a:cubicBezTo>
                  <a:pt x="228274" y="394575"/>
                  <a:pt x="256969" y="398315"/>
                  <a:pt x="292430" y="390408"/>
                </a:cubicBezTo>
                <a:cubicBezTo>
                  <a:pt x="325377" y="395694"/>
                  <a:pt x="374510" y="420053"/>
                  <a:pt x="386942" y="395582"/>
                </a:cubicBezTo>
                <a:cubicBezTo>
                  <a:pt x="400429" y="416427"/>
                  <a:pt x="451168" y="399411"/>
                  <a:pt x="485751" y="408404"/>
                </a:cubicBezTo>
                <a:cubicBezTo>
                  <a:pt x="520399" y="423586"/>
                  <a:pt x="570416" y="404235"/>
                  <a:pt x="604107" y="418647"/>
                </a:cubicBezTo>
                <a:cubicBezTo>
                  <a:pt x="633631" y="425521"/>
                  <a:pt x="672063" y="446364"/>
                  <a:pt x="694081" y="449524"/>
                </a:cubicBezTo>
                <a:cubicBezTo>
                  <a:pt x="700528" y="463278"/>
                  <a:pt x="713487" y="450700"/>
                  <a:pt x="762452" y="456090"/>
                </a:cubicBezTo>
                <a:cubicBezTo>
                  <a:pt x="811417" y="461479"/>
                  <a:pt x="935420" y="470466"/>
                  <a:pt x="987872" y="481862"/>
                </a:cubicBezTo>
                <a:cubicBezTo>
                  <a:pt x="1018493" y="475799"/>
                  <a:pt x="1019470" y="516810"/>
                  <a:pt x="1077163" y="524467"/>
                </a:cubicBezTo>
                <a:cubicBezTo>
                  <a:pt x="1124222" y="535807"/>
                  <a:pt x="1202940" y="574855"/>
                  <a:pt x="1258716" y="587975"/>
                </a:cubicBezTo>
                <a:cubicBezTo>
                  <a:pt x="1274181" y="586466"/>
                  <a:pt x="1286859" y="589632"/>
                  <a:pt x="1298056" y="595413"/>
                </a:cubicBezTo>
                <a:lnTo>
                  <a:pt x="1327017" y="617412"/>
                </a:lnTo>
                <a:lnTo>
                  <a:pt x="1347909" y="620209"/>
                </a:lnTo>
                <a:cubicBezTo>
                  <a:pt x="1377004" y="628445"/>
                  <a:pt x="1394712" y="616344"/>
                  <a:pt x="1421792" y="626139"/>
                </a:cubicBezTo>
                <a:cubicBezTo>
                  <a:pt x="1466260" y="647543"/>
                  <a:pt x="1506099" y="610975"/>
                  <a:pt x="1519789" y="645011"/>
                </a:cubicBezTo>
                <a:cubicBezTo>
                  <a:pt x="1556219" y="665699"/>
                  <a:pt x="1578776" y="668950"/>
                  <a:pt x="1620886" y="687715"/>
                </a:cubicBezTo>
                <a:cubicBezTo>
                  <a:pt x="1658228" y="693647"/>
                  <a:pt x="1636224" y="694371"/>
                  <a:pt x="1676745" y="690130"/>
                </a:cubicBezTo>
                <a:cubicBezTo>
                  <a:pt x="1713709" y="697532"/>
                  <a:pt x="1774627" y="701403"/>
                  <a:pt x="1832228" y="690860"/>
                </a:cubicBezTo>
                <a:cubicBezTo>
                  <a:pt x="1866586" y="689181"/>
                  <a:pt x="1949046" y="755765"/>
                  <a:pt x="1980464" y="704858"/>
                </a:cubicBezTo>
                <a:cubicBezTo>
                  <a:pt x="2001472" y="716610"/>
                  <a:pt x="2020758" y="710467"/>
                  <a:pt x="2051150" y="711187"/>
                </a:cubicBezTo>
                <a:cubicBezTo>
                  <a:pt x="2081543" y="711907"/>
                  <a:pt x="2117567" y="736153"/>
                  <a:pt x="2162824" y="709178"/>
                </a:cubicBezTo>
                <a:cubicBezTo>
                  <a:pt x="2219712" y="701824"/>
                  <a:pt x="2181421" y="742368"/>
                  <a:pt x="2259859" y="718188"/>
                </a:cubicBezTo>
                <a:cubicBezTo>
                  <a:pt x="2296623" y="733933"/>
                  <a:pt x="2337412" y="741012"/>
                  <a:pt x="2378290" y="738748"/>
                </a:cubicBezTo>
                <a:cubicBezTo>
                  <a:pt x="2380041" y="725410"/>
                  <a:pt x="2399659" y="741017"/>
                  <a:pt x="2407828" y="743457"/>
                </a:cubicBezTo>
                <a:cubicBezTo>
                  <a:pt x="2406113" y="735180"/>
                  <a:pt x="2421642" y="728742"/>
                  <a:pt x="2428936" y="734697"/>
                </a:cubicBezTo>
                <a:cubicBezTo>
                  <a:pt x="2468648" y="720822"/>
                  <a:pt x="2584275" y="677579"/>
                  <a:pt x="2646106" y="660204"/>
                </a:cubicBezTo>
                <a:cubicBezTo>
                  <a:pt x="2706894" y="652346"/>
                  <a:pt x="2738390" y="612318"/>
                  <a:pt x="2799920" y="630451"/>
                </a:cubicBezTo>
                <a:cubicBezTo>
                  <a:pt x="2856798" y="622940"/>
                  <a:pt x="2902940" y="602232"/>
                  <a:pt x="2953556" y="607173"/>
                </a:cubicBezTo>
                <a:cubicBezTo>
                  <a:pt x="2970626" y="593247"/>
                  <a:pt x="2988095" y="586399"/>
                  <a:pt x="3009839" y="601743"/>
                </a:cubicBezTo>
                <a:cubicBezTo>
                  <a:pt x="3046166" y="594868"/>
                  <a:pt x="3085682" y="586046"/>
                  <a:pt x="3115016" y="584982"/>
                </a:cubicBezTo>
                <a:cubicBezTo>
                  <a:pt x="3144992" y="587935"/>
                  <a:pt x="3158740" y="599045"/>
                  <a:pt x="3185844" y="595356"/>
                </a:cubicBezTo>
                <a:cubicBezTo>
                  <a:pt x="3209939" y="576197"/>
                  <a:pt x="3221731" y="614583"/>
                  <a:pt x="3246013" y="592418"/>
                </a:cubicBezTo>
                <a:cubicBezTo>
                  <a:pt x="3228976" y="565486"/>
                  <a:pt x="3320172" y="599686"/>
                  <a:pt x="3313565" y="574138"/>
                </a:cubicBezTo>
                <a:cubicBezTo>
                  <a:pt x="3341586" y="564515"/>
                  <a:pt x="3371901" y="555346"/>
                  <a:pt x="3414143" y="553730"/>
                </a:cubicBezTo>
                <a:cubicBezTo>
                  <a:pt x="3463229" y="557630"/>
                  <a:pt x="3476532" y="539673"/>
                  <a:pt x="3552895" y="548563"/>
                </a:cubicBezTo>
                <a:cubicBezTo>
                  <a:pt x="3620356" y="561042"/>
                  <a:pt x="3688830" y="574962"/>
                  <a:pt x="3753012" y="599520"/>
                </a:cubicBezTo>
                <a:cubicBezTo>
                  <a:pt x="3769580" y="615048"/>
                  <a:pt x="3777112" y="602961"/>
                  <a:pt x="3804392" y="604131"/>
                </a:cubicBezTo>
                <a:cubicBezTo>
                  <a:pt x="3831672" y="605301"/>
                  <a:pt x="3878076" y="605222"/>
                  <a:pt x="3916696" y="606540"/>
                </a:cubicBezTo>
                <a:cubicBezTo>
                  <a:pt x="3970533" y="603881"/>
                  <a:pt x="3981244" y="618066"/>
                  <a:pt x="4063849" y="604058"/>
                </a:cubicBezTo>
                <a:cubicBezTo>
                  <a:pt x="4074473" y="605185"/>
                  <a:pt x="4134611" y="589365"/>
                  <a:pt x="4172179" y="592355"/>
                </a:cubicBezTo>
                <a:cubicBezTo>
                  <a:pt x="4180554" y="576172"/>
                  <a:pt x="4255433" y="602075"/>
                  <a:pt x="4276294" y="587119"/>
                </a:cubicBezTo>
                <a:cubicBezTo>
                  <a:pt x="4326119" y="586973"/>
                  <a:pt x="4361692" y="573867"/>
                  <a:pt x="4411090" y="575600"/>
                </a:cubicBezTo>
                <a:cubicBezTo>
                  <a:pt x="4465125" y="575500"/>
                  <a:pt x="4518088" y="570805"/>
                  <a:pt x="4540465" y="567464"/>
                </a:cubicBezTo>
                <a:lnTo>
                  <a:pt x="4545352" y="555554"/>
                </a:lnTo>
                <a:lnTo>
                  <a:pt x="4564014" y="553660"/>
                </a:lnTo>
                <a:lnTo>
                  <a:pt x="4568602" y="550913"/>
                </a:lnTo>
                <a:cubicBezTo>
                  <a:pt x="4577353" y="545618"/>
                  <a:pt x="4586105" y="540734"/>
                  <a:pt x="4595289" y="537407"/>
                </a:cubicBezTo>
                <a:cubicBezTo>
                  <a:pt x="4623104" y="537511"/>
                  <a:pt x="4660764" y="533229"/>
                  <a:pt x="4739026" y="532483"/>
                </a:cubicBezTo>
                <a:cubicBezTo>
                  <a:pt x="4806238" y="527255"/>
                  <a:pt x="4944577" y="524439"/>
                  <a:pt x="5061335" y="545635"/>
                </a:cubicBezTo>
                <a:cubicBezTo>
                  <a:pt x="5167156" y="553533"/>
                  <a:pt x="5251789" y="586167"/>
                  <a:pt x="5338634" y="595754"/>
                </a:cubicBezTo>
                <a:cubicBezTo>
                  <a:pt x="5415763" y="589622"/>
                  <a:pt x="5434719" y="609365"/>
                  <a:pt x="5529430" y="606335"/>
                </a:cubicBezTo>
                <a:cubicBezTo>
                  <a:pt x="5534498" y="613561"/>
                  <a:pt x="5597157" y="603269"/>
                  <a:pt x="5604039" y="607676"/>
                </a:cubicBezTo>
                <a:lnTo>
                  <a:pt x="5625281" y="617253"/>
                </a:lnTo>
                <a:lnTo>
                  <a:pt x="5628138" y="615483"/>
                </a:lnTo>
                <a:cubicBezTo>
                  <a:pt x="5640641" y="612245"/>
                  <a:pt x="5648217" y="613966"/>
                  <a:pt x="5653593" y="617873"/>
                </a:cubicBezTo>
                <a:lnTo>
                  <a:pt x="5658658" y="624279"/>
                </a:lnTo>
                <a:lnTo>
                  <a:pt x="5675963" y="627762"/>
                </a:lnTo>
                <a:lnTo>
                  <a:pt x="5709625" y="639593"/>
                </a:lnTo>
                <a:lnTo>
                  <a:pt x="5716324" y="637148"/>
                </a:lnTo>
                <a:lnTo>
                  <a:pt x="5767720" y="647737"/>
                </a:lnTo>
                <a:lnTo>
                  <a:pt x="5768619" y="645671"/>
                </a:lnTo>
                <a:cubicBezTo>
                  <a:pt x="5776130" y="642927"/>
                  <a:pt x="5830922" y="636226"/>
                  <a:pt x="5858696" y="628099"/>
                </a:cubicBezTo>
                <a:lnTo>
                  <a:pt x="5935260" y="596904"/>
                </a:lnTo>
                <a:lnTo>
                  <a:pt x="5946176" y="597874"/>
                </a:lnTo>
                <a:lnTo>
                  <a:pt x="5946447" y="597396"/>
                </a:lnTo>
                <a:cubicBezTo>
                  <a:pt x="5948934" y="596546"/>
                  <a:pt x="5952567" y="596468"/>
                  <a:pt x="5958069" y="597432"/>
                </a:cubicBezTo>
                <a:lnTo>
                  <a:pt x="5966081" y="599643"/>
                </a:lnTo>
                <a:lnTo>
                  <a:pt x="5987259" y="601523"/>
                </a:lnTo>
                <a:lnTo>
                  <a:pt x="5994905" y="598873"/>
                </a:lnTo>
                <a:cubicBezTo>
                  <a:pt x="6020610" y="579716"/>
                  <a:pt x="6016968" y="560235"/>
                  <a:pt x="6054803" y="541202"/>
                </a:cubicBezTo>
                <a:cubicBezTo>
                  <a:pt x="6108247" y="527358"/>
                  <a:pt x="6130976" y="484538"/>
                  <a:pt x="6188672" y="496389"/>
                </a:cubicBezTo>
                <a:cubicBezTo>
                  <a:pt x="6238659" y="483279"/>
                  <a:pt x="6277194" y="458153"/>
                  <a:pt x="6323280" y="458013"/>
                </a:cubicBezTo>
                <a:cubicBezTo>
                  <a:pt x="6368044" y="444385"/>
                  <a:pt x="6422801" y="420428"/>
                  <a:pt x="6457257" y="414621"/>
                </a:cubicBezTo>
                <a:cubicBezTo>
                  <a:pt x="6483424" y="410645"/>
                  <a:pt x="6508964" y="423228"/>
                  <a:pt x="6530019" y="423168"/>
                </a:cubicBezTo>
                <a:cubicBezTo>
                  <a:pt x="6558276" y="416578"/>
                  <a:pt x="6600264" y="386690"/>
                  <a:pt x="6626800" y="375078"/>
                </a:cubicBezTo>
                <a:cubicBezTo>
                  <a:pt x="6664418" y="400828"/>
                  <a:pt x="6655535" y="354302"/>
                  <a:pt x="6689231" y="353501"/>
                </a:cubicBezTo>
                <a:cubicBezTo>
                  <a:pt x="6708837" y="361122"/>
                  <a:pt x="6719642" y="359485"/>
                  <a:pt x="6726440" y="340276"/>
                </a:cubicBezTo>
                <a:cubicBezTo>
                  <a:pt x="6818329" y="378763"/>
                  <a:pt x="6765502" y="328183"/>
                  <a:pt x="6835228" y="329393"/>
                </a:cubicBezTo>
                <a:cubicBezTo>
                  <a:pt x="6897464" y="335048"/>
                  <a:pt x="6962224" y="329085"/>
                  <a:pt x="7039363" y="370823"/>
                </a:cubicBezTo>
                <a:cubicBezTo>
                  <a:pt x="7056368" y="384567"/>
                  <a:pt x="7070539" y="363899"/>
                  <a:pt x="7095156" y="366075"/>
                </a:cubicBezTo>
                <a:cubicBezTo>
                  <a:pt x="7119772" y="368250"/>
                  <a:pt x="7153748" y="385714"/>
                  <a:pt x="7187061" y="383876"/>
                </a:cubicBezTo>
                <a:cubicBezTo>
                  <a:pt x="7242115" y="377604"/>
                  <a:pt x="7270954" y="334249"/>
                  <a:pt x="7295039" y="355046"/>
                </a:cubicBezTo>
                <a:cubicBezTo>
                  <a:pt x="7320104" y="344159"/>
                  <a:pt x="7343179" y="301443"/>
                  <a:pt x="7373651" y="322299"/>
                </a:cubicBezTo>
                <a:cubicBezTo>
                  <a:pt x="7367160" y="298575"/>
                  <a:pt x="7410095" y="329040"/>
                  <a:pt x="7418964" y="308685"/>
                </a:cubicBezTo>
                <a:cubicBezTo>
                  <a:pt x="7424243" y="291807"/>
                  <a:pt x="7438503" y="297117"/>
                  <a:pt x="7450568" y="293511"/>
                </a:cubicBezTo>
                <a:cubicBezTo>
                  <a:pt x="7461276" y="277652"/>
                  <a:pt x="7519437" y="275664"/>
                  <a:pt x="7538380" y="283235"/>
                </a:cubicBezTo>
                <a:cubicBezTo>
                  <a:pt x="7594343" y="271879"/>
                  <a:pt x="7734488" y="231676"/>
                  <a:pt x="7786348" y="225377"/>
                </a:cubicBezTo>
                <a:cubicBezTo>
                  <a:pt x="7797693" y="277094"/>
                  <a:pt x="7847327" y="236176"/>
                  <a:pt x="7849534" y="245434"/>
                </a:cubicBezTo>
                <a:cubicBezTo>
                  <a:pt x="7894253" y="231282"/>
                  <a:pt x="7937937" y="238796"/>
                  <a:pt x="7981165" y="222252"/>
                </a:cubicBezTo>
                <a:cubicBezTo>
                  <a:pt x="8066564" y="234459"/>
                  <a:pt x="8127007" y="235277"/>
                  <a:pt x="8171882" y="222497"/>
                </a:cubicBezTo>
                <a:cubicBezTo>
                  <a:pt x="8183092" y="205785"/>
                  <a:pt x="8217423" y="177145"/>
                  <a:pt x="8242270" y="180535"/>
                </a:cubicBezTo>
                <a:cubicBezTo>
                  <a:pt x="8294138" y="178846"/>
                  <a:pt x="8410926" y="208334"/>
                  <a:pt x="8490152" y="209193"/>
                </a:cubicBezTo>
                <a:cubicBezTo>
                  <a:pt x="8558493" y="195433"/>
                  <a:pt x="8564727" y="233466"/>
                  <a:pt x="8622272" y="188859"/>
                </a:cubicBezTo>
                <a:cubicBezTo>
                  <a:pt x="8659556" y="191317"/>
                  <a:pt x="8666988" y="178214"/>
                  <a:pt x="8738606" y="208945"/>
                </a:cubicBezTo>
                <a:cubicBezTo>
                  <a:pt x="8769507" y="208543"/>
                  <a:pt x="8800406" y="224019"/>
                  <a:pt x="8831307" y="207738"/>
                </a:cubicBezTo>
                <a:cubicBezTo>
                  <a:pt x="8836477" y="191612"/>
                  <a:pt x="8870109" y="182455"/>
                  <a:pt x="8891432" y="184510"/>
                </a:cubicBezTo>
                <a:cubicBezTo>
                  <a:pt x="8876795" y="135260"/>
                  <a:pt x="8938553" y="173381"/>
                  <a:pt x="8946980" y="145578"/>
                </a:cubicBezTo>
                <a:cubicBezTo>
                  <a:pt x="9010957" y="156064"/>
                  <a:pt x="9046552" y="157746"/>
                  <a:pt x="9107760" y="128052"/>
                </a:cubicBezTo>
                <a:cubicBezTo>
                  <a:pt x="9135191" y="151813"/>
                  <a:pt x="9184204" y="114911"/>
                  <a:pt x="9195623" y="100212"/>
                </a:cubicBezTo>
                <a:cubicBezTo>
                  <a:pt x="9222736" y="85917"/>
                  <a:pt x="9230892" y="98248"/>
                  <a:pt x="9256898" y="73900"/>
                </a:cubicBezTo>
                <a:cubicBezTo>
                  <a:pt x="9276443" y="63724"/>
                  <a:pt x="9334001" y="80454"/>
                  <a:pt x="9351740" y="80439"/>
                </a:cubicBezTo>
                <a:cubicBezTo>
                  <a:pt x="9398889" y="82633"/>
                  <a:pt x="9473718" y="102566"/>
                  <a:pt x="9539796" y="87069"/>
                </a:cubicBezTo>
                <a:cubicBezTo>
                  <a:pt x="9565852" y="70987"/>
                  <a:pt x="9591569" y="56211"/>
                  <a:pt x="9619109" y="39994"/>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Content Placeholder 2">
            <a:extLst>
              <a:ext uri="{FF2B5EF4-FFF2-40B4-BE49-F238E27FC236}">
                <a16:creationId xmlns:a16="http://schemas.microsoft.com/office/drawing/2014/main" id="{3180CDC2-EDE3-966D-9733-97E3D674AD90}"/>
              </a:ext>
            </a:extLst>
          </p:cNvPr>
          <p:cNvSpPr>
            <a:spLocks noGrp="1"/>
          </p:cNvSpPr>
          <p:nvPr>
            <p:ph idx="1"/>
          </p:nvPr>
        </p:nvSpPr>
        <p:spPr>
          <a:xfrm>
            <a:off x="1137035" y="2194102"/>
            <a:ext cx="6260052" cy="3230883"/>
          </a:xfrm>
        </p:spPr>
        <p:txBody>
          <a:bodyPr>
            <a:normAutofit/>
          </a:bodyPr>
          <a:lstStyle/>
          <a:p>
            <a:r>
              <a:rPr lang="en-US" sz="2400" dirty="0"/>
              <a:t>Special Assistance for Assisted Living </a:t>
            </a:r>
          </a:p>
          <a:p>
            <a:r>
              <a:rPr lang="en-US" sz="2400" dirty="0"/>
              <a:t>Special Assistance In-Home </a:t>
            </a:r>
          </a:p>
          <a:p>
            <a:pPr marL="0" indent="0">
              <a:buNone/>
            </a:pPr>
            <a:r>
              <a:rPr lang="en-US" sz="2400" dirty="0"/>
              <a:t>	-Provides a supplement to the a/b’s 		 income</a:t>
            </a:r>
          </a:p>
          <a:p>
            <a:pPr marL="0" indent="0">
              <a:buNone/>
            </a:pPr>
            <a:r>
              <a:rPr lang="en-US" sz="2400" dirty="0"/>
              <a:t>	-The amount of the supplement is the 	 difference of the SA income limit (basic 	 level or memory care) and the a/b’s 	 	 income</a:t>
            </a:r>
          </a:p>
        </p:txBody>
      </p:sp>
      <p:sp>
        <p:nvSpPr>
          <p:cNvPr id="14" name="Freeform: Shape 13">
            <a:extLst>
              <a:ext uri="{FF2B5EF4-FFF2-40B4-BE49-F238E27FC236}">
                <a16:creationId xmlns:a16="http://schemas.microsoft.com/office/drawing/2014/main" id="{F3BD3BB9-3CB5-4253-A27D-6B7904723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779827"/>
            <a:ext cx="10680562" cy="1078174"/>
          </a:xfrm>
          <a:custGeom>
            <a:avLst/>
            <a:gdLst>
              <a:gd name="connsiteX0" fmla="*/ 3617689 w 10680562"/>
              <a:gd name="connsiteY0" fmla="*/ 0 h 1605023"/>
              <a:gd name="connsiteX1" fmla="*/ 3635901 w 10680562"/>
              <a:gd name="connsiteY1" fmla="*/ 7738 h 1605023"/>
              <a:gd name="connsiteX2" fmla="*/ 3690891 w 10680562"/>
              <a:gd name="connsiteY2" fmla="*/ 7049 h 1605023"/>
              <a:gd name="connsiteX3" fmla="*/ 3832247 w 10680562"/>
              <a:gd name="connsiteY3" fmla="*/ 13937 h 1605023"/>
              <a:gd name="connsiteX4" fmla="*/ 3999111 w 10680562"/>
              <a:gd name="connsiteY4" fmla="*/ 44624 h 1605023"/>
              <a:gd name="connsiteX5" fmla="*/ 4034676 w 10680562"/>
              <a:gd name="connsiteY5" fmla="*/ 48775 h 1605023"/>
              <a:gd name="connsiteX6" fmla="*/ 4065394 w 10680562"/>
              <a:gd name="connsiteY6" fmla="*/ 42879 h 1605023"/>
              <a:gd name="connsiteX7" fmla="*/ 4072648 w 10680562"/>
              <a:gd name="connsiteY7" fmla="*/ 33262 h 1605023"/>
              <a:gd name="connsiteX8" fmla="*/ 4092232 w 10680562"/>
              <a:gd name="connsiteY8" fmla="*/ 34026 h 1605023"/>
              <a:gd name="connsiteX9" fmla="*/ 4097470 w 10680562"/>
              <a:gd name="connsiteY9" fmla="*/ 32252 h 1605023"/>
              <a:gd name="connsiteX10" fmla="*/ 4127488 w 10680562"/>
              <a:gd name="connsiteY10" fmla="*/ 24056 h 1605023"/>
              <a:gd name="connsiteX11" fmla="*/ 4190803 w 10680562"/>
              <a:gd name="connsiteY11" fmla="*/ 55685 h 1605023"/>
              <a:gd name="connsiteX12" fmla="*/ 4269333 w 10680562"/>
              <a:gd name="connsiteY12" fmla="*/ 54186 h 1605023"/>
              <a:gd name="connsiteX13" fmla="*/ 4481486 w 10680562"/>
              <a:gd name="connsiteY13" fmla="*/ 116915 h 1605023"/>
              <a:gd name="connsiteX14" fmla="*/ 4651418 w 10680562"/>
              <a:gd name="connsiteY14" fmla="*/ 150071 h 1605023"/>
              <a:gd name="connsiteX15" fmla="*/ 4863575 w 10680562"/>
              <a:gd name="connsiteY15" fmla="*/ 175458 h 1605023"/>
              <a:gd name="connsiteX16" fmla="*/ 5013635 w 10680562"/>
              <a:gd name="connsiteY16" fmla="*/ 213928 h 1605023"/>
              <a:gd name="connsiteX17" fmla="*/ 5203044 w 10680562"/>
              <a:gd name="connsiteY17" fmla="*/ 228946 h 1605023"/>
              <a:gd name="connsiteX18" fmla="*/ 5207070 w 10680562"/>
              <a:gd name="connsiteY18" fmla="*/ 235105 h 1605023"/>
              <a:gd name="connsiteX19" fmla="*/ 5224253 w 10680562"/>
              <a:gd name="connsiteY19" fmla="*/ 240320 h 1605023"/>
              <a:gd name="connsiteX20" fmla="*/ 5256736 w 10680562"/>
              <a:gd name="connsiteY20" fmla="*/ 254811 h 1605023"/>
              <a:gd name="connsiteX21" fmla="*/ 5264095 w 10680562"/>
              <a:gd name="connsiteY21" fmla="*/ 253567 h 1605023"/>
              <a:gd name="connsiteX22" fmla="*/ 5315084 w 10680562"/>
              <a:gd name="connsiteY22" fmla="*/ 269264 h 1605023"/>
              <a:gd name="connsiteX23" fmla="*/ 5316393 w 10680562"/>
              <a:gd name="connsiteY23" fmla="*/ 267603 h 1605023"/>
              <a:gd name="connsiteX24" fmla="*/ 5333427 w 10680562"/>
              <a:gd name="connsiteY24" fmla="*/ 263823 h 1605023"/>
              <a:gd name="connsiteX25" fmla="*/ 5364589 w 10680562"/>
              <a:gd name="connsiteY25" fmla="*/ 260882 h 1605023"/>
              <a:gd name="connsiteX26" fmla="*/ 5443973 w 10680562"/>
              <a:gd name="connsiteY26" fmla="*/ 230866 h 1605023"/>
              <a:gd name="connsiteX27" fmla="*/ 5497201 w 10680562"/>
              <a:gd name="connsiteY27" fmla="*/ 247023 h 1605023"/>
              <a:gd name="connsiteX28" fmla="*/ 5508269 w 10680562"/>
              <a:gd name="connsiteY28" fmla="*/ 249256 h 1605023"/>
              <a:gd name="connsiteX29" fmla="*/ 5508636 w 10680562"/>
              <a:gd name="connsiteY29" fmla="*/ 248880 h 1605023"/>
              <a:gd name="connsiteX30" fmla="*/ 5520606 w 10680562"/>
              <a:gd name="connsiteY30" fmla="*/ 250400 h 1605023"/>
              <a:gd name="connsiteX31" fmla="*/ 5528451 w 10680562"/>
              <a:gd name="connsiteY31" fmla="*/ 253330 h 1605023"/>
              <a:gd name="connsiteX32" fmla="*/ 5549923 w 10680562"/>
              <a:gd name="connsiteY32" fmla="*/ 257662 h 1605023"/>
              <a:gd name="connsiteX33" fmla="*/ 5558295 w 10680562"/>
              <a:gd name="connsiteY33" fmla="*/ 256364 h 1605023"/>
              <a:gd name="connsiteX34" fmla="*/ 5664799 w 10680562"/>
              <a:gd name="connsiteY34" fmla="*/ 278924 h 1605023"/>
              <a:gd name="connsiteX35" fmla="*/ 5796160 w 10680562"/>
              <a:gd name="connsiteY35" fmla="*/ 307979 h 1605023"/>
              <a:gd name="connsiteX36" fmla="*/ 5897647 w 10680562"/>
              <a:gd name="connsiteY36" fmla="*/ 339431 h 1605023"/>
              <a:gd name="connsiteX37" fmla="*/ 5978838 w 10680562"/>
              <a:gd name="connsiteY37" fmla="*/ 367970 h 1605023"/>
              <a:gd name="connsiteX38" fmla="*/ 6050367 w 10680562"/>
              <a:gd name="connsiteY38" fmla="*/ 386341 h 1605023"/>
              <a:gd name="connsiteX39" fmla="*/ 6140609 w 10680562"/>
              <a:gd name="connsiteY39" fmla="*/ 385135 h 1605023"/>
              <a:gd name="connsiteX40" fmla="*/ 6302950 w 10680562"/>
              <a:gd name="connsiteY40" fmla="*/ 448183 h 1605023"/>
              <a:gd name="connsiteX41" fmla="*/ 6308533 w 10680562"/>
              <a:gd name="connsiteY41" fmla="*/ 448551 h 1605023"/>
              <a:gd name="connsiteX42" fmla="*/ 6340278 w 10680562"/>
              <a:gd name="connsiteY42" fmla="*/ 468555 h 1605023"/>
              <a:gd name="connsiteX43" fmla="*/ 6341685 w 10680562"/>
              <a:gd name="connsiteY43" fmla="*/ 467587 h 1605023"/>
              <a:gd name="connsiteX44" fmla="*/ 6354862 w 10680562"/>
              <a:gd name="connsiteY44" fmla="*/ 467794 h 1605023"/>
              <a:gd name="connsiteX45" fmla="*/ 6377840 w 10680562"/>
              <a:gd name="connsiteY45" fmla="*/ 471024 h 1605023"/>
              <a:gd name="connsiteX46" fmla="*/ 6442804 w 10680562"/>
              <a:gd name="connsiteY46" fmla="*/ 463091 h 1605023"/>
              <a:gd name="connsiteX47" fmla="*/ 6476009 w 10680562"/>
              <a:gd name="connsiteY47" fmla="*/ 483807 h 1605023"/>
              <a:gd name="connsiteX48" fmla="*/ 6483237 w 10680562"/>
              <a:gd name="connsiteY48" fmla="*/ 487308 h 1605023"/>
              <a:gd name="connsiteX49" fmla="*/ 6483605 w 10680562"/>
              <a:gd name="connsiteY49" fmla="*/ 487102 h 1605023"/>
              <a:gd name="connsiteX50" fmla="*/ 6491673 w 10680562"/>
              <a:gd name="connsiteY50" fmla="*/ 490243 h 1605023"/>
              <a:gd name="connsiteX51" fmla="*/ 6496411 w 10680562"/>
              <a:gd name="connsiteY51" fmla="*/ 493689 h 1605023"/>
              <a:gd name="connsiteX52" fmla="*/ 6510429 w 10680562"/>
              <a:gd name="connsiteY52" fmla="*/ 500479 h 1605023"/>
              <a:gd name="connsiteX53" fmla="*/ 6516750 w 10680562"/>
              <a:gd name="connsiteY53" fmla="*/ 500983 h 1605023"/>
              <a:gd name="connsiteX54" fmla="*/ 6580199 w 10680562"/>
              <a:gd name="connsiteY54" fmla="*/ 483318 h 1605023"/>
              <a:gd name="connsiteX55" fmla="*/ 6690237 w 10680562"/>
              <a:gd name="connsiteY55" fmla="*/ 493051 h 1605023"/>
              <a:gd name="connsiteX56" fmla="*/ 6798356 w 10680562"/>
              <a:gd name="connsiteY56" fmla="*/ 506748 h 1605023"/>
              <a:gd name="connsiteX57" fmla="*/ 6837102 w 10680562"/>
              <a:gd name="connsiteY57" fmla="*/ 513677 h 1605023"/>
              <a:gd name="connsiteX58" fmla="*/ 6907934 w 10680562"/>
              <a:gd name="connsiteY58" fmla="*/ 517339 h 1605023"/>
              <a:gd name="connsiteX59" fmla="*/ 6941474 w 10680562"/>
              <a:gd name="connsiteY59" fmla="*/ 513632 h 1605023"/>
              <a:gd name="connsiteX60" fmla="*/ 6942754 w 10680562"/>
              <a:gd name="connsiteY60" fmla="*/ 514394 h 1605023"/>
              <a:gd name="connsiteX61" fmla="*/ 6946363 w 10680562"/>
              <a:gd name="connsiteY61" fmla="*/ 511066 h 1605023"/>
              <a:gd name="connsiteX62" fmla="*/ 6952592 w 10680562"/>
              <a:gd name="connsiteY62" fmla="*/ 510252 h 1605023"/>
              <a:gd name="connsiteX63" fmla="*/ 6968398 w 10680562"/>
              <a:gd name="connsiteY63" fmla="*/ 513946 h 1605023"/>
              <a:gd name="connsiteX64" fmla="*/ 6974142 w 10680562"/>
              <a:gd name="connsiteY64" fmla="*/ 516310 h 1605023"/>
              <a:gd name="connsiteX65" fmla="*/ 6982971 w 10680562"/>
              <a:gd name="connsiteY65" fmla="*/ 517694 h 1605023"/>
              <a:gd name="connsiteX66" fmla="*/ 6983252 w 10680562"/>
              <a:gd name="connsiteY66" fmla="*/ 517416 h 1605023"/>
              <a:gd name="connsiteX67" fmla="*/ 6991400 w 10680562"/>
              <a:gd name="connsiteY67" fmla="*/ 519321 h 1605023"/>
              <a:gd name="connsiteX68" fmla="*/ 7030460 w 10680562"/>
              <a:gd name="connsiteY68" fmla="*/ 532556 h 1605023"/>
              <a:gd name="connsiteX69" fmla="*/ 7089916 w 10680562"/>
              <a:gd name="connsiteY69" fmla="*/ 511503 h 1605023"/>
              <a:gd name="connsiteX70" fmla="*/ 7113059 w 10680562"/>
              <a:gd name="connsiteY70" fmla="*/ 509904 h 1605023"/>
              <a:gd name="connsiteX71" fmla="*/ 7125755 w 10680562"/>
              <a:gd name="connsiteY71" fmla="*/ 507393 h 1605023"/>
              <a:gd name="connsiteX72" fmla="*/ 7126765 w 10680562"/>
              <a:gd name="connsiteY72" fmla="*/ 506166 h 1605023"/>
              <a:gd name="connsiteX73" fmla="*/ 7164175 w 10680562"/>
              <a:gd name="connsiteY73" fmla="*/ 519011 h 1605023"/>
              <a:gd name="connsiteX74" fmla="*/ 7169654 w 10680562"/>
              <a:gd name="connsiteY74" fmla="*/ 518219 h 1605023"/>
              <a:gd name="connsiteX75" fmla="*/ 7193386 w 10680562"/>
              <a:gd name="connsiteY75" fmla="*/ 529788 h 1605023"/>
              <a:gd name="connsiteX76" fmla="*/ 7205997 w 10680562"/>
              <a:gd name="connsiteY76" fmla="*/ 534060 h 1605023"/>
              <a:gd name="connsiteX77" fmla="*/ 7208842 w 10680562"/>
              <a:gd name="connsiteY77" fmla="*/ 538783 h 1605023"/>
              <a:gd name="connsiteX78" fmla="*/ 7227817 w 10680562"/>
              <a:gd name="connsiteY78" fmla="*/ 543304 h 1605023"/>
              <a:gd name="connsiteX79" fmla="*/ 7230267 w 10680562"/>
              <a:gd name="connsiteY79" fmla="*/ 542497 h 1605023"/>
              <a:gd name="connsiteX80" fmla="*/ 7244913 w 10680562"/>
              <a:gd name="connsiteY80" fmla="*/ 551160 h 1605023"/>
              <a:gd name="connsiteX81" fmla="*/ 7255970 w 10680562"/>
              <a:gd name="connsiteY81" fmla="*/ 564383 h 1605023"/>
              <a:gd name="connsiteX82" fmla="*/ 7421156 w 10680562"/>
              <a:gd name="connsiteY82" fmla="*/ 584155 h 1605023"/>
              <a:gd name="connsiteX83" fmla="*/ 7553166 w 10680562"/>
              <a:gd name="connsiteY83" fmla="*/ 653085 h 1605023"/>
              <a:gd name="connsiteX84" fmla="*/ 7643092 w 10680562"/>
              <a:gd name="connsiteY84" fmla="*/ 662482 h 1605023"/>
              <a:gd name="connsiteX85" fmla="*/ 7896429 w 10680562"/>
              <a:gd name="connsiteY85" fmla="*/ 689054 h 1605023"/>
              <a:gd name="connsiteX86" fmla="*/ 7954620 w 10680562"/>
              <a:gd name="connsiteY86" fmla="*/ 689481 h 1605023"/>
              <a:gd name="connsiteX87" fmla="*/ 8000803 w 10680562"/>
              <a:gd name="connsiteY87" fmla="*/ 714583 h 1605023"/>
              <a:gd name="connsiteX88" fmla="*/ 8023216 w 10680562"/>
              <a:gd name="connsiteY88" fmla="*/ 709000 h 1605023"/>
              <a:gd name="connsiteX89" fmla="*/ 8027136 w 10680562"/>
              <a:gd name="connsiteY89" fmla="*/ 707765 h 1605023"/>
              <a:gd name="connsiteX90" fmla="*/ 8041622 w 10680562"/>
              <a:gd name="connsiteY90" fmla="*/ 708731 h 1605023"/>
              <a:gd name="connsiteX91" fmla="*/ 8047209 w 10680562"/>
              <a:gd name="connsiteY91" fmla="*/ 701624 h 1605023"/>
              <a:gd name="connsiteX92" fmla="*/ 8070088 w 10680562"/>
              <a:gd name="connsiteY92" fmla="*/ 697789 h 1605023"/>
              <a:gd name="connsiteX93" fmla="*/ 8096332 w 10680562"/>
              <a:gd name="connsiteY93" fmla="*/ 701624 h 1605023"/>
              <a:gd name="connsiteX94" fmla="*/ 8219225 w 10680562"/>
              <a:gd name="connsiteY94" fmla="*/ 728069 h 1605023"/>
              <a:gd name="connsiteX95" fmla="*/ 8293793 w 10680562"/>
              <a:gd name="connsiteY95" fmla="*/ 739200 h 1605023"/>
              <a:gd name="connsiteX96" fmla="*/ 8323753 w 10680562"/>
              <a:gd name="connsiteY96" fmla="*/ 736063 h 1605023"/>
              <a:gd name="connsiteX97" fmla="*/ 8364496 w 10680562"/>
              <a:gd name="connsiteY97" fmla="*/ 736635 h 1605023"/>
              <a:gd name="connsiteX98" fmla="*/ 8437662 w 10680562"/>
              <a:gd name="connsiteY98" fmla="*/ 731942 h 1605023"/>
              <a:gd name="connsiteX99" fmla="*/ 8533764 w 10680562"/>
              <a:gd name="connsiteY99" fmla="*/ 735554 h 1605023"/>
              <a:gd name="connsiteX100" fmla="*/ 8596769 w 10680562"/>
              <a:gd name="connsiteY100" fmla="*/ 769632 h 1605023"/>
              <a:gd name="connsiteX101" fmla="*/ 8604035 w 10680562"/>
              <a:gd name="connsiteY101" fmla="*/ 764982 h 1605023"/>
              <a:gd name="connsiteX102" fmla="*/ 8650929 w 10680562"/>
              <a:gd name="connsiteY102" fmla="*/ 773164 h 1605023"/>
              <a:gd name="connsiteX103" fmla="*/ 8806497 w 10680562"/>
              <a:gd name="connsiteY103" fmla="*/ 839707 h 1605023"/>
              <a:gd name="connsiteX104" fmla="*/ 8898377 w 10680562"/>
              <a:gd name="connsiteY104" fmla="*/ 854651 h 1605023"/>
              <a:gd name="connsiteX105" fmla="*/ 8932389 w 10680562"/>
              <a:gd name="connsiteY105" fmla="*/ 853846 h 1605023"/>
              <a:gd name="connsiteX106" fmla="*/ 8989288 w 10680562"/>
              <a:gd name="connsiteY106" fmla="*/ 852877 h 1605023"/>
              <a:gd name="connsiteX107" fmla="*/ 9035275 w 10680562"/>
              <a:gd name="connsiteY107" fmla="*/ 837110 h 1605023"/>
              <a:gd name="connsiteX108" fmla="*/ 9138626 w 10680562"/>
              <a:gd name="connsiteY108" fmla="*/ 862106 h 1605023"/>
              <a:gd name="connsiteX109" fmla="*/ 9216298 w 10680562"/>
              <a:gd name="connsiteY109" fmla="*/ 858754 h 1605023"/>
              <a:gd name="connsiteX110" fmla="*/ 9259941 w 10680562"/>
              <a:gd name="connsiteY110" fmla="*/ 861843 h 1605023"/>
              <a:gd name="connsiteX111" fmla="*/ 9380407 w 10680562"/>
              <a:gd name="connsiteY111" fmla="*/ 864825 h 1605023"/>
              <a:gd name="connsiteX112" fmla="*/ 9490772 w 10680562"/>
              <a:gd name="connsiteY112" fmla="*/ 901190 h 1605023"/>
              <a:gd name="connsiteX113" fmla="*/ 9584982 w 10680562"/>
              <a:gd name="connsiteY113" fmla="*/ 935980 h 1605023"/>
              <a:gd name="connsiteX114" fmla="*/ 9759797 w 10680562"/>
              <a:gd name="connsiteY114" fmla="*/ 1010923 h 1605023"/>
              <a:gd name="connsiteX115" fmla="*/ 9834455 w 10680562"/>
              <a:gd name="connsiteY115" fmla="*/ 1082908 h 1605023"/>
              <a:gd name="connsiteX116" fmla="*/ 9939504 w 10680562"/>
              <a:gd name="connsiteY116" fmla="*/ 1110614 h 1605023"/>
              <a:gd name="connsiteX117" fmla="*/ 10077001 w 10680562"/>
              <a:gd name="connsiteY117" fmla="*/ 1160906 h 1605023"/>
              <a:gd name="connsiteX118" fmla="*/ 10178431 w 10680562"/>
              <a:gd name="connsiteY118" fmla="*/ 1244920 h 1605023"/>
              <a:gd name="connsiteX119" fmla="*/ 10248658 w 10680562"/>
              <a:gd name="connsiteY119" fmla="*/ 1309335 h 1605023"/>
              <a:gd name="connsiteX120" fmla="*/ 10414709 w 10680562"/>
              <a:gd name="connsiteY120" fmla="*/ 1388645 h 1605023"/>
              <a:gd name="connsiteX121" fmla="*/ 10592469 w 10680562"/>
              <a:gd name="connsiteY121" fmla="*/ 1543828 h 1605023"/>
              <a:gd name="connsiteX122" fmla="*/ 10674941 w 10680562"/>
              <a:gd name="connsiteY122" fmla="*/ 1597388 h 1605023"/>
              <a:gd name="connsiteX123" fmla="*/ 10680562 w 10680562"/>
              <a:gd name="connsiteY123" fmla="*/ 1605023 h 1605023"/>
              <a:gd name="connsiteX124" fmla="*/ 0 w 10680562"/>
              <a:gd name="connsiteY124" fmla="*/ 1605023 h 1605023"/>
              <a:gd name="connsiteX125" fmla="*/ 0 w 10680562"/>
              <a:gd name="connsiteY125" fmla="*/ 415048 h 1605023"/>
              <a:gd name="connsiteX126" fmla="*/ 9656 w 10680562"/>
              <a:gd name="connsiteY126" fmla="*/ 416044 h 1605023"/>
              <a:gd name="connsiteX127" fmla="*/ 179196 w 10680562"/>
              <a:gd name="connsiteY127" fmla="*/ 423071 h 1605023"/>
              <a:gd name="connsiteX128" fmla="*/ 250912 w 10680562"/>
              <a:gd name="connsiteY128" fmla="*/ 408617 h 1605023"/>
              <a:gd name="connsiteX129" fmla="*/ 291375 w 10680562"/>
              <a:gd name="connsiteY129" fmla="*/ 403710 h 1605023"/>
              <a:gd name="connsiteX130" fmla="*/ 320542 w 10680562"/>
              <a:gd name="connsiteY130" fmla="*/ 396592 h 1605023"/>
              <a:gd name="connsiteX131" fmla="*/ 522426 w 10680562"/>
              <a:gd name="connsiteY131" fmla="*/ 407158 h 1605023"/>
              <a:gd name="connsiteX132" fmla="*/ 549068 w 10680562"/>
              <a:gd name="connsiteY132" fmla="*/ 407418 h 1605023"/>
              <a:gd name="connsiteX133" fmla="*/ 571100 w 10680562"/>
              <a:gd name="connsiteY133" fmla="*/ 400562 h 1605023"/>
              <a:gd name="connsiteX134" fmla="*/ 575457 w 10680562"/>
              <a:gd name="connsiteY134" fmla="*/ 392801 h 1605023"/>
              <a:gd name="connsiteX135" fmla="*/ 589968 w 10680562"/>
              <a:gd name="connsiteY135" fmla="*/ 391807 h 1605023"/>
              <a:gd name="connsiteX136" fmla="*/ 593649 w 10680562"/>
              <a:gd name="connsiteY136" fmla="*/ 390062 h 1605023"/>
              <a:gd name="connsiteX137" fmla="*/ 614928 w 10680562"/>
              <a:gd name="connsiteY137" fmla="*/ 381544 h 1605023"/>
              <a:gd name="connsiteX138" fmla="*/ 722580 w 10680562"/>
              <a:gd name="connsiteY138" fmla="*/ 392722 h 1605023"/>
              <a:gd name="connsiteX139" fmla="*/ 946884 w 10680562"/>
              <a:gd name="connsiteY139" fmla="*/ 411854 h 1605023"/>
              <a:gd name="connsiteX140" fmla="*/ 1210905 w 10680562"/>
              <a:gd name="connsiteY140" fmla="*/ 432414 h 1605023"/>
              <a:gd name="connsiteX141" fmla="*/ 1377854 w 10680562"/>
              <a:gd name="connsiteY141" fmla="*/ 429745 h 1605023"/>
              <a:gd name="connsiteX142" fmla="*/ 1391004 w 10680562"/>
              <a:gd name="connsiteY142" fmla="*/ 441307 h 1605023"/>
              <a:gd name="connsiteX143" fmla="*/ 1406953 w 10680562"/>
              <a:gd name="connsiteY143" fmla="*/ 447889 h 1605023"/>
              <a:gd name="connsiteX144" fmla="*/ 1409246 w 10680562"/>
              <a:gd name="connsiteY144" fmla="*/ 446765 h 1605023"/>
              <a:gd name="connsiteX145" fmla="*/ 1428800 w 10680562"/>
              <a:gd name="connsiteY145" fmla="*/ 448677 h 1605023"/>
              <a:gd name="connsiteX146" fmla="*/ 1432402 w 10680562"/>
              <a:gd name="connsiteY146" fmla="*/ 452956 h 1605023"/>
              <a:gd name="connsiteX147" fmla="*/ 1606578 w 10680562"/>
              <a:gd name="connsiteY147" fmla="*/ 430870 h 1605023"/>
              <a:gd name="connsiteX148" fmla="*/ 1647476 w 10680562"/>
              <a:gd name="connsiteY148" fmla="*/ 438687 h 1605023"/>
              <a:gd name="connsiteX149" fmla="*/ 1655866 w 10680562"/>
              <a:gd name="connsiteY149" fmla="*/ 439472 h 1605023"/>
              <a:gd name="connsiteX150" fmla="*/ 1656096 w 10680562"/>
              <a:gd name="connsiteY150" fmla="*/ 439162 h 1605023"/>
              <a:gd name="connsiteX151" fmla="*/ 1670708 w 10680562"/>
              <a:gd name="connsiteY151" fmla="*/ 412530 h 1605023"/>
              <a:gd name="connsiteX152" fmla="*/ 1737953 w 10680562"/>
              <a:gd name="connsiteY152" fmla="*/ 399496 h 1605023"/>
              <a:gd name="connsiteX153" fmla="*/ 1848192 w 10680562"/>
              <a:gd name="connsiteY153" fmla="*/ 376032 h 1605023"/>
              <a:gd name="connsiteX154" fmla="*/ 1954077 w 10680562"/>
              <a:gd name="connsiteY154" fmla="*/ 352621 h 1605023"/>
              <a:gd name="connsiteX155" fmla="*/ 1993047 w 10680562"/>
              <a:gd name="connsiteY155" fmla="*/ 346068 h 1605023"/>
              <a:gd name="connsiteX156" fmla="*/ 2059719 w 10680562"/>
              <a:gd name="connsiteY156" fmla="*/ 325903 h 1605023"/>
              <a:gd name="connsiteX157" fmla="*/ 2088528 w 10680562"/>
              <a:gd name="connsiteY157" fmla="*/ 311409 h 1605023"/>
              <a:gd name="connsiteX158" fmla="*/ 2090087 w 10680562"/>
              <a:gd name="connsiteY158" fmla="*/ 311676 h 1605023"/>
              <a:gd name="connsiteX159" fmla="*/ 2091700 w 10680562"/>
              <a:gd name="connsiteY159" fmla="*/ 307455 h 1605023"/>
              <a:gd name="connsiteX160" fmla="*/ 2096989 w 10680562"/>
              <a:gd name="connsiteY160" fmla="*/ 304649 h 1605023"/>
              <a:gd name="connsiteX161" fmla="*/ 2113325 w 10680562"/>
              <a:gd name="connsiteY161" fmla="*/ 302764 h 1605023"/>
              <a:gd name="connsiteX162" fmla="*/ 2119780 w 10680562"/>
              <a:gd name="connsiteY162" fmla="*/ 303007 h 1605023"/>
              <a:gd name="connsiteX163" fmla="*/ 2128562 w 10680562"/>
              <a:gd name="connsiteY163" fmla="*/ 301336 h 1605023"/>
              <a:gd name="connsiteX164" fmla="*/ 2128679 w 10680562"/>
              <a:gd name="connsiteY164" fmla="*/ 300991 h 1605023"/>
              <a:gd name="connsiteX165" fmla="*/ 2179558 w 10680562"/>
              <a:gd name="connsiteY165" fmla="*/ 299095 h 1605023"/>
              <a:gd name="connsiteX166" fmla="*/ 2223277 w 10680562"/>
              <a:gd name="connsiteY166" fmla="*/ 260239 h 1605023"/>
              <a:gd name="connsiteX167" fmla="*/ 2243644 w 10680562"/>
              <a:gd name="connsiteY167" fmla="*/ 251110 h 1605023"/>
              <a:gd name="connsiteX168" fmla="*/ 2253986 w 10680562"/>
              <a:gd name="connsiteY168" fmla="*/ 244616 h 1605023"/>
              <a:gd name="connsiteX169" fmla="*/ 2254285 w 10680562"/>
              <a:gd name="connsiteY169" fmla="*/ 243167 h 1605023"/>
              <a:gd name="connsiteX170" fmla="*/ 2295037 w 10680562"/>
              <a:gd name="connsiteY170" fmla="*/ 242433 h 1605023"/>
              <a:gd name="connsiteX171" fmla="*/ 2299648 w 10680562"/>
              <a:gd name="connsiteY171" fmla="*/ 239896 h 1605023"/>
              <a:gd name="connsiteX172" fmla="*/ 2327237 w 10680562"/>
              <a:gd name="connsiteY172" fmla="*/ 242539 h 1605023"/>
              <a:gd name="connsiteX173" fmla="*/ 2340943 w 10680562"/>
              <a:gd name="connsiteY173" fmla="*/ 242239 h 1605023"/>
              <a:gd name="connsiteX174" fmla="*/ 2345943 w 10680562"/>
              <a:gd name="connsiteY174" fmla="*/ 245589 h 1605023"/>
              <a:gd name="connsiteX175" fmla="*/ 2365602 w 10680562"/>
              <a:gd name="connsiteY175" fmla="*/ 243403 h 1605023"/>
              <a:gd name="connsiteX176" fmla="*/ 2367433 w 10680562"/>
              <a:gd name="connsiteY176" fmla="*/ 241858 h 1605023"/>
              <a:gd name="connsiteX177" fmla="*/ 2385231 w 10680562"/>
              <a:gd name="connsiteY177" fmla="*/ 244873 h 1605023"/>
              <a:gd name="connsiteX178" fmla="*/ 2402059 w 10680562"/>
              <a:gd name="connsiteY178" fmla="*/ 253223 h 1605023"/>
              <a:gd name="connsiteX179" fmla="*/ 2719020 w 10680562"/>
              <a:gd name="connsiteY179" fmla="*/ 235271 h 1605023"/>
              <a:gd name="connsiteX180" fmla="*/ 2877308 w 10680562"/>
              <a:gd name="connsiteY180" fmla="*/ 208630 h 1605023"/>
              <a:gd name="connsiteX181" fmla="*/ 3051375 w 10680562"/>
              <a:gd name="connsiteY181" fmla="*/ 154110 h 1605023"/>
              <a:gd name="connsiteX182" fmla="*/ 3104837 w 10680562"/>
              <a:gd name="connsiteY182" fmla="*/ 135199 h 1605023"/>
              <a:gd name="connsiteX183" fmla="*/ 3159836 w 10680562"/>
              <a:gd name="connsiteY183" fmla="*/ 142694 h 1605023"/>
              <a:gd name="connsiteX184" fmla="*/ 3177510 w 10680562"/>
              <a:gd name="connsiteY184" fmla="*/ 130186 h 1605023"/>
              <a:gd name="connsiteX185" fmla="*/ 3180470 w 10680562"/>
              <a:gd name="connsiteY185" fmla="*/ 127764 h 1605023"/>
              <a:gd name="connsiteX186" fmla="*/ 3194216 w 10680562"/>
              <a:gd name="connsiteY186" fmla="*/ 123837 h 1605023"/>
              <a:gd name="connsiteX187" fmla="*/ 3214710 w 10680562"/>
              <a:gd name="connsiteY187" fmla="*/ 104451 h 1605023"/>
              <a:gd name="connsiteX188" fmla="*/ 3240671 w 10680562"/>
              <a:gd name="connsiteY188" fmla="*/ 99232 h 1605023"/>
              <a:gd name="connsiteX189" fmla="*/ 3366544 w 10680562"/>
              <a:gd name="connsiteY189" fmla="*/ 82506 h 1605023"/>
              <a:gd name="connsiteX190" fmla="*/ 3440424 w 10680562"/>
              <a:gd name="connsiteY190" fmla="*/ 67891 h 1605023"/>
              <a:gd name="connsiteX191" fmla="*/ 3466248 w 10680562"/>
              <a:gd name="connsiteY191" fmla="*/ 55103 h 1605023"/>
              <a:gd name="connsiteX192" fmla="*/ 3503820 w 10680562"/>
              <a:gd name="connsiteY192" fmla="*/ 42110 h 1605023"/>
              <a:gd name="connsiteX193" fmla="*/ 3568389 w 10680562"/>
              <a:gd name="connsiteY193" fmla="*/ 13576 h 1605023"/>
              <a:gd name="connsiteX194" fmla="*/ 3604089 w 10680562"/>
              <a:gd name="connsiteY194" fmla="*/ 6980 h 160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680562" h="1605023">
                <a:moveTo>
                  <a:pt x="3617689" y="0"/>
                </a:moveTo>
                <a:lnTo>
                  <a:pt x="3635901" y="7738"/>
                </a:lnTo>
                <a:cubicBezTo>
                  <a:pt x="3636815" y="-13593"/>
                  <a:pt x="3674070" y="21953"/>
                  <a:pt x="3690891" y="7049"/>
                </a:cubicBezTo>
                <a:cubicBezTo>
                  <a:pt x="3723615" y="8082"/>
                  <a:pt x="3780877" y="7675"/>
                  <a:pt x="3832247" y="13937"/>
                </a:cubicBezTo>
                <a:cubicBezTo>
                  <a:pt x="3878761" y="52737"/>
                  <a:pt x="3960967" y="15082"/>
                  <a:pt x="3999111" y="44624"/>
                </a:cubicBezTo>
                <a:cubicBezTo>
                  <a:pt x="4011661" y="48427"/>
                  <a:pt x="4023440" y="49464"/>
                  <a:pt x="4034676" y="48775"/>
                </a:cubicBezTo>
                <a:lnTo>
                  <a:pt x="4065394" y="42879"/>
                </a:lnTo>
                <a:lnTo>
                  <a:pt x="4072648" y="33262"/>
                </a:lnTo>
                <a:lnTo>
                  <a:pt x="4092232" y="34026"/>
                </a:lnTo>
                <a:lnTo>
                  <a:pt x="4097470" y="32252"/>
                </a:lnTo>
                <a:cubicBezTo>
                  <a:pt x="4107476" y="28819"/>
                  <a:pt x="4117405" y="25741"/>
                  <a:pt x="4127488" y="24056"/>
                </a:cubicBezTo>
                <a:cubicBezTo>
                  <a:pt x="4122379" y="69900"/>
                  <a:pt x="4212421" y="17287"/>
                  <a:pt x="4190803" y="55685"/>
                </a:cubicBezTo>
                <a:cubicBezTo>
                  <a:pt x="4245322" y="54405"/>
                  <a:pt x="4210442" y="91290"/>
                  <a:pt x="4269333" y="54186"/>
                </a:cubicBezTo>
                <a:cubicBezTo>
                  <a:pt x="4360007" y="84494"/>
                  <a:pt x="4405441" y="66275"/>
                  <a:pt x="4481486" y="116915"/>
                </a:cubicBezTo>
                <a:cubicBezTo>
                  <a:pt x="4469366" y="96298"/>
                  <a:pt x="4624978" y="141388"/>
                  <a:pt x="4651418" y="150071"/>
                </a:cubicBezTo>
                <a:lnTo>
                  <a:pt x="4863575" y="175458"/>
                </a:lnTo>
                <a:cubicBezTo>
                  <a:pt x="4867452" y="182323"/>
                  <a:pt x="5007365" y="209256"/>
                  <a:pt x="5013635" y="213928"/>
                </a:cubicBezTo>
                <a:lnTo>
                  <a:pt x="5203044" y="228946"/>
                </a:lnTo>
                <a:lnTo>
                  <a:pt x="5207070" y="235105"/>
                </a:lnTo>
                <a:lnTo>
                  <a:pt x="5224253" y="240320"/>
                </a:lnTo>
                <a:lnTo>
                  <a:pt x="5256736" y="254811"/>
                </a:lnTo>
                <a:lnTo>
                  <a:pt x="5264095" y="253567"/>
                </a:lnTo>
                <a:lnTo>
                  <a:pt x="5315084" y="269264"/>
                </a:lnTo>
                <a:lnTo>
                  <a:pt x="5316393" y="267603"/>
                </a:lnTo>
                <a:cubicBezTo>
                  <a:pt x="5320500" y="264235"/>
                  <a:pt x="5325719" y="262424"/>
                  <a:pt x="5333427" y="263823"/>
                </a:cubicBezTo>
                <a:cubicBezTo>
                  <a:pt x="5330520" y="234164"/>
                  <a:pt x="5341605" y="254143"/>
                  <a:pt x="5364589" y="260882"/>
                </a:cubicBezTo>
                <a:cubicBezTo>
                  <a:pt x="5365199" y="216323"/>
                  <a:pt x="5425089" y="252089"/>
                  <a:pt x="5443973" y="230866"/>
                </a:cubicBezTo>
                <a:cubicBezTo>
                  <a:pt x="5460840" y="236821"/>
                  <a:pt x="5478689" y="242307"/>
                  <a:pt x="5497201" y="247023"/>
                </a:cubicBezTo>
                <a:lnTo>
                  <a:pt x="5508269" y="249256"/>
                </a:lnTo>
                <a:lnTo>
                  <a:pt x="5508636" y="248880"/>
                </a:lnTo>
                <a:cubicBezTo>
                  <a:pt x="5511356" y="248469"/>
                  <a:pt x="5515116" y="248867"/>
                  <a:pt x="5520606" y="250400"/>
                </a:cubicBezTo>
                <a:lnTo>
                  <a:pt x="5528451" y="253330"/>
                </a:lnTo>
                <a:lnTo>
                  <a:pt x="5549923" y="257662"/>
                </a:lnTo>
                <a:lnTo>
                  <a:pt x="5558295" y="256364"/>
                </a:lnTo>
                <a:lnTo>
                  <a:pt x="5664799" y="278924"/>
                </a:lnTo>
                <a:lnTo>
                  <a:pt x="5796160" y="307979"/>
                </a:lnTo>
                <a:lnTo>
                  <a:pt x="5897647" y="339431"/>
                </a:lnTo>
                <a:cubicBezTo>
                  <a:pt x="5894921" y="322560"/>
                  <a:pt x="5962532" y="357207"/>
                  <a:pt x="5978838" y="367970"/>
                </a:cubicBezTo>
                <a:cubicBezTo>
                  <a:pt x="6035145" y="375765"/>
                  <a:pt x="6006578" y="380813"/>
                  <a:pt x="6050367" y="386341"/>
                </a:cubicBezTo>
                <a:cubicBezTo>
                  <a:pt x="6051161" y="391932"/>
                  <a:pt x="6137489" y="380709"/>
                  <a:pt x="6140609" y="385135"/>
                </a:cubicBezTo>
                <a:cubicBezTo>
                  <a:pt x="6205928" y="424013"/>
                  <a:pt x="6248816" y="452185"/>
                  <a:pt x="6302950" y="448183"/>
                </a:cubicBezTo>
                <a:lnTo>
                  <a:pt x="6308533" y="448551"/>
                </a:lnTo>
                <a:lnTo>
                  <a:pt x="6340278" y="468555"/>
                </a:lnTo>
                <a:lnTo>
                  <a:pt x="6341685" y="467587"/>
                </a:lnTo>
                <a:cubicBezTo>
                  <a:pt x="6345560" y="465876"/>
                  <a:pt x="6349786" y="465470"/>
                  <a:pt x="6354862" y="467794"/>
                </a:cubicBezTo>
                <a:cubicBezTo>
                  <a:pt x="6361260" y="446013"/>
                  <a:pt x="6363438" y="462250"/>
                  <a:pt x="6377840" y="471024"/>
                </a:cubicBezTo>
                <a:cubicBezTo>
                  <a:pt x="6390990" y="439154"/>
                  <a:pt x="6423334" y="475084"/>
                  <a:pt x="6442804" y="463091"/>
                </a:cubicBezTo>
                <a:cubicBezTo>
                  <a:pt x="6453090" y="470255"/>
                  <a:pt x="6464204" y="477252"/>
                  <a:pt x="6476009" y="483807"/>
                </a:cubicBezTo>
                <a:lnTo>
                  <a:pt x="6483237" y="487308"/>
                </a:lnTo>
                <a:lnTo>
                  <a:pt x="6483605" y="487102"/>
                </a:lnTo>
                <a:cubicBezTo>
                  <a:pt x="6485654" y="487272"/>
                  <a:pt x="6488212" y="488201"/>
                  <a:pt x="6491673" y="490243"/>
                </a:cubicBezTo>
                <a:lnTo>
                  <a:pt x="6496411" y="493689"/>
                </a:lnTo>
                <a:lnTo>
                  <a:pt x="6510429" y="500479"/>
                </a:lnTo>
                <a:lnTo>
                  <a:pt x="6516750" y="500983"/>
                </a:lnTo>
                <a:cubicBezTo>
                  <a:pt x="6541864" y="496675"/>
                  <a:pt x="6554866" y="452619"/>
                  <a:pt x="6580199" y="483318"/>
                </a:cubicBezTo>
                <a:cubicBezTo>
                  <a:pt x="6622601" y="489571"/>
                  <a:pt x="6654587" y="470617"/>
                  <a:pt x="6690237" y="493051"/>
                </a:cubicBezTo>
                <a:cubicBezTo>
                  <a:pt x="6729957" y="498806"/>
                  <a:pt x="6766252" y="494451"/>
                  <a:pt x="6798356" y="506748"/>
                </a:cubicBezTo>
                <a:cubicBezTo>
                  <a:pt x="6813529" y="501270"/>
                  <a:pt x="6826992" y="500232"/>
                  <a:pt x="6837102" y="513677"/>
                </a:cubicBezTo>
                <a:cubicBezTo>
                  <a:pt x="6874837" y="515764"/>
                  <a:pt x="6887115" y="500833"/>
                  <a:pt x="6907934" y="517339"/>
                </a:cubicBezTo>
                <a:cubicBezTo>
                  <a:pt x="6934086" y="494196"/>
                  <a:pt x="6933260" y="504492"/>
                  <a:pt x="6941474" y="513632"/>
                </a:cubicBezTo>
                <a:lnTo>
                  <a:pt x="6942754" y="514394"/>
                </a:lnTo>
                <a:lnTo>
                  <a:pt x="6946363" y="511066"/>
                </a:lnTo>
                <a:lnTo>
                  <a:pt x="6952592" y="510252"/>
                </a:lnTo>
                <a:lnTo>
                  <a:pt x="6968398" y="513946"/>
                </a:lnTo>
                <a:lnTo>
                  <a:pt x="6974142" y="516310"/>
                </a:lnTo>
                <a:cubicBezTo>
                  <a:pt x="6978173" y="517574"/>
                  <a:pt x="6980948" y="517948"/>
                  <a:pt x="6982971" y="517694"/>
                </a:cubicBezTo>
                <a:lnTo>
                  <a:pt x="6983252" y="517416"/>
                </a:lnTo>
                <a:lnTo>
                  <a:pt x="6991400" y="519321"/>
                </a:lnTo>
                <a:cubicBezTo>
                  <a:pt x="7005004" y="523242"/>
                  <a:pt x="7018100" y="527732"/>
                  <a:pt x="7030460" y="532556"/>
                </a:cubicBezTo>
                <a:cubicBezTo>
                  <a:pt x="7044917" y="516932"/>
                  <a:pt x="7088472" y="545083"/>
                  <a:pt x="7089916" y="511503"/>
                </a:cubicBezTo>
                <a:cubicBezTo>
                  <a:pt x="7106785" y="517039"/>
                  <a:pt x="7114554" y="532321"/>
                  <a:pt x="7113059" y="509904"/>
                </a:cubicBezTo>
                <a:cubicBezTo>
                  <a:pt x="7118735" y="511110"/>
                  <a:pt x="7122641" y="509850"/>
                  <a:pt x="7125755" y="507393"/>
                </a:cubicBezTo>
                <a:lnTo>
                  <a:pt x="7126765" y="506166"/>
                </a:lnTo>
                <a:lnTo>
                  <a:pt x="7164175" y="519011"/>
                </a:lnTo>
                <a:lnTo>
                  <a:pt x="7169654" y="518219"/>
                </a:lnTo>
                <a:lnTo>
                  <a:pt x="7193386" y="529788"/>
                </a:lnTo>
                <a:lnTo>
                  <a:pt x="7205997" y="534060"/>
                </a:lnTo>
                <a:lnTo>
                  <a:pt x="7208842" y="538783"/>
                </a:lnTo>
                <a:cubicBezTo>
                  <a:pt x="7212314" y="541931"/>
                  <a:pt x="7217803" y="543928"/>
                  <a:pt x="7227817" y="543304"/>
                </a:cubicBezTo>
                <a:lnTo>
                  <a:pt x="7230267" y="542497"/>
                </a:lnTo>
                <a:lnTo>
                  <a:pt x="7244913" y="551160"/>
                </a:lnTo>
                <a:cubicBezTo>
                  <a:pt x="7249453" y="554807"/>
                  <a:pt x="7253253" y="559130"/>
                  <a:pt x="7255970" y="564383"/>
                </a:cubicBezTo>
                <a:cubicBezTo>
                  <a:pt x="7315146" y="548103"/>
                  <a:pt x="7361553" y="579076"/>
                  <a:pt x="7421156" y="584155"/>
                </a:cubicBezTo>
                <a:cubicBezTo>
                  <a:pt x="7465612" y="613750"/>
                  <a:pt x="7546249" y="613142"/>
                  <a:pt x="7553166" y="653085"/>
                </a:cubicBezTo>
                <a:cubicBezTo>
                  <a:pt x="7562552" y="609214"/>
                  <a:pt x="7673998" y="724531"/>
                  <a:pt x="7643092" y="662482"/>
                </a:cubicBezTo>
                <a:lnTo>
                  <a:pt x="7896429" y="689054"/>
                </a:lnTo>
                <a:cubicBezTo>
                  <a:pt x="7940867" y="662251"/>
                  <a:pt x="7914217" y="689365"/>
                  <a:pt x="7954620" y="689481"/>
                </a:cubicBezTo>
                <a:cubicBezTo>
                  <a:pt x="7937756" y="718000"/>
                  <a:pt x="8005608" y="680123"/>
                  <a:pt x="8000803" y="714583"/>
                </a:cubicBezTo>
                <a:cubicBezTo>
                  <a:pt x="8008309" y="713512"/>
                  <a:pt x="8015731" y="711389"/>
                  <a:pt x="8023216" y="709000"/>
                </a:cubicBezTo>
                <a:lnTo>
                  <a:pt x="8027136" y="707765"/>
                </a:lnTo>
                <a:lnTo>
                  <a:pt x="8041622" y="708731"/>
                </a:lnTo>
                <a:lnTo>
                  <a:pt x="8047209" y="701624"/>
                </a:lnTo>
                <a:lnTo>
                  <a:pt x="8070088" y="697789"/>
                </a:lnTo>
                <a:cubicBezTo>
                  <a:pt x="8078424" y="697492"/>
                  <a:pt x="8087123" y="698508"/>
                  <a:pt x="8096332" y="701624"/>
                </a:cubicBezTo>
                <a:cubicBezTo>
                  <a:pt x="8123926" y="724651"/>
                  <a:pt x="8185640" y="697894"/>
                  <a:pt x="8219225" y="728069"/>
                </a:cubicBezTo>
                <a:cubicBezTo>
                  <a:pt x="8232644" y="736562"/>
                  <a:pt x="8280723" y="746936"/>
                  <a:pt x="8293793" y="739200"/>
                </a:cubicBezTo>
                <a:cubicBezTo>
                  <a:pt x="8304636" y="739365"/>
                  <a:pt x="8314843" y="745516"/>
                  <a:pt x="8323753" y="736063"/>
                </a:cubicBezTo>
                <a:cubicBezTo>
                  <a:pt x="8336542" y="725164"/>
                  <a:pt x="8363344" y="752699"/>
                  <a:pt x="8364496" y="736635"/>
                </a:cubicBezTo>
                <a:cubicBezTo>
                  <a:pt x="8383724" y="755702"/>
                  <a:pt x="8414211" y="733717"/>
                  <a:pt x="8437662" y="731942"/>
                </a:cubicBezTo>
                <a:cubicBezTo>
                  <a:pt x="8451685" y="749699"/>
                  <a:pt x="8487061" y="728469"/>
                  <a:pt x="8533764" y="735554"/>
                </a:cubicBezTo>
                <a:cubicBezTo>
                  <a:pt x="8548878" y="755832"/>
                  <a:pt x="8565301" y="740114"/>
                  <a:pt x="8596769" y="769632"/>
                </a:cubicBezTo>
                <a:cubicBezTo>
                  <a:pt x="8598880" y="767829"/>
                  <a:pt x="8601326" y="766261"/>
                  <a:pt x="8604035" y="764982"/>
                </a:cubicBezTo>
                <a:cubicBezTo>
                  <a:pt x="8619777" y="757551"/>
                  <a:pt x="8640772" y="761213"/>
                  <a:pt x="8650929" y="773164"/>
                </a:cubicBezTo>
                <a:cubicBezTo>
                  <a:pt x="8702615" y="814545"/>
                  <a:pt x="8757170" y="823762"/>
                  <a:pt x="8806497" y="839707"/>
                </a:cubicBezTo>
                <a:cubicBezTo>
                  <a:pt x="8863157" y="854381"/>
                  <a:pt x="8833749" y="812347"/>
                  <a:pt x="8898377" y="854651"/>
                </a:cubicBezTo>
                <a:cubicBezTo>
                  <a:pt x="8909161" y="844048"/>
                  <a:pt x="8918437" y="845186"/>
                  <a:pt x="8932389" y="853846"/>
                </a:cubicBezTo>
                <a:cubicBezTo>
                  <a:pt x="8960146" y="860074"/>
                  <a:pt x="8965550" y="829338"/>
                  <a:pt x="8989288" y="852877"/>
                </a:cubicBezTo>
                <a:cubicBezTo>
                  <a:pt x="8988278" y="835633"/>
                  <a:pt x="9043995" y="856467"/>
                  <a:pt x="9035275" y="837110"/>
                </a:cubicBezTo>
                <a:cubicBezTo>
                  <a:pt x="9060165" y="838647"/>
                  <a:pt x="9108456" y="858499"/>
                  <a:pt x="9138626" y="862106"/>
                </a:cubicBezTo>
                <a:cubicBezTo>
                  <a:pt x="9165080" y="876547"/>
                  <a:pt x="9174888" y="860404"/>
                  <a:pt x="9216298" y="858754"/>
                </a:cubicBezTo>
                <a:cubicBezTo>
                  <a:pt x="9230418" y="871192"/>
                  <a:pt x="9244774" y="868822"/>
                  <a:pt x="9259941" y="861843"/>
                </a:cubicBezTo>
                <a:cubicBezTo>
                  <a:pt x="9297647" y="870955"/>
                  <a:pt x="9335980" y="863006"/>
                  <a:pt x="9380407" y="864825"/>
                </a:cubicBezTo>
                <a:cubicBezTo>
                  <a:pt x="9424338" y="883720"/>
                  <a:pt x="9443322" y="899138"/>
                  <a:pt x="9490772" y="901190"/>
                </a:cubicBezTo>
                <a:cubicBezTo>
                  <a:pt x="9530410" y="933396"/>
                  <a:pt x="9546422" y="928548"/>
                  <a:pt x="9584982" y="935980"/>
                </a:cubicBezTo>
                <a:cubicBezTo>
                  <a:pt x="9629819" y="954269"/>
                  <a:pt x="9718219" y="986435"/>
                  <a:pt x="9759797" y="1010923"/>
                </a:cubicBezTo>
                <a:cubicBezTo>
                  <a:pt x="9801376" y="1035410"/>
                  <a:pt x="9804503" y="1066293"/>
                  <a:pt x="9834455" y="1082908"/>
                </a:cubicBezTo>
                <a:cubicBezTo>
                  <a:pt x="9864406" y="1099522"/>
                  <a:pt x="9891608" y="1087791"/>
                  <a:pt x="9939504" y="1110614"/>
                </a:cubicBezTo>
                <a:cubicBezTo>
                  <a:pt x="9978150" y="1098522"/>
                  <a:pt x="10034187" y="1166580"/>
                  <a:pt x="10077001" y="1160906"/>
                </a:cubicBezTo>
                <a:cubicBezTo>
                  <a:pt x="10084861" y="1190721"/>
                  <a:pt x="10164307" y="1234884"/>
                  <a:pt x="10178431" y="1244920"/>
                </a:cubicBezTo>
                <a:cubicBezTo>
                  <a:pt x="10210316" y="1215779"/>
                  <a:pt x="10222273" y="1306394"/>
                  <a:pt x="10248658" y="1309335"/>
                </a:cubicBezTo>
                <a:lnTo>
                  <a:pt x="10414709" y="1388645"/>
                </a:lnTo>
                <a:cubicBezTo>
                  <a:pt x="10473963" y="1440373"/>
                  <a:pt x="10538857" y="1454568"/>
                  <a:pt x="10592469" y="1543828"/>
                </a:cubicBezTo>
                <a:cubicBezTo>
                  <a:pt x="10651538" y="1531501"/>
                  <a:pt x="10660082" y="1567462"/>
                  <a:pt x="10674941" y="1597388"/>
                </a:cubicBezTo>
                <a:lnTo>
                  <a:pt x="10680562" y="1605023"/>
                </a:lnTo>
                <a:lnTo>
                  <a:pt x="0" y="1605023"/>
                </a:lnTo>
                <a:lnTo>
                  <a:pt x="0" y="415048"/>
                </a:lnTo>
                <a:lnTo>
                  <a:pt x="9656" y="416044"/>
                </a:lnTo>
                <a:cubicBezTo>
                  <a:pt x="66794" y="420549"/>
                  <a:pt x="142962" y="423374"/>
                  <a:pt x="179196" y="423071"/>
                </a:cubicBezTo>
                <a:cubicBezTo>
                  <a:pt x="202136" y="418172"/>
                  <a:pt x="228694" y="392385"/>
                  <a:pt x="250912" y="408617"/>
                </a:cubicBezTo>
                <a:cubicBezTo>
                  <a:pt x="249389" y="392611"/>
                  <a:pt x="280512" y="416185"/>
                  <a:pt x="291375" y="403710"/>
                </a:cubicBezTo>
                <a:cubicBezTo>
                  <a:pt x="298635" y="393187"/>
                  <a:pt x="309770" y="397885"/>
                  <a:pt x="320542" y="396592"/>
                </a:cubicBezTo>
                <a:cubicBezTo>
                  <a:pt x="359051" y="397166"/>
                  <a:pt x="484339" y="405354"/>
                  <a:pt x="522426" y="407158"/>
                </a:cubicBezTo>
                <a:cubicBezTo>
                  <a:pt x="532069" y="408997"/>
                  <a:pt x="540856" y="408831"/>
                  <a:pt x="549068" y="407418"/>
                </a:cubicBezTo>
                <a:lnTo>
                  <a:pt x="571100" y="400562"/>
                </a:lnTo>
                <a:lnTo>
                  <a:pt x="575457" y="392801"/>
                </a:lnTo>
                <a:lnTo>
                  <a:pt x="589968" y="391807"/>
                </a:lnTo>
                <a:lnTo>
                  <a:pt x="593649" y="390062"/>
                </a:lnTo>
                <a:cubicBezTo>
                  <a:pt x="600667" y="386700"/>
                  <a:pt x="607669" y="383607"/>
                  <a:pt x="614928" y="381544"/>
                </a:cubicBezTo>
                <a:cubicBezTo>
                  <a:pt x="636416" y="381988"/>
                  <a:pt x="667253" y="387671"/>
                  <a:pt x="722580" y="392722"/>
                </a:cubicBezTo>
                <a:cubicBezTo>
                  <a:pt x="792539" y="408114"/>
                  <a:pt x="885615" y="380106"/>
                  <a:pt x="946884" y="411854"/>
                </a:cubicBezTo>
                <a:cubicBezTo>
                  <a:pt x="1028270" y="418469"/>
                  <a:pt x="1139077" y="429433"/>
                  <a:pt x="1210905" y="432414"/>
                </a:cubicBezTo>
                <a:cubicBezTo>
                  <a:pt x="1270803" y="429423"/>
                  <a:pt x="1321921" y="453757"/>
                  <a:pt x="1377854" y="429745"/>
                </a:cubicBezTo>
                <a:cubicBezTo>
                  <a:pt x="1381419" y="434564"/>
                  <a:pt x="1385901" y="438319"/>
                  <a:pt x="1391004" y="441307"/>
                </a:cubicBezTo>
                <a:lnTo>
                  <a:pt x="1406953" y="447889"/>
                </a:lnTo>
                <a:lnTo>
                  <a:pt x="1409246" y="446765"/>
                </a:lnTo>
                <a:cubicBezTo>
                  <a:pt x="1419066" y="444804"/>
                  <a:pt x="1424836" y="446037"/>
                  <a:pt x="1428800" y="448677"/>
                </a:cubicBezTo>
                <a:lnTo>
                  <a:pt x="1432402" y="452956"/>
                </a:lnTo>
                <a:lnTo>
                  <a:pt x="1606578" y="430870"/>
                </a:lnTo>
                <a:cubicBezTo>
                  <a:pt x="1619625" y="433971"/>
                  <a:pt x="1633347" y="436643"/>
                  <a:pt x="1647476" y="438687"/>
                </a:cubicBezTo>
                <a:lnTo>
                  <a:pt x="1655866" y="439472"/>
                </a:lnTo>
                <a:lnTo>
                  <a:pt x="1656096" y="439162"/>
                </a:lnTo>
                <a:cubicBezTo>
                  <a:pt x="1658061" y="438636"/>
                  <a:pt x="1666503" y="411823"/>
                  <a:pt x="1670708" y="412530"/>
                </a:cubicBezTo>
                <a:lnTo>
                  <a:pt x="1737953" y="399496"/>
                </a:lnTo>
                <a:lnTo>
                  <a:pt x="1848192" y="376032"/>
                </a:lnTo>
                <a:cubicBezTo>
                  <a:pt x="1887458" y="368088"/>
                  <a:pt x="1918458" y="352092"/>
                  <a:pt x="1954077" y="352621"/>
                </a:cubicBezTo>
                <a:cubicBezTo>
                  <a:pt x="1965180" y="342609"/>
                  <a:pt x="1976973" y="337201"/>
                  <a:pt x="1993047" y="346068"/>
                </a:cubicBezTo>
                <a:cubicBezTo>
                  <a:pt x="2028636" y="335449"/>
                  <a:pt x="2032293" y="317806"/>
                  <a:pt x="2059719" y="325903"/>
                </a:cubicBezTo>
                <a:cubicBezTo>
                  <a:pt x="2071905" y="296194"/>
                  <a:pt x="2076373" y="305826"/>
                  <a:pt x="2088528" y="311409"/>
                </a:cubicBezTo>
                <a:lnTo>
                  <a:pt x="2090087" y="311676"/>
                </a:lnTo>
                <a:lnTo>
                  <a:pt x="2091700" y="307455"/>
                </a:lnTo>
                <a:lnTo>
                  <a:pt x="2096989" y="304649"/>
                </a:lnTo>
                <a:lnTo>
                  <a:pt x="2113325" y="302764"/>
                </a:lnTo>
                <a:lnTo>
                  <a:pt x="2119780" y="303007"/>
                </a:lnTo>
                <a:cubicBezTo>
                  <a:pt x="2124111" y="302819"/>
                  <a:pt x="2126840" y="302239"/>
                  <a:pt x="2128562" y="301336"/>
                </a:cubicBezTo>
                <a:cubicBezTo>
                  <a:pt x="2128600" y="301221"/>
                  <a:pt x="2128640" y="301107"/>
                  <a:pt x="2128679" y="300991"/>
                </a:cubicBezTo>
                <a:lnTo>
                  <a:pt x="2179558" y="299095"/>
                </a:lnTo>
                <a:cubicBezTo>
                  <a:pt x="2184857" y="280099"/>
                  <a:pt x="2238998" y="291238"/>
                  <a:pt x="2223277" y="260239"/>
                </a:cubicBezTo>
                <a:cubicBezTo>
                  <a:pt x="2241523" y="259676"/>
                  <a:pt x="2256386" y="270988"/>
                  <a:pt x="2243644" y="251110"/>
                </a:cubicBezTo>
                <a:cubicBezTo>
                  <a:pt x="2249448" y="250324"/>
                  <a:pt x="2252382" y="247882"/>
                  <a:pt x="2253986" y="244616"/>
                </a:cubicBezTo>
                <a:lnTo>
                  <a:pt x="2254285" y="243167"/>
                </a:lnTo>
                <a:lnTo>
                  <a:pt x="2295037" y="242433"/>
                </a:lnTo>
                <a:lnTo>
                  <a:pt x="2299648" y="239896"/>
                </a:lnTo>
                <a:lnTo>
                  <a:pt x="2327237" y="242539"/>
                </a:lnTo>
                <a:lnTo>
                  <a:pt x="2340943" y="242239"/>
                </a:lnTo>
                <a:lnTo>
                  <a:pt x="2345943" y="245589"/>
                </a:lnTo>
                <a:cubicBezTo>
                  <a:pt x="2350718" y="247299"/>
                  <a:pt x="2356754" y="247292"/>
                  <a:pt x="2365602" y="243403"/>
                </a:cubicBezTo>
                <a:lnTo>
                  <a:pt x="2367433" y="241858"/>
                </a:lnTo>
                <a:lnTo>
                  <a:pt x="2385231" y="244873"/>
                </a:lnTo>
                <a:cubicBezTo>
                  <a:pt x="2391237" y="246682"/>
                  <a:pt x="2396907" y="249351"/>
                  <a:pt x="2402059" y="253223"/>
                </a:cubicBezTo>
                <a:cubicBezTo>
                  <a:pt x="2457690" y="251623"/>
                  <a:pt x="2639813" y="242704"/>
                  <a:pt x="2719020" y="235271"/>
                </a:cubicBezTo>
                <a:cubicBezTo>
                  <a:pt x="2762954" y="229515"/>
                  <a:pt x="2821915" y="222156"/>
                  <a:pt x="2877308" y="208630"/>
                </a:cubicBezTo>
                <a:cubicBezTo>
                  <a:pt x="2947949" y="226393"/>
                  <a:pt x="2978035" y="153757"/>
                  <a:pt x="3051375" y="154110"/>
                </a:cubicBezTo>
                <a:cubicBezTo>
                  <a:pt x="3078434" y="115011"/>
                  <a:pt x="3067807" y="148493"/>
                  <a:pt x="3104837" y="135199"/>
                </a:cubicBezTo>
                <a:cubicBezTo>
                  <a:pt x="3103880" y="166713"/>
                  <a:pt x="3146743" y="109780"/>
                  <a:pt x="3159836" y="142694"/>
                </a:cubicBezTo>
                <a:cubicBezTo>
                  <a:pt x="3166160" y="139232"/>
                  <a:pt x="3171875" y="134841"/>
                  <a:pt x="3177510" y="130186"/>
                </a:cubicBezTo>
                <a:lnTo>
                  <a:pt x="3180470" y="127764"/>
                </a:lnTo>
                <a:lnTo>
                  <a:pt x="3194216" y="123837"/>
                </a:lnTo>
                <a:lnTo>
                  <a:pt x="3214710" y="104451"/>
                </a:lnTo>
                <a:cubicBezTo>
                  <a:pt x="3222186" y="101416"/>
                  <a:pt x="3230663" y="99454"/>
                  <a:pt x="3240671" y="99232"/>
                </a:cubicBezTo>
                <a:cubicBezTo>
                  <a:pt x="3277606" y="111009"/>
                  <a:pt x="3320498" y="66221"/>
                  <a:pt x="3366544" y="82506"/>
                </a:cubicBezTo>
                <a:cubicBezTo>
                  <a:pt x="3383134" y="85775"/>
                  <a:pt x="3432393" y="79256"/>
                  <a:pt x="3440424" y="67891"/>
                </a:cubicBezTo>
                <a:cubicBezTo>
                  <a:pt x="3450432" y="64444"/>
                  <a:pt x="3462892" y="66649"/>
                  <a:pt x="3466248" y="55103"/>
                </a:cubicBezTo>
                <a:cubicBezTo>
                  <a:pt x="3472418" y="40954"/>
                  <a:pt x="3510917" y="57092"/>
                  <a:pt x="3503820" y="42110"/>
                </a:cubicBezTo>
                <a:lnTo>
                  <a:pt x="3568389" y="13576"/>
                </a:lnTo>
                <a:cubicBezTo>
                  <a:pt x="3579310" y="19318"/>
                  <a:pt x="3590168" y="14433"/>
                  <a:pt x="3604089" y="6980"/>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Onboarding">
            <a:extLst>
              <a:ext uri="{FF2B5EF4-FFF2-40B4-BE49-F238E27FC236}">
                <a16:creationId xmlns:a16="http://schemas.microsoft.com/office/drawing/2014/main" id="{3B2465F3-2C6D-7643-0D58-2C8FFB6518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93123" y="1662682"/>
            <a:ext cx="3521122" cy="3521122"/>
          </a:xfrm>
          <a:prstGeom prst="rect">
            <a:avLst/>
          </a:prstGeom>
        </p:spPr>
      </p:pic>
    </p:spTree>
    <p:extLst>
      <p:ext uri="{BB962C8B-B14F-4D97-AF65-F5344CB8AC3E}">
        <p14:creationId xmlns:p14="http://schemas.microsoft.com/office/powerpoint/2010/main" val="4369953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210AC1D-4063-4C6E-9528-FA9C4C0C1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02F8C595-E68C-4306-AED8-DC7826A0A5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416414"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6029BA-195D-3D98-170B-55E51D1DE54D}"/>
              </a:ext>
            </a:extLst>
          </p:cNvPr>
          <p:cNvSpPr>
            <a:spLocks noGrp="1"/>
          </p:cNvSpPr>
          <p:nvPr>
            <p:ph type="title"/>
          </p:nvPr>
        </p:nvSpPr>
        <p:spPr>
          <a:xfrm>
            <a:off x="6803409" y="762001"/>
            <a:ext cx="4156512" cy="1708244"/>
          </a:xfrm>
        </p:spPr>
        <p:txBody>
          <a:bodyPr anchor="ctr">
            <a:normAutofit/>
          </a:bodyPr>
          <a:lstStyle/>
          <a:p>
            <a:r>
              <a:rPr lang="en-US" sz="3700"/>
              <a:t>Ongoing and Retroactive Special Assistance </a:t>
            </a:r>
          </a:p>
        </p:txBody>
      </p:sp>
      <p:pic>
        <p:nvPicPr>
          <p:cNvPr id="5" name="Picture 4" descr="Calendar on table">
            <a:extLst>
              <a:ext uri="{FF2B5EF4-FFF2-40B4-BE49-F238E27FC236}">
                <a16:creationId xmlns:a16="http://schemas.microsoft.com/office/drawing/2014/main" id="{B9EED6A8-F154-A9C7-1175-4CEF5DDDD0E5}"/>
              </a:ext>
            </a:extLst>
          </p:cNvPr>
          <p:cNvPicPr>
            <a:picLocks noChangeAspect="1"/>
          </p:cNvPicPr>
          <p:nvPr/>
        </p:nvPicPr>
        <p:blipFill rotWithShape="1">
          <a:blip r:embed="rId2"/>
          <a:srcRect l="3249" r="37416" b="-2"/>
          <a:stretch/>
        </p:blipFill>
        <p:spPr>
          <a:xfrm>
            <a:off x="-1" y="-2"/>
            <a:ext cx="6096001" cy="6858002"/>
          </a:xfrm>
          <a:prstGeom prst="rect">
            <a:avLst/>
          </a:prstGeom>
        </p:spPr>
      </p:pic>
      <p:sp>
        <p:nvSpPr>
          <p:cNvPr id="3" name="Content Placeholder 2">
            <a:extLst>
              <a:ext uri="{FF2B5EF4-FFF2-40B4-BE49-F238E27FC236}">
                <a16:creationId xmlns:a16="http://schemas.microsoft.com/office/drawing/2014/main" id="{A7C745A6-3ED6-AF46-D23B-BC0897C0FD20}"/>
              </a:ext>
            </a:extLst>
          </p:cNvPr>
          <p:cNvSpPr>
            <a:spLocks noGrp="1"/>
          </p:cNvSpPr>
          <p:nvPr>
            <p:ph idx="1"/>
          </p:nvPr>
        </p:nvSpPr>
        <p:spPr>
          <a:xfrm>
            <a:off x="6803409" y="2470245"/>
            <a:ext cx="4156512" cy="3769835"/>
          </a:xfrm>
        </p:spPr>
        <p:txBody>
          <a:bodyPr anchor="ctr">
            <a:normAutofit/>
          </a:bodyPr>
          <a:lstStyle/>
          <a:p>
            <a:r>
              <a:rPr lang="en-US" sz="2000"/>
              <a:t>There is no retroactive eligibility for Special Assistance</a:t>
            </a:r>
          </a:p>
          <a:p>
            <a:r>
              <a:rPr lang="en-US" sz="2000"/>
              <a:t>The a/b must be financially eligible and in a facility by the end of a month, in order for benefits to begin the first day of the following month. </a:t>
            </a:r>
          </a:p>
        </p:txBody>
      </p:sp>
    </p:spTree>
    <p:extLst>
      <p:ext uri="{BB962C8B-B14F-4D97-AF65-F5344CB8AC3E}">
        <p14:creationId xmlns:p14="http://schemas.microsoft.com/office/powerpoint/2010/main" val="4145176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1744EB0-1F7D-9910-5593-EBD305109288}"/>
              </a:ext>
            </a:extLst>
          </p:cNvPr>
          <p:cNvSpPr>
            <a:spLocks noGrp="1"/>
          </p:cNvSpPr>
          <p:nvPr>
            <p:ph type="title"/>
          </p:nvPr>
        </p:nvSpPr>
        <p:spPr>
          <a:xfrm>
            <a:off x="686834" y="1153572"/>
            <a:ext cx="3200400" cy="4461163"/>
          </a:xfrm>
        </p:spPr>
        <p:txBody>
          <a:bodyPr>
            <a:normAutofit/>
          </a:bodyPr>
          <a:lstStyle/>
          <a:p>
            <a:r>
              <a:rPr lang="en-US">
                <a:solidFill>
                  <a:srgbClr val="FFFFFF"/>
                </a:solidFill>
              </a:rPr>
              <a:t>Income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0D33ACDA-15EA-96C3-0F7C-C8434481E583}"/>
              </a:ext>
            </a:extLst>
          </p:cNvPr>
          <p:cNvSpPr>
            <a:spLocks noGrp="1"/>
          </p:cNvSpPr>
          <p:nvPr>
            <p:ph idx="1"/>
          </p:nvPr>
        </p:nvSpPr>
        <p:spPr>
          <a:xfrm>
            <a:off x="4447308" y="591344"/>
            <a:ext cx="6906491" cy="5585619"/>
          </a:xfrm>
        </p:spPr>
        <p:txBody>
          <a:bodyPr anchor="ctr">
            <a:normAutofit/>
          </a:bodyPr>
          <a:lstStyle/>
          <a:p>
            <a:r>
              <a:rPr lang="en-US" dirty="0"/>
              <a:t>Strict Income Limits</a:t>
            </a:r>
          </a:p>
          <a:p>
            <a:r>
              <a:rPr lang="en-US" dirty="0"/>
              <a:t>Basic Level- $1354.50 gross for 2023</a:t>
            </a:r>
          </a:p>
          <a:p>
            <a:r>
              <a:rPr lang="en-US" dirty="0"/>
              <a:t>Memory Care- $1736.50 gross for 2023</a:t>
            </a:r>
          </a:p>
          <a:p>
            <a:r>
              <a:rPr lang="en-US" dirty="0"/>
              <a:t>Limits will now increase yearly with the Social Security COLA</a:t>
            </a:r>
          </a:p>
          <a:p>
            <a:r>
              <a:rPr lang="en-US" dirty="0"/>
              <a:t>The a/b must apply for all income for which they are eligible, including VA benefits. If the a/b is a veteran or spouse of a deceased Veteran, they must place a VA application, which could ultimately make them ineligible for SA </a:t>
            </a:r>
          </a:p>
          <a:p>
            <a:r>
              <a:rPr lang="en-US" dirty="0"/>
              <a:t>No Income deeming to spouse</a:t>
            </a:r>
          </a:p>
        </p:txBody>
      </p:sp>
    </p:spTree>
    <p:extLst>
      <p:ext uri="{BB962C8B-B14F-4D97-AF65-F5344CB8AC3E}">
        <p14:creationId xmlns:p14="http://schemas.microsoft.com/office/powerpoint/2010/main" val="3281330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9CB22C-B298-D026-AF1B-B1C01F2610C4}"/>
              </a:ext>
            </a:extLst>
          </p:cNvPr>
          <p:cNvSpPr>
            <a:spLocks noGrp="1"/>
          </p:cNvSpPr>
          <p:nvPr>
            <p:ph type="title"/>
          </p:nvPr>
        </p:nvSpPr>
        <p:spPr>
          <a:xfrm>
            <a:off x="686834" y="1153572"/>
            <a:ext cx="3200400" cy="4461163"/>
          </a:xfrm>
        </p:spPr>
        <p:txBody>
          <a:bodyPr>
            <a:normAutofit/>
          </a:bodyPr>
          <a:lstStyle/>
          <a:p>
            <a:r>
              <a:rPr lang="en-US" sz="4100">
                <a:solidFill>
                  <a:srgbClr val="FFFFFF"/>
                </a:solidFill>
              </a:rPr>
              <a:t>Other Eligibility Requirements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D40DBD6-654C-516B-57F2-79C954EFCE61}"/>
              </a:ext>
            </a:extLst>
          </p:cNvPr>
          <p:cNvSpPr>
            <a:spLocks noGrp="1"/>
          </p:cNvSpPr>
          <p:nvPr>
            <p:ph idx="1"/>
          </p:nvPr>
        </p:nvSpPr>
        <p:spPr>
          <a:xfrm>
            <a:off x="4447308" y="591344"/>
            <a:ext cx="6906491" cy="5585619"/>
          </a:xfrm>
        </p:spPr>
        <p:txBody>
          <a:bodyPr anchor="ctr">
            <a:normAutofit/>
          </a:bodyPr>
          <a:lstStyle/>
          <a:p>
            <a:r>
              <a:rPr lang="en-US" dirty="0"/>
              <a:t>Be 65 years or older </a:t>
            </a:r>
          </a:p>
          <a:p>
            <a:r>
              <a:rPr lang="en-US" dirty="0"/>
              <a:t>Be under 65, but deemed disabled by SSA standards </a:t>
            </a:r>
          </a:p>
          <a:p>
            <a:r>
              <a:rPr lang="en-US" dirty="0"/>
              <a:t>Be eligible for SSI or ineligible for SSI only due to income </a:t>
            </a:r>
          </a:p>
          <a:p>
            <a:r>
              <a:rPr lang="en-US" dirty="0"/>
              <a:t>If the a/b’s income is less than the Federal Benefit Rate (FBR), they must apply for SSI in order to be eligible for Special Assistance. The current FBR is $914</a:t>
            </a:r>
          </a:p>
          <a:p>
            <a:endParaRPr lang="en-US" dirty="0"/>
          </a:p>
        </p:txBody>
      </p:sp>
    </p:spTree>
    <p:extLst>
      <p:ext uri="{BB962C8B-B14F-4D97-AF65-F5344CB8AC3E}">
        <p14:creationId xmlns:p14="http://schemas.microsoft.com/office/powerpoint/2010/main" val="16572391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0E8301-DCE2-BDCC-1F19-3261BB358F0F}"/>
              </a:ext>
            </a:extLst>
          </p:cNvPr>
          <p:cNvSpPr>
            <a:spLocks noGrp="1"/>
          </p:cNvSpPr>
          <p:nvPr>
            <p:ph type="title"/>
          </p:nvPr>
        </p:nvSpPr>
        <p:spPr>
          <a:xfrm>
            <a:off x="838200" y="459863"/>
            <a:ext cx="10515600" cy="1004594"/>
          </a:xfrm>
        </p:spPr>
        <p:txBody>
          <a:bodyPr>
            <a:normAutofit/>
          </a:bodyPr>
          <a:lstStyle/>
          <a:p>
            <a:pPr algn="ctr"/>
            <a:r>
              <a:rPr lang="en-US">
                <a:solidFill>
                  <a:srgbClr val="FFFFFF"/>
                </a:solidFill>
              </a:rPr>
              <a:t>Resources</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CC49B7D5-879D-BD8E-06EC-5EE6946A523F}"/>
              </a:ext>
            </a:extLst>
          </p:cNvPr>
          <p:cNvGraphicFramePr>
            <a:graphicFrameLocks noGrp="1"/>
          </p:cNvGraphicFramePr>
          <p:nvPr>
            <p:ph idx="1"/>
            <p:extLst>
              <p:ext uri="{D42A27DB-BD31-4B8C-83A1-F6EECF244321}">
                <p14:modId xmlns:p14="http://schemas.microsoft.com/office/powerpoint/2010/main" val="2084862202"/>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753769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A919F3-13B7-72A3-31EA-25C2B8DB0DEC}"/>
              </a:ext>
            </a:extLst>
          </p:cNvPr>
          <p:cNvSpPr>
            <a:spLocks noGrp="1"/>
          </p:cNvSpPr>
          <p:nvPr>
            <p:ph type="title"/>
          </p:nvPr>
        </p:nvSpPr>
        <p:spPr>
          <a:xfrm>
            <a:off x="838200" y="459863"/>
            <a:ext cx="10515600" cy="1004594"/>
          </a:xfrm>
        </p:spPr>
        <p:txBody>
          <a:bodyPr>
            <a:normAutofit/>
          </a:bodyPr>
          <a:lstStyle/>
          <a:p>
            <a:pPr algn="ctr"/>
            <a:r>
              <a:rPr lang="en-US">
                <a:solidFill>
                  <a:srgbClr val="FFFFFF"/>
                </a:solidFill>
              </a:rPr>
              <a:t>Trusts</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6767C454-E587-29B3-2811-36A94C7A991C}"/>
              </a:ext>
            </a:extLst>
          </p:cNvPr>
          <p:cNvGraphicFramePr>
            <a:graphicFrameLocks noGrp="1"/>
          </p:cNvGraphicFramePr>
          <p:nvPr>
            <p:ph idx="1"/>
            <p:extLst>
              <p:ext uri="{D42A27DB-BD31-4B8C-83A1-F6EECF244321}">
                <p14:modId xmlns:p14="http://schemas.microsoft.com/office/powerpoint/2010/main" val="3859346162"/>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54510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5A9B69B-510D-06A9-75F2-8220B9CA4C4A}"/>
              </a:ext>
            </a:extLst>
          </p:cNvPr>
          <p:cNvSpPr>
            <a:spLocks noGrp="1"/>
          </p:cNvSpPr>
          <p:nvPr>
            <p:ph type="title"/>
          </p:nvPr>
        </p:nvSpPr>
        <p:spPr>
          <a:xfrm>
            <a:off x="838200" y="365125"/>
            <a:ext cx="5393361" cy="1325563"/>
          </a:xfrm>
        </p:spPr>
        <p:txBody>
          <a:bodyPr>
            <a:normAutofit/>
          </a:bodyPr>
          <a:lstStyle/>
          <a:p>
            <a:r>
              <a:rPr lang="en-US" dirty="0"/>
              <a:t>Life Insurance/Prepaid Burial</a:t>
            </a:r>
          </a:p>
        </p:txBody>
      </p:sp>
      <p:sp>
        <p:nvSpPr>
          <p:cNvPr id="3" name="Content Placeholder 2">
            <a:extLst>
              <a:ext uri="{FF2B5EF4-FFF2-40B4-BE49-F238E27FC236}">
                <a16:creationId xmlns:a16="http://schemas.microsoft.com/office/drawing/2014/main" id="{3D7155AE-2B1D-5623-EEE2-4662967FF2E1}"/>
              </a:ext>
            </a:extLst>
          </p:cNvPr>
          <p:cNvSpPr>
            <a:spLocks noGrp="1"/>
          </p:cNvSpPr>
          <p:nvPr>
            <p:ph idx="1"/>
          </p:nvPr>
        </p:nvSpPr>
        <p:spPr>
          <a:xfrm>
            <a:off x="838200" y="1825624"/>
            <a:ext cx="5393361" cy="4871737"/>
          </a:xfrm>
        </p:spPr>
        <p:txBody>
          <a:bodyPr>
            <a:noAutofit/>
          </a:bodyPr>
          <a:lstStyle/>
          <a:p>
            <a:r>
              <a:rPr lang="en-US" sz="1800" dirty="0"/>
              <a:t>Different from LTC Medicaid </a:t>
            </a:r>
          </a:p>
          <a:p>
            <a:r>
              <a:rPr lang="en-US" sz="1800" dirty="0"/>
              <a:t>Policies that generate a cash value, but have a face value of $1,500 or less are not a countable asset</a:t>
            </a:r>
          </a:p>
          <a:p>
            <a:r>
              <a:rPr lang="en-US" sz="1800" dirty="0"/>
              <a:t>Policies that do not generate a cash value are not countable </a:t>
            </a:r>
          </a:p>
          <a:p>
            <a:r>
              <a:rPr lang="en-US" sz="1800" dirty="0"/>
              <a:t>Pre-paid Burial- Not a countable asset if the contract is irrevocable</a:t>
            </a:r>
          </a:p>
          <a:p>
            <a:r>
              <a:rPr lang="en-US" sz="1800" dirty="0"/>
              <a:t>If a life insurance policy is assigned to an irrevocable pre-need burial contract, DSS now requires that the beneficiary of the LIP is irrevocably assigned to the funeral home, goods and services are selected, and the life insurance company verifies that the a/b or spouse cannot access the cash value. Most life companies will not provide that information, so it may be best to cash out the policies and then use the funds to purchase a burial contract </a:t>
            </a:r>
          </a:p>
          <a:p>
            <a:r>
              <a:rPr lang="en-US" sz="1800" dirty="0"/>
              <a:t>Burial plots are a countable asset for SA </a:t>
            </a:r>
          </a:p>
        </p:txBody>
      </p:sp>
      <p:pic>
        <p:nvPicPr>
          <p:cNvPr id="5" name="Picture 4" descr="A close-up of a life insurance form&#10;&#10;Description automatically generated">
            <a:extLst>
              <a:ext uri="{FF2B5EF4-FFF2-40B4-BE49-F238E27FC236}">
                <a16:creationId xmlns:a16="http://schemas.microsoft.com/office/drawing/2014/main" id="{D914A989-7624-6A7D-E032-83DBFC4CDC2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2805" r="20444"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3"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5"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500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E133650-E270-F3CE-16E6-63603B73EB4C}"/>
              </a:ext>
            </a:extLst>
          </p:cNvPr>
          <p:cNvSpPr>
            <a:spLocks noGrp="1"/>
          </p:cNvSpPr>
          <p:nvPr>
            <p:ph type="title"/>
          </p:nvPr>
        </p:nvSpPr>
        <p:spPr>
          <a:xfrm>
            <a:off x="1137034" y="609597"/>
            <a:ext cx="9392421" cy="1330841"/>
          </a:xfrm>
        </p:spPr>
        <p:txBody>
          <a:bodyPr>
            <a:normAutofit/>
          </a:bodyPr>
          <a:lstStyle/>
          <a:p>
            <a:r>
              <a:rPr lang="en-US" dirty="0"/>
              <a:t>Titled Assets</a:t>
            </a:r>
          </a:p>
        </p:txBody>
      </p:sp>
      <p:sp>
        <p:nvSpPr>
          <p:cNvPr id="3" name="Content Placeholder 2">
            <a:extLst>
              <a:ext uri="{FF2B5EF4-FFF2-40B4-BE49-F238E27FC236}">
                <a16:creationId xmlns:a16="http://schemas.microsoft.com/office/drawing/2014/main" id="{7DCF1F4D-7964-8D84-32C0-6230C78BCDE7}"/>
              </a:ext>
            </a:extLst>
          </p:cNvPr>
          <p:cNvSpPr>
            <a:spLocks noGrp="1"/>
          </p:cNvSpPr>
          <p:nvPr>
            <p:ph idx="1"/>
          </p:nvPr>
        </p:nvSpPr>
        <p:spPr>
          <a:xfrm>
            <a:off x="1137034" y="2198362"/>
            <a:ext cx="4958966" cy="3917773"/>
          </a:xfrm>
        </p:spPr>
        <p:txBody>
          <a:bodyPr>
            <a:normAutofit/>
          </a:bodyPr>
          <a:lstStyle/>
          <a:p>
            <a:r>
              <a:rPr lang="en-US" sz="2000"/>
              <a:t>Same as LTC Medicaid </a:t>
            </a:r>
          </a:p>
          <a:p>
            <a:r>
              <a:rPr lang="en-US" sz="2000"/>
              <a:t>1 vehicle is exempt per individual/couple if it is used for the a/b or spouse’s transportation. The vehicle has to be currently registered for it to be considered exempt</a:t>
            </a:r>
          </a:p>
          <a:p>
            <a:r>
              <a:rPr lang="en-US" sz="2000"/>
              <a:t>If they own more than one vehicle, DSS will allow the vehicle of the highest value to be exempt </a:t>
            </a:r>
          </a:p>
          <a:p>
            <a:r>
              <a:rPr lang="en-US" sz="2000"/>
              <a:t>All other titled assets are countable  </a:t>
            </a:r>
          </a:p>
          <a:p>
            <a:endParaRPr lang="en-US" sz="2000"/>
          </a:p>
        </p:txBody>
      </p:sp>
      <p:pic>
        <p:nvPicPr>
          <p:cNvPr id="5" name="Picture 4" descr="A license plate with a lighthouse and birds&#10;&#10;Description automatically generated">
            <a:extLst>
              <a:ext uri="{FF2B5EF4-FFF2-40B4-BE49-F238E27FC236}">
                <a16:creationId xmlns:a16="http://schemas.microsoft.com/office/drawing/2014/main" id="{C42938EA-A4CD-4191-FEE4-FA3F5B4AF30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719367" y="2853774"/>
            <a:ext cx="4788505" cy="2418195"/>
          </a:xfrm>
          <a:prstGeom prst="rect">
            <a:avLst/>
          </a:prstGeom>
        </p:spPr>
      </p:pic>
      <p:sp>
        <p:nvSpPr>
          <p:cNvPr id="15" name="Freeform: Shape 14">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40CCD4C6-51C8-74CF-95B7-F2E68E84EEAA}"/>
              </a:ext>
            </a:extLst>
          </p:cNvPr>
          <p:cNvSpPr txBox="1"/>
          <p:nvPr/>
        </p:nvSpPr>
        <p:spPr>
          <a:xfrm>
            <a:off x="9181594" y="5071914"/>
            <a:ext cx="2326278"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guity-novin.blogspot.com/2015/01/chapter-80-state-plate-project.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5720535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B7D2C1-F83D-AA5F-C826-4E3BD4A91D07}"/>
              </a:ext>
            </a:extLst>
          </p:cNvPr>
          <p:cNvSpPr>
            <a:spLocks noGrp="1"/>
          </p:cNvSpPr>
          <p:nvPr>
            <p:ph type="title"/>
          </p:nvPr>
        </p:nvSpPr>
        <p:spPr>
          <a:xfrm>
            <a:off x="4572001" y="601744"/>
            <a:ext cx="6781800" cy="1338696"/>
          </a:xfrm>
        </p:spPr>
        <p:txBody>
          <a:bodyPr>
            <a:normAutofit/>
          </a:bodyPr>
          <a:lstStyle/>
          <a:p>
            <a:r>
              <a:rPr lang="en-US" dirty="0"/>
              <a:t>Deeds, Properties, Homesite </a:t>
            </a:r>
          </a:p>
        </p:txBody>
      </p:sp>
      <p:pic>
        <p:nvPicPr>
          <p:cNvPr id="5" name="Picture 4" descr="Houses in a village">
            <a:extLst>
              <a:ext uri="{FF2B5EF4-FFF2-40B4-BE49-F238E27FC236}">
                <a16:creationId xmlns:a16="http://schemas.microsoft.com/office/drawing/2014/main" id="{86A691F4-DCEF-8A26-B694-ED1E5AC552A2}"/>
              </a:ext>
            </a:extLst>
          </p:cNvPr>
          <p:cNvPicPr>
            <a:picLocks noChangeAspect="1"/>
          </p:cNvPicPr>
          <p:nvPr/>
        </p:nvPicPr>
        <p:blipFill rotWithShape="1">
          <a:blip r:embed="rId2"/>
          <a:srcRect l="24750" r="34187"/>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1B3D9F0F-F773-6FA8-9B73-7CE8061AB24C}"/>
              </a:ext>
            </a:extLst>
          </p:cNvPr>
          <p:cNvSpPr>
            <a:spLocks noGrp="1"/>
          </p:cNvSpPr>
          <p:nvPr>
            <p:ph idx="1"/>
          </p:nvPr>
        </p:nvSpPr>
        <p:spPr>
          <a:xfrm>
            <a:off x="4572001" y="2201958"/>
            <a:ext cx="6781800" cy="3900730"/>
          </a:xfrm>
        </p:spPr>
        <p:txBody>
          <a:bodyPr anchor="t">
            <a:normAutofit/>
          </a:bodyPr>
          <a:lstStyle/>
          <a:p>
            <a:r>
              <a:rPr lang="en-US" sz="1900"/>
              <a:t>Different from LTC Medicaid Rules</a:t>
            </a:r>
          </a:p>
          <a:p>
            <a:r>
              <a:rPr lang="en-US" sz="1900"/>
              <a:t>Properties under a LED are countable </a:t>
            </a:r>
          </a:p>
          <a:p>
            <a:r>
              <a:rPr lang="en-US" sz="1900"/>
              <a:t>LBD- does not cause a TOA sanction, even during the lookback</a:t>
            </a:r>
          </a:p>
          <a:p>
            <a:r>
              <a:rPr lang="en-US" sz="1900"/>
              <a:t>TIC- Countable </a:t>
            </a:r>
          </a:p>
          <a:p>
            <a:r>
              <a:rPr lang="en-US" sz="1900"/>
              <a:t>Homesite Exemption- The homesite is a non-countable asset, regardless of the type of property, if the a/b expresses an intent to return home, but the property had to have been the a/b’s home prior to when they were placed in a facility </a:t>
            </a:r>
          </a:p>
          <a:p>
            <a:r>
              <a:rPr lang="en-US" sz="1900"/>
              <a:t>Non-Homesite Jointly Owned Real Property - Not countable if the sale of the property would cause an undue hardship to the co-owner</a:t>
            </a:r>
          </a:p>
          <a:p>
            <a:pPr marL="0" indent="0">
              <a:buNone/>
            </a:pPr>
            <a:endParaRPr lang="en-US" sz="1900"/>
          </a:p>
        </p:txBody>
      </p:sp>
    </p:spTree>
    <p:extLst>
      <p:ext uri="{BB962C8B-B14F-4D97-AF65-F5344CB8AC3E}">
        <p14:creationId xmlns:p14="http://schemas.microsoft.com/office/powerpoint/2010/main" val="97709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944E337-3E5D-4A1F-A5A1-2057F25B8A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DA50D69-7CF7-4844-B844-A2B821C77F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854"/>
            <a:ext cx="12192000" cy="6865854"/>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65D9FF-F157-3E8F-D460-DE469DD92460}"/>
              </a:ext>
            </a:extLst>
          </p:cNvPr>
          <p:cNvSpPr>
            <a:spLocks noGrp="1"/>
          </p:cNvSpPr>
          <p:nvPr>
            <p:ph type="title"/>
          </p:nvPr>
        </p:nvSpPr>
        <p:spPr>
          <a:xfrm>
            <a:off x="4572001" y="601744"/>
            <a:ext cx="6781800" cy="1338696"/>
          </a:xfrm>
        </p:spPr>
        <p:txBody>
          <a:bodyPr>
            <a:normAutofit/>
          </a:bodyPr>
          <a:lstStyle/>
          <a:p>
            <a:r>
              <a:rPr lang="en-US" dirty="0"/>
              <a:t>Businesses </a:t>
            </a:r>
          </a:p>
        </p:txBody>
      </p:sp>
      <p:pic>
        <p:nvPicPr>
          <p:cNvPr id="5" name="Picture 4" descr="Desk with productivity items">
            <a:extLst>
              <a:ext uri="{FF2B5EF4-FFF2-40B4-BE49-F238E27FC236}">
                <a16:creationId xmlns:a16="http://schemas.microsoft.com/office/drawing/2014/main" id="{9F686860-8399-833F-00EC-3CC06DC2E402}"/>
              </a:ext>
            </a:extLst>
          </p:cNvPr>
          <p:cNvPicPr>
            <a:picLocks noChangeAspect="1"/>
          </p:cNvPicPr>
          <p:nvPr/>
        </p:nvPicPr>
        <p:blipFill rotWithShape="1">
          <a:blip r:embed="rId2"/>
          <a:srcRect l="39352" r="24102" b="-1"/>
          <a:stretch/>
        </p:blipFill>
        <p:spPr>
          <a:xfrm>
            <a:off x="20" y="10"/>
            <a:ext cx="3754739" cy="6857990"/>
          </a:xfrm>
          <a:custGeom>
            <a:avLst/>
            <a:gdLst/>
            <a:ahLst/>
            <a:cxnLst/>
            <a:rect l="l" t="t" r="r" b="b"/>
            <a:pathLst>
              <a:path w="3754759" h="6858000">
                <a:moveTo>
                  <a:pt x="0" y="0"/>
                </a:moveTo>
                <a:lnTo>
                  <a:pt x="3405358" y="0"/>
                </a:lnTo>
                <a:lnTo>
                  <a:pt x="3406298" y="5103"/>
                </a:lnTo>
                <a:cubicBezTo>
                  <a:pt x="3408705" y="9272"/>
                  <a:pt x="3410993" y="13534"/>
                  <a:pt x="3408744" y="22806"/>
                </a:cubicBezTo>
                <a:cubicBezTo>
                  <a:pt x="3398212" y="18869"/>
                  <a:pt x="3412504" y="58782"/>
                  <a:pt x="3403554" y="60481"/>
                </a:cubicBezTo>
                <a:cubicBezTo>
                  <a:pt x="3417198" y="75379"/>
                  <a:pt x="3401704" y="83956"/>
                  <a:pt x="3406685" y="104437"/>
                </a:cubicBezTo>
                <a:cubicBezTo>
                  <a:pt x="3412035" y="113935"/>
                  <a:pt x="3413215" y="120918"/>
                  <a:pt x="3408439" y="130745"/>
                </a:cubicBezTo>
                <a:cubicBezTo>
                  <a:pt x="3434362" y="174436"/>
                  <a:pt x="3410826" y="157826"/>
                  <a:pt x="3422002" y="199353"/>
                </a:cubicBezTo>
                <a:cubicBezTo>
                  <a:pt x="3433366" y="235046"/>
                  <a:pt x="3441595" y="275734"/>
                  <a:pt x="3466217" y="309590"/>
                </a:cubicBezTo>
                <a:cubicBezTo>
                  <a:pt x="3473022" y="315692"/>
                  <a:pt x="3476249" y="331335"/>
                  <a:pt x="3473425" y="344525"/>
                </a:cubicBezTo>
                <a:cubicBezTo>
                  <a:pt x="3472938" y="346792"/>
                  <a:pt x="3472286" y="348904"/>
                  <a:pt x="3471491" y="350788"/>
                </a:cubicBezTo>
                <a:cubicBezTo>
                  <a:pt x="3476473" y="380853"/>
                  <a:pt x="3497528" y="490678"/>
                  <a:pt x="3503314" y="524915"/>
                </a:cubicBezTo>
                <a:cubicBezTo>
                  <a:pt x="3495110" y="528110"/>
                  <a:pt x="3511009" y="544789"/>
                  <a:pt x="3506208" y="556205"/>
                </a:cubicBezTo>
                <a:cubicBezTo>
                  <a:pt x="3501906" y="564424"/>
                  <a:pt x="3505727" y="571402"/>
                  <a:pt x="3506503" y="579730"/>
                </a:cubicBezTo>
                <a:cubicBezTo>
                  <a:pt x="3503352" y="590904"/>
                  <a:pt x="3511763" y="626437"/>
                  <a:pt x="3516997" y="635552"/>
                </a:cubicBezTo>
                <a:cubicBezTo>
                  <a:pt x="3534688" y="657082"/>
                  <a:pt x="3524838" y="708447"/>
                  <a:pt x="3538464" y="726388"/>
                </a:cubicBezTo>
                <a:cubicBezTo>
                  <a:pt x="3540659" y="733032"/>
                  <a:pt x="3541735" y="739585"/>
                  <a:pt x="3542115" y="746049"/>
                </a:cubicBezTo>
                <a:lnTo>
                  <a:pt x="3541598" y="764218"/>
                </a:lnTo>
                <a:lnTo>
                  <a:pt x="3538294" y="769538"/>
                </a:lnTo>
                <a:lnTo>
                  <a:pt x="3539714" y="780556"/>
                </a:lnTo>
                <a:lnTo>
                  <a:pt x="3539328" y="783752"/>
                </a:lnTo>
                <a:cubicBezTo>
                  <a:pt x="3538575" y="789859"/>
                  <a:pt x="3537953" y="795880"/>
                  <a:pt x="3537882" y="801812"/>
                </a:cubicBezTo>
                <a:cubicBezTo>
                  <a:pt x="3555332" y="793164"/>
                  <a:pt x="3540143" y="850853"/>
                  <a:pt x="3553763" y="833773"/>
                </a:cubicBezTo>
                <a:cubicBezTo>
                  <a:pt x="3556400" y="864868"/>
                  <a:pt x="3568671" y="840452"/>
                  <a:pt x="3557696" y="878520"/>
                </a:cubicBezTo>
                <a:cubicBezTo>
                  <a:pt x="3574636" y="926170"/>
                  <a:pt x="3572932" y="1002669"/>
                  <a:pt x="3596902" y="1039468"/>
                </a:cubicBezTo>
                <a:cubicBezTo>
                  <a:pt x="3588227" y="1035176"/>
                  <a:pt x="3582669" y="1055878"/>
                  <a:pt x="3587550" y="1069793"/>
                </a:cubicBezTo>
                <a:cubicBezTo>
                  <a:pt x="3553603" y="1054905"/>
                  <a:pt x="3620138" y="1124159"/>
                  <a:pt x="3598129" y="1137690"/>
                </a:cubicBezTo>
                <a:cubicBezTo>
                  <a:pt x="3619154" y="1137277"/>
                  <a:pt x="3657845" y="1198819"/>
                  <a:pt x="3642072" y="1229443"/>
                </a:cubicBezTo>
                <a:cubicBezTo>
                  <a:pt x="3648492" y="1274612"/>
                  <a:pt x="3667414" y="1305895"/>
                  <a:pt x="3662799" y="1353804"/>
                </a:cubicBezTo>
                <a:cubicBezTo>
                  <a:pt x="3665680" y="1355144"/>
                  <a:pt x="3668149" y="1357448"/>
                  <a:pt x="3670319" y="1360420"/>
                </a:cubicBezTo>
                <a:lnTo>
                  <a:pt x="3675717" y="1370453"/>
                </a:lnTo>
                <a:lnTo>
                  <a:pt x="3675458" y="1372456"/>
                </a:lnTo>
                <a:cubicBezTo>
                  <a:pt x="3675775" y="1380261"/>
                  <a:pt x="3677154" y="1384198"/>
                  <a:pt x="3678998" y="1386422"/>
                </a:cubicBezTo>
                <a:lnTo>
                  <a:pt x="3681613" y="1387932"/>
                </a:lnTo>
                <a:lnTo>
                  <a:pt x="3684619" y="1397028"/>
                </a:lnTo>
                <a:lnTo>
                  <a:pt x="3692094" y="1413643"/>
                </a:lnTo>
                <a:lnTo>
                  <a:pt x="3692036" y="1417975"/>
                </a:lnTo>
                <a:lnTo>
                  <a:pt x="3701043" y="1444940"/>
                </a:lnTo>
                <a:lnTo>
                  <a:pt x="3700474" y="1445893"/>
                </a:lnTo>
                <a:cubicBezTo>
                  <a:pt x="3699407" y="1448641"/>
                  <a:pt x="3699006" y="1451835"/>
                  <a:pt x="3699990" y="1456030"/>
                </a:cubicBezTo>
                <a:cubicBezTo>
                  <a:pt x="3688343" y="1458099"/>
                  <a:pt x="3696713" y="1461887"/>
                  <a:pt x="3700642" y="1474079"/>
                </a:cubicBezTo>
                <a:cubicBezTo>
                  <a:pt x="3683431" y="1480016"/>
                  <a:pt x="3700716" y="1509516"/>
                  <a:pt x="3693587" y="1522890"/>
                </a:cubicBezTo>
                <a:cubicBezTo>
                  <a:pt x="3696861" y="1531716"/>
                  <a:pt x="3700010" y="1541157"/>
                  <a:pt x="3702900" y="1551068"/>
                </a:cubicBezTo>
                <a:lnTo>
                  <a:pt x="3708038" y="1631578"/>
                </a:lnTo>
                <a:lnTo>
                  <a:pt x="3698097" y="1716642"/>
                </a:lnTo>
                <a:cubicBezTo>
                  <a:pt x="3699314" y="1747867"/>
                  <a:pt x="3695412" y="1775147"/>
                  <a:pt x="3700384" y="1801382"/>
                </a:cubicBezTo>
                <a:cubicBezTo>
                  <a:pt x="3696845" y="1812311"/>
                  <a:pt x="3695699" y="1822504"/>
                  <a:pt x="3702257" y="1832013"/>
                </a:cubicBezTo>
                <a:cubicBezTo>
                  <a:pt x="3701651" y="1861238"/>
                  <a:pt x="3693313" y="1868713"/>
                  <a:pt x="3700986" y="1886838"/>
                </a:cubicBezTo>
                <a:cubicBezTo>
                  <a:pt x="3687741" y="1903887"/>
                  <a:pt x="3693148" y="1904594"/>
                  <a:pt x="3697545" y="1912087"/>
                </a:cubicBezTo>
                <a:lnTo>
                  <a:pt x="3697885" y="1913171"/>
                </a:lnTo>
                <a:lnTo>
                  <a:pt x="3695987" y="1915505"/>
                </a:lnTo>
                <a:lnTo>
                  <a:pt x="3695284" y="1920179"/>
                </a:lnTo>
                <a:lnTo>
                  <a:pt x="3696499" y="1932787"/>
                </a:lnTo>
                <a:lnTo>
                  <a:pt x="3697473" y="1937503"/>
                </a:lnTo>
                <a:cubicBezTo>
                  <a:pt x="3697953" y="1940760"/>
                  <a:pt x="3698023" y="1942937"/>
                  <a:pt x="3697799" y="1944457"/>
                </a:cubicBezTo>
                <a:lnTo>
                  <a:pt x="3697642" y="1944638"/>
                </a:lnTo>
                <a:lnTo>
                  <a:pt x="3698268" y="1951136"/>
                </a:lnTo>
                <a:cubicBezTo>
                  <a:pt x="3699704" y="1962083"/>
                  <a:pt x="3701457" y="1972719"/>
                  <a:pt x="3703418" y="1982828"/>
                </a:cubicBezTo>
                <a:cubicBezTo>
                  <a:pt x="3694620" y="1991887"/>
                  <a:pt x="3707345" y="2028973"/>
                  <a:pt x="3689767" y="2025705"/>
                </a:cubicBezTo>
                <a:cubicBezTo>
                  <a:pt x="3691896" y="2039367"/>
                  <a:pt x="3699517" y="2047321"/>
                  <a:pt x="3687894" y="2043252"/>
                </a:cubicBezTo>
                <a:cubicBezTo>
                  <a:pt x="3688268" y="2047766"/>
                  <a:pt x="3687435" y="2050599"/>
                  <a:pt x="3686015" y="2052668"/>
                </a:cubicBezTo>
                <a:lnTo>
                  <a:pt x="3685329" y="2053280"/>
                </a:lnTo>
                <a:lnTo>
                  <a:pt x="3690348" y="2083660"/>
                </a:lnTo>
                <a:lnTo>
                  <a:pt x="3689688" y="2087758"/>
                </a:lnTo>
                <a:lnTo>
                  <a:pt x="3694656" y="2107476"/>
                </a:lnTo>
                <a:lnTo>
                  <a:pt x="3696317" y="2117709"/>
                </a:lnTo>
                <a:lnTo>
                  <a:pt x="3698652" y="2120508"/>
                </a:lnTo>
                <a:cubicBezTo>
                  <a:pt x="3700138" y="2123582"/>
                  <a:pt x="3700933" y="2128051"/>
                  <a:pt x="3700157" y="2135655"/>
                </a:cubicBezTo>
                <a:lnTo>
                  <a:pt x="3699626" y="2137431"/>
                </a:lnTo>
                <a:lnTo>
                  <a:pt x="3703486" y="2149795"/>
                </a:lnTo>
                <a:cubicBezTo>
                  <a:pt x="3705184" y="2153754"/>
                  <a:pt x="3707268" y="2157232"/>
                  <a:pt x="3709885" y="2160002"/>
                </a:cubicBezTo>
                <a:cubicBezTo>
                  <a:pt x="3698737" y="2203287"/>
                  <a:pt x="3712805" y="2242927"/>
                  <a:pt x="3712777" y="2289319"/>
                </a:cubicBezTo>
                <a:cubicBezTo>
                  <a:pt x="3693169" y="2310331"/>
                  <a:pt x="3722276" y="2389074"/>
                  <a:pt x="3742794" y="2399589"/>
                </a:cubicBezTo>
                <a:cubicBezTo>
                  <a:pt x="3725319" y="2400703"/>
                  <a:pt x="3751962" y="2457534"/>
                  <a:pt x="3753311" y="2472464"/>
                </a:cubicBezTo>
                <a:cubicBezTo>
                  <a:pt x="3753760" y="2477441"/>
                  <a:pt x="3751399" y="2477762"/>
                  <a:pt x="3743656" y="2469811"/>
                </a:cubicBezTo>
                <a:cubicBezTo>
                  <a:pt x="3746474" y="2485608"/>
                  <a:pt x="3738186" y="2502460"/>
                  <a:pt x="3730339" y="2493869"/>
                </a:cubicBezTo>
                <a:cubicBezTo>
                  <a:pt x="3748556" y="2541387"/>
                  <a:pt x="3736267" y="2613433"/>
                  <a:pt x="3746134" y="2667651"/>
                </a:cubicBezTo>
                <a:cubicBezTo>
                  <a:pt x="3730160" y="2698252"/>
                  <a:pt x="3745496" y="2681337"/>
                  <a:pt x="3743743" y="2712354"/>
                </a:cubicBezTo>
                <a:cubicBezTo>
                  <a:pt x="3759373" y="2703131"/>
                  <a:pt x="3736572" y="2750256"/>
                  <a:pt x="3754759" y="2751060"/>
                </a:cubicBezTo>
                <a:cubicBezTo>
                  <a:pt x="3753864" y="2756679"/>
                  <a:pt x="3752424" y="2762098"/>
                  <a:pt x="3750841" y="2767527"/>
                </a:cubicBezTo>
                <a:lnTo>
                  <a:pt x="3750021" y="2770377"/>
                </a:lnTo>
                <a:lnTo>
                  <a:pt x="3749874" y="2781617"/>
                </a:lnTo>
                <a:lnTo>
                  <a:pt x="3745916" y="2784975"/>
                </a:lnTo>
                <a:lnTo>
                  <a:pt x="3742888" y="2802030"/>
                </a:lnTo>
                <a:cubicBezTo>
                  <a:pt x="3742360" y="2808388"/>
                  <a:pt x="3742498" y="2815196"/>
                  <a:pt x="3743710" y="2822667"/>
                </a:cubicBezTo>
                <a:cubicBezTo>
                  <a:pt x="3751787" y="2840797"/>
                  <a:pt x="3744398" y="2870002"/>
                  <a:pt x="3746201" y="2896003"/>
                </a:cubicBezTo>
                <a:lnTo>
                  <a:pt x="3749006" y="2907846"/>
                </a:lnTo>
                <a:lnTo>
                  <a:pt x="3747206" y="2947037"/>
                </a:lnTo>
                <a:cubicBezTo>
                  <a:pt x="3747030" y="2958176"/>
                  <a:pt x="3747214" y="2969719"/>
                  <a:pt x="3748070" y="2981841"/>
                </a:cubicBezTo>
                <a:lnTo>
                  <a:pt x="3750937" y="3004278"/>
                </a:lnTo>
                <a:lnTo>
                  <a:pt x="3749761" y="3010254"/>
                </a:lnTo>
                <a:cubicBezTo>
                  <a:pt x="3750425" y="3020530"/>
                  <a:pt x="3756245" y="3033889"/>
                  <a:pt x="3749923" y="3032983"/>
                </a:cubicBezTo>
                <a:lnTo>
                  <a:pt x="3752658" y="3044429"/>
                </a:lnTo>
                <a:lnTo>
                  <a:pt x="3748217" y="3056076"/>
                </a:lnTo>
                <a:cubicBezTo>
                  <a:pt x="3747117" y="3057381"/>
                  <a:pt x="3745928" y="3058381"/>
                  <a:pt x="3744691" y="3059042"/>
                </a:cubicBezTo>
                <a:lnTo>
                  <a:pt x="3747123" y="3075102"/>
                </a:lnTo>
                <a:lnTo>
                  <a:pt x="3744190" y="3088509"/>
                </a:lnTo>
                <a:lnTo>
                  <a:pt x="3747093" y="3099930"/>
                </a:lnTo>
                <a:lnTo>
                  <a:pt x="3746799" y="3104743"/>
                </a:lnTo>
                <a:lnTo>
                  <a:pt x="3745610" y="3116729"/>
                </a:lnTo>
                <a:cubicBezTo>
                  <a:pt x="3744666" y="3122891"/>
                  <a:pt x="3743503" y="3129792"/>
                  <a:pt x="3742676" y="3137453"/>
                </a:cubicBezTo>
                <a:lnTo>
                  <a:pt x="3742441" y="3143884"/>
                </a:lnTo>
                <a:lnTo>
                  <a:pt x="3737104" y="3158122"/>
                </a:lnTo>
                <a:cubicBezTo>
                  <a:pt x="3733050" y="3168490"/>
                  <a:pt x="3730374" y="3176626"/>
                  <a:pt x="3733275" y="3185367"/>
                </a:cubicBezTo>
                <a:cubicBezTo>
                  <a:pt x="3728135" y="3200760"/>
                  <a:pt x="3712176" y="3212117"/>
                  <a:pt x="3717639" y="3233769"/>
                </a:cubicBezTo>
                <a:cubicBezTo>
                  <a:pt x="3709851" y="3227497"/>
                  <a:pt x="3717920" y="3258095"/>
                  <a:pt x="3710433" y="3262123"/>
                </a:cubicBezTo>
                <a:cubicBezTo>
                  <a:pt x="3704342" y="3264110"/>
                  <a:pt x="3705370" y="3273856"/>
                  <a:pt x="3703458" y="3281408"/>
                </a:cubicBezTo>
                <a:cubicBezTo>
                  <a:pt x="3697412" y="3287020"/>
                  <a:pt x="3693483" y="3324746"/>
                  <a:pt x="3695027" y="3337739"/>
                </a:cubicBezTo>
                <a:cubicBezTo>
                  <a:pt x="3703095" y="3374177"/>
                  <a:pt x="3679154" y="3404974"/>
                  <a:pt x="3684951" y="3434139"/>
                </a:cubicBezTo>
                <a:cubicBezTo>
                  <a:pt x="3684732" y="3441861"/>
                  <a:pt x="3683615" y="3448308"/>
                  <a:pt x="3681946" y="3453928"/>
                </a:cubicBezTo>
                <a:lnTo>
                  <a:pt x="3675939" y="3468021"/>
                </a:lnTo>
                <a:cubicBezTo>
                  <a:pt x="3674480" y="3468264"/>
                  <a:pt x="3673022" y="3468506"/>
                  <a:pt x="3671563" y="3468748"/>
                </a:cubicBezTo>
                <a:lnTo>
                  <a:pt x="3669360" y="3479164"/>
                </a:lnTo>
                <a:lnTo>
                  <a:pt x="3668060" y="3481325"/>
                </a:lnTo>
                <a:cubicBezTo>
                  <a:pt x="3665560" y="3485437"/>
                  <a:pt x="3663197" y="3489622"/>
                  <a:pt x="3661315" y="3494328"/>
                </a:cubicBezTo>
                <a:cubicBezTo>
                  <a:pt x="3678446" y="3506175"/>
                  <a:pt x="3648136" y="3536311"/>
                  <a:pt x="3664679" y="3537226"/>
                </a:cubicBezTo>
                <a:cubicBezTo>
                  <a:pt x="3657322" y="3565147"/>
                  <a:pt x="3674997" y="3558694"/>
                  <a:pt x="3654205" y="3577551"/>
                </a:cubicBezTo>
                <a:cubicBezTo>
                  <a:pt x="3653633" y="3634248"/>
                  <a:pt x="3628736" y="3694092"/>
                  <a:pt x="3637325" y="3749618"/>
                </a:cubicBezTo>
                <a:cubicBezTo>
                  <a:pt x="3631446" y="3736800"/>
                  <a:pt x="3620480" y="3747498"/>
                  <a:pt x="3620258" y="3763981"/>
                </a:cubicBezTo>
                <a:cubicBezTo>
                  <a:pt x="3596667" y="3715365"/>
                  <a:pt x="3630603" y="3842969"/>
                  <a:pt x="3608193" y="3830141"/>
                </a:cubicBezTo>
                <a:cubicBezTo>
                  <a:pt x="3625759" y="3852486"/>
                  <a:pt x="3638965" y="3943841"/>
                  <a:pt x="3616479" y="3951521"/>
                </a:cubicBezTo>
                <a:cubicBezTo>
                  <a:pt x="3607940" y="3994867"/>
                  <a:pt x="3614033" y="4040502"/>
                  <a:pt x="3595498" y="4074157"/>
                </a:cubicBezTo>
                <a:cubicBezTo>
                  <a:pt x="3597477" y="4078342"/>
                  <a:pt x="3598819" y="4082864"/>
                  <a:pt x="3599706" y="4087599"/>
                </a:cubicBezTo>
                <a:lnTo>
                  <a:pt x="3601103" y="4101515"/>
                </a:lnTo>
                <a:lnTo>
                  <a:pt x="3600274" y="4102849"/>
                </a:lnTo>
                <a:cubicBezTo>
                  <a:pt x="3598143" y="4109482"/>
                  <a:pt x="3598077" y="4114144"/>
                  <a:pt x="3598925" y="4117926"/>
                </a:cubicBezTo>
                <a:lnTo>
                  <a:pt x="3600630" y="4121966"/>
                </a:lnTo>
                <a:lnTo>
                  <a:pt x="3600331" y="4132543"/>
                </a:lnTo>
                <a:lnTo>
                  <a:pt x="3601432" y="4154003"/>
                </a:lnTo>
                <a:lnTo>
                  <a:pt x="3600054" y="4157433"/>
                </a:lnTo>
                <a:lnTo>
                  <a:pt x="3599248" y="4188888"/>
                </a:lnTo>
                <a:cubicBezTo>
                  <a:pt x="3598993" y="4188940"/>
                  <a:pt x="3598738" y="4188992"/>
                  <a:pt x="3598484" y="4189044"/>
                </a:cubicBezTo>
                <a:cubicBezTo>
                  <a:pt x="3596754" y="4190111"/>
                  <a:pt x="3595443" y="4192250"/>
                  <a:pt x="3594971" y="4196698"/>
                </a:cubicBezTo>
                <a:cubicBezTo>
                  <a:pt x="3584674" y="4185805"/>
                  <a:pt x="3590455" y="4197885"/>
                  <a:pt x="3589971" y="4211958"/>
                </a:cubicBezTo>
                <a:cubicBezTo>
                  <a:pt x="3573870" y="4198179"/>
                  <a:pt x="3579156" y="4240607"/>
                  <a:pt x="3569135" y="4243705"/>
                </a:cubicBezTo>
                <a:cubicBezTo>
                  <a:pt x="3569142" y="4254351"/>
                  <a:pt x="3568856" y="4265362"/>
                  <a:pt x="3568210" y="4276468"/>
                </a:cubicBezTo>
                <a:lnTo>
                  <a:pt x="3567613" y="4282925"/>
                </a:lnTo>
                <a:cubicBezTo>
                  <a:pt x="3567553" y="4282949"/>
                  <a:pt x="3567492" y="4282974"/>
                  <a:pt x="3567432" y="4282999"/>
                </a:cubicBezTo>
                <a:cubicBezTo>
                  <a:pt x="3566940" y="4284280"/>
                  <a:pt x="3566607" y="4286359"/>
                  <a:pt x="3566464" y="4289697"/>
                </a:cubicBezTo>
                <a:lnTo>
                  <a:pt x="3566526" y="4294698"/>
                </a:lnTo>
                <a:lnTo>
                  <a:pt x="3565367" y="4307225"/>
                </a:lnTo>
                <a:lnTo>
                  <a:pt x="3563841" y="4311164"/>
                </a:lnTo>
                <a:lnTo>
                  <a:pt x="3561610" y="4312189"/>
                </a:lnTo>
                <a:lnTo>
                  <a:pt x="3561734" y="4313408"/>
                </a:lnTo>
                <a:cubicBezTo>
                  <a:pt x="3564537" y="4323096"/>
                  <a:pt x="3569544" y="4327053"/>
                  <a:pt x="3553832" y="4334910"/>
                </a:cubicBezTo>
                <a:cubicBezTo>
                  <a:pt x="3557797" y="4356533"/>
                  <a:pt x="3548502" y="4358433"/>
                  <a:pt x="3542564" y="4385380"/>
                </a:cubicBezTo>
                <a:cubicBezTo>
                  <a:pt x="3547050" y="4398267"/>
                  <a:pt x="3544091" y="4407098"/>
                  <a:pt x="3538724" y="4415150"/>
                </a:cubicBezTo>
                <a:cubicBezTo>
                  <a:pt x="3538633" y="4442707"/>
                  <a:pt x="3529920" y="4465824"/>
                  <a:pt x="3525348" y="4495753"/>
                </a:cubicBezTo>
                <a:cubicBezTo>
                  <a:pt x="3529387" y="4530212"/>
                  <a:pt x="3514579" y="4543935"/>
                  <a:pt x="3509749" y="4575934"/>
                </a:cubicBezTo>
                <a:cubicBezTo>
                  <a:pt x="3519579" y="4606914"/>
                  <a:pt x="3496418" y="4596497"/>
                  <a:pt x="3489779" y="4611927"/>
                </a:cubicBezTo>
                <a:lnTo>
                  <a:pt x="3488856" y="4616508"/>
                </a:lnTo>
                <a:lnTo>
                  <a:pt x="3489486" y="4629163"/>
                </a:lnTo>
                <a:lnTo>
                  <a:pt x="3490242" y="4633947"/>
                </a:lnTo>
                <a:cubicBezTo>
                  <a:pt x="3490570" y="4637233"/>
                  <a:pt x="3490539" y="4639406"/>
                  <a:pt x="3490244" y="4640894"/>
                </a:cubicBezTo>
                <a:lnTo>
                  <a:pt x="3490078" y="4641059"/>
                </a:lnTo>
                <a:lnTo>
                  <a:pt x="3490403" y="4647582"/>
                </a:lnTo>
                <a:cubicBezTo>
                  <a:pt x="3491330" y="4658608"/>
                  <a:pt x="3492590" y="4669354"/>
                  <a:pt x="3494082" y="4679601"/>
                </a:cubicBezTo>
                <a:cubicBezTo>
                  <a:pt x="3484854" y="4687754"/>
                  <a:pt x="3495864" y="4725869"/>
                  <a:pt x="3478421" y="4720918"/>
                </a:cubicBezTo>
                <a:cubicBezTo>
                  <a:pt x="3479918" y="4734712"/>
                  <a:pt x="3487176" y="4743359"/>
                  <a:pt x="3475730" y="4738188"/>
                </a:cubicBezTo>
                <a:cubicBezTo>
                  <a:pt x="3475894" y="4742712"/>
                  <a:pt x="3474928" y="4745450"/>
                  <a:pt x="3473409" y="4747368"/>
                </a:cubicBezTo>
                <a:lnTo>
                  <a:pt x="3472696" y="4747913"/>
                </a:lnTo>
                <a:lnTo>
                  <a:pt x="3476304" y="4778609"/>
                </a:lnTo>
                <a:lnTo>
                  <a:pt x="3475454" y="4782623"/>
                </a:lnTo>
                <a:lnTo>
                  <a:pt x="3479507" y="4802712"/>
                </a:lnTo>
                <a:lnTo>
                  <a:pt x="3480695" y="4813049"/>
                </a:lnTo>
                <a:lnTo>
                  <a:pt x="3482902" y="4816057"/>
                </a:lnTo>
                <a:cubicBezTo>
                  <a:pt x="3484247" y="4819259"/>
                  <a:pt x="3484834" y="4823783"/>
                  <a:pt x="3483703" y="4831270"/>
                </a:cubicBezTo>
                <a:lnTo>
                  <a:pt x="3483090" y="4832984"/>
                </a:lnTo>
                <a:lnTo>
                  <a:pt x="3486378" y="4845654"/>
                </a:lnTo>
                <a:cubicBezTo>
                  <a:pt x="3487893" y="4849755"/>
                  <a:pt x="3489817" y="4853416"/>
                  <a:pt x="3492309" y="4856425"/>
                </a:cubicBezTo>
                <a:cubicBezTo>
                  <a:pt x="3479133" y="4898390"/>
                  <a:pt x="3491371" y="4939174"/>
                  <a:pt x="3489182" y="4985308"/>
                </a:cubicBezTo>
                <a:cubicBezTo>
                  <a:pt x="3492413" y="5037202"/>
                  <a:pt x="3496839" y="5073159"/>
                  <a:pt x="3498182" y="5107346"/>
                </a:cubicBezTo>
                <a:cubicBezTo>
                  <a:pt x="3500266" y="5123329"/>
                  <a:pt x="3506680" y="5240376"/>
                  <a:pt x="3499225" y="5231073"/>
                </a:cubicBezTo>
                <a:cubicBezTo>
                  <a:pt x="3515247" y="5280090"/>
                  <a:pt x="3497607" y="5309911"/>
                  <a:pt x="3504960" y="5364785"/>
                </a:cubicBezTo>
                <a:cubicBezTo>
                  <a:pt x="3487546" y="5393671"/>
                  <a:pt x="3503686" y="5378336"/>
                  <a:pt x="3500486" y="5409009"/>
                </a:cubicBezTo>
                <a:cubicBezTo>
                  <a:pt x="3516561" y="5401350"/>
                  <a:pt x="3491544" y="5446009"/>
                  <a:pt x="3509710" y="5448570"/>
                </a:cubicBezTo>
                <a:cubicBezTo>
                  <a:pt x="3508555" y="5454072"/>
                  <a:pt x="3506859" y="5459319"/>
                  <a:pt x="3505022" y="5464568"/>
                </a:cubicBezTo>
                <a:lnTo>
                  <a:pt x="3504070" y="5467320"/>
                </a:lnTo>
                <a:lnTo>
                  <a:pt x="3503399" y="5478483"/>
                </a:lnTo>
                <a:lnTo>
                  <a:pt x="3499281" y="5481443"/>
                </a:lnTo>
                <a:lnTo>
                  <a:pt x="3499047" y="5616712"/>
                </a:lnTo>
                <a:cubicBezTo>
                  <a:pt x="3502347" y="5628424"/>
                  <a:pt x="3503819" y="5666768"/>
                  <a:pt x="3498775" y="5675291"/>
                </a:cubicBezTo>
                <a:cubicBezTo>
                  <a:pt x="3497984" y="5683547"/>
                  <a:pt x="3500335" y="5692400"/>
                  <a:pt x="3494739" y="5697458"/>
                </a:cubicBezTo>
                <a:cubicBezTo>
                  <a:pt x="3492180" y="5715432"/>
                  <a:pt x="3486290" y="5756597"/>
                  <a:pt x="3483423" y="5783137"/>
                </a:cubicBezTo>
                <a:cubicBezTo>
                  <a:pt x="3491452" y="5796973"/>
                  <a:pt x="3477643" y="5819988"/>
                  <a:pt x="3477532" y="5856699"/>
                </a:cubicBezTo>
                <a:cubicBezTo>
                  <a:pt x="3486776" y="5871818"/>
                  <a:pt x="3477340" y="5881447"/>
                  <a:pt x="3490032" y="5910638"/>
                </a:cubicBezTo>
                <a:cubicBezTo>
                  <a:pt x="3488930" y="5911913"/>
                  <a:pt x="3487924" y="5913488"/>
                  <a:pt x="3487046" y="5915313"/>
                </a:cubicBezTo>
                <a:cubicBezTo>
                  <a:pt x="3481941" y="5925917"/>
                  <a:pt x="3482137" y="5942505"/>
                  <a:pt x="3487484" y="5952365"/>
                </a:cubicBezTo>
                <a:cubicBezTo>
                  <a:pt x="3504666" y="5999029"/>
                  <a:pt x="3505019" y="6042078"/>
                  <a:pt x="3509266" y="6082373"/>
                </a:cubicBezTo>
                <a:cubicBezTo>
                  <a:pt x="3512265" y="6128005"/>
                  <a:pt x="3492950" y="6098121"/>
                  <a:pt x="3509564" y="6154771"/>
                </a:cubicBezTo>
                <a:cubicBezTo>
                  <a:pt x="3503223" y="6161045"/>
                  <a:pt x="3503062" y="6168289"/>
                  <a:pt x="3506404" y="6180433"/>
                </a:cubicBezTo>
                <a:cubicBezTo>
                  <a:pt x="3507378" y="6202614"/>
                  <a:pt x="3491084" y="6201180"/>
                  <a:pt x="3501312" y="6223427"/>
                </a:cubicBezTo>
                <a:cubicBezTo>
                  <a:pt x="3492497" y="6219559"/>
                  <a:pt x="3498753" y="6265580"/>
                  <a:pt x="3489469" y="6255476"/>
                </a:cubicBezTo>
                <a:cubicBezTo>
                  <a:pt x="3481791" y="6270065"/>
                  <a:pt x="3495037" y="6276996"/>
                  <a:pt x="3488398" y="6291462"/>
                </a:cubicBezTo>
                <a:cubicBezTo>
                  <a:pt x="3487099" y="6307679"/>
                  <a:pt x="3497555" y="6282019"/>
                  <a:pt x="3498547" y="6299935"/>
                </a:cubicBezTo>
                <a:cubicBezTo>
                  <a:pt x="3498173" y="6321676"/>
                  <a:pt x="3514193" y="6321381"/>
                  <a:pt x="3494028" y="6338390"/>
                </a:cubicBezTo>
                <a:lnTo>
                  <a:pt x="3486030" y="6396716"/>
                </a:lnTo>
                <a:cubicBezTo>
                  <a:pt x="3491309" y="6409668"/>
                  <a:pt x="3488928" y="6420134"/>
                  <a:pt x="3484103" y="6430386"/>
                </a:cubicBezTo>
                <a:cubicBezTo>
                  <a:pt x="3485763" y="6460632"/>
                  <a:pt x="3478568" y="6488285"/>
                  <a:pt x="3475922" y="6522318"/>
                </a:cubicBezTo>
                <a:cubicBezTo>
                  <a:pt x="3482128" y="6559051"/>
                  <a:pt x="3468277" y="6578006"/>
                  <a:pt x="3465506" y="6614374"/>
                </a:cubicBezTo>
                <a:cubicBezTo>
                  <a:pt x="3478925" y="6650248"/>
                  <a:pt x="3446064" y="6638174"/>
                  <a:pt x="3446789" y="6668768"/>
                </a:cubicBezTo>
                <a:cubicBezTo>
                  <a:pt x="3458869" y="6718505"/>
                  <a:pt x="3435878" y="6667592"/>
                  <a:pt x="3439582" y="6744454"/>
                </a:cubicBezTo>
                <a:cubicBezTo>
                  <a:pt x="3441631" y="6748797"/>
                  <a:pt x="3439393" y="6758101"/>
                  <a:pt x="3436538" y="6757102"/>
                </a:cubicBezTo>
                <a:cubicBezTo>
                  <a:pt x="3437461" y="6773941"/>
                  <a:pt x="3420846" y="6822488"/>
                  <a:pt x="3424061" y="6846522"/>
                </a:cubicBezTo>
                <a:lnTo>
                  <a:pt x="3423032" y="6858000"/>
                </a:lnTo>
                <a:lnTo>
                  <a:pt x="0" y="6858000"/>
                </a:lnTo>
                <a:close/>
              </a:path>
            </a:pathLst>
          </a:custGeom>
        </p:spPr>
      </p:pic>
      <p:sp>
        <p:nvSpPr>
          <p:cNvPr id="3" name="Content Placeholder 2">
            <a:extLst>
              <a:ext uri="{FF2B5EF4-FFF2-40B4-BE49-F238E27FC236}">
                <a16:creationId xmlns:a16="http://schemas.microsoft.com/office/drawing/2014/main" id="{A73C31E3-5271-9CEF-F894-5322E48BBD53}"/>
              </a:ext>
            </a:extLst>
          </p:cNvPr>
          <p:cNvSpPr>
            <a:spLocks noGrp="1"/>
          </p:cNvSpPr>
          <p:nvPr>
            <p:ph idx="1"/>
          </p:nvPr>
        </p:nvSpPr>
        <p:spPr>
          <a:xfrm>
            <a:off x="4572001" y="2201958"/>
            <a:ext cx="6781800" cy="3900730"/>
          </a:xfrm>
        </p:spPr>
        <p:txBody>
          <a:bodyPr anchor="t">
            <a:normAutofit/>
          </a:bodyPr>
          <a:lstStyle/>
          <a:p>
            <a:r>
              <a:rPr lang="en-US" sz="2000"/>
              <a:t>Exclude personal and real property used by the a/b in the operation (actively conducting business) of a trade, business, farm operation, or self-employment enterprise regardless of its equity value or amount of income.</a:t>
            </a:r>
          </a:p>
          <a:p>
            <a:r>
              <a:rPr lang="en-US" sz="2000"/>
              <a:t>Exclude a business account in the name of the business or corporation that is totally separate from personal funds. Count the income of the business.</a:t>
            </a:r>
          </a:p>
        </p:txBody>
      </p:sp>
    </p:spTree>
    <p:extLst>
      <p:ext uri="{BB962C8B-B14F-4D97-AF65-F5344CB8AC3E}">
        <p14:creationId xmlns:p14="http://schemas.microsoft.com/office/powerpoint/2010/main" val="2407234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Color Cover">
            <a:extLst>
              <a:ext uri="{FF2B5EF4-FFF2-40B4-BE49-F238E27FC236}">
                <a16:creationId xmlns:a16="http://schemas.microsoft.com/office/drawing/2014/main" id="{815925C2-A704-4D47-B1C1-3FCA52512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Color Cover">
            <a:extLst>
              <a:ext uri="{FF2B5EF4-FFF2-40B4-BE49-F238E27FC236}">
                <a16:creationId xmlns:a16="http://schemas.microsoft.com/office/drawing/2014/main" id="{01D4315C-C23C-4FD3-98DF-08C29E2292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5" name="Group 11">
            <a:extLst>
              <a:ext uri="{FF2B5EF4-FFF2-40B4-BE49-F238E27FC236}">
                <a16:creationId xmlns:a16="http://schemas.microsoft.com/office/drawing/2014/main" id="{5E6B47BC-43FD-4C91-8BFF-B41B99A8A39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064235" cy="6858000"/>
            <a:chOff x="651279" y="598259"/>
            <a:chExt cx="10889442" cy="5680742"/>
          </a:xfrm>
        </p:grpSpPr>
        <p:sp>
          <p:nvSpPr>
            <p:cNvPr id="13" name="Color">
              <a:extLst>
                <a:ext uri="{FF2B5EF4-FFF2-40B4-BE49-F238E27FC236}">
                  <a16:creationId xmlns:a16="http://schemas.microsoft.com/office/drawing/2014/main" id="{13038185-AC3C-4595-945F-25311424C5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75D51AA0-C095-4650-A361-B294320BFE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3468A3DA-E315-2F1D-FF31-AA7CFB6321C0}"/>
              </a:ext>
            </a:extLst>
          </p:cNvPr>
          <p:cNvSpPr>
            <a:spLocks noGrp="1"/>
          </p:cNvSpPr>
          <p:nvPr>
            <p:ph type="title"/>
          </p:nvPr>
        </p:nvSpPr>
        <p:spPr>
          <a:xfrm>
            <a:off x="786385" y="841248"/>
            <a:ext cx="5129600" cy="5340097"/>
          </a:xfrm>
        </p:spPr>
        <p:txBody>
          <a:bodyPr anchor="ctr">
            <a:normAutofit/>
          </a:bodyPr>
          <a:lstStyle/>
          <a:p>
            <a:r>
              <a:rPr lang="en-US" sz="4800">
                <a:solidFill>
                  <a:schemeClr val="bg1"/>
                </a:solidFill>
              </a:rPr>
              <a:t>Program of All-Inclusive Care for the Elderly (PACE)</a:t>
            </a:r>
            <a:br>
              <a:rPr lang="en-US" sz="4800">
                <a:solidFill>
                  <a:schemeClr val="bg1"/>
                </a:solidFill>
              </a:rPr>
            </a:br>
            <a:endParaRPr lang="en-US" sz="4800">
              <a:solidFill>
                <a:schemeClr val="bg1"/>
              </a:solidFill>
            </a:endParaRPr>
          </a:p>
        </p:txBody>
      </p:sp>
      <p:sp>
        <p:nvSpPr>
          <p:cNvPr id="3" name="Content Placeholder 2">
            <a:extLst>
              <a:ext uri="{FF2B5EF4-FFF2-40B4-BE49-F238E27FC236}">
                <a16:creationId xmlns:a16="http://schemas.microsoft.com/office/drawing/2014/main" id="{6A5F75CA-62A2-27B9-AC75-DEF25E4F0398}"/>
              </a:ext>
            </a:extLst>
          </p:cNvPr>
          <p:cNvSpPr>
            <a:spLocks noGrp="1"/>
          </p:cNvSpPr>
          <p:nvPr>
            <p:ph idx="1"/>
          </p:nvPr>
        </p:nvSpPr>
        <p:spPr>
          <a:xfrm>
            <a:off x="6193912" y="480665"/>
            <a:ext cx="5853926" cy="6858001"/>
          </a:xfrm>
        </p:spPr>
        <p:txBody>
          <a:bodyPr anchor="ctr">
            <a:normAutofit fontScale="77500" lnSpcReduction="20000"/>
          </a:bodyPr>
          <a:lstStyle/>
          <a:p>
            <a:r>
              <a:rPr lang="en-US" dirty="0">
                <a:solidFill>
                  <a:schemeClr val="tx2"/>
                </a:solidFill>
              </a:rPr>
              <a:t>A community-based program that allows the applicant/beneficiary (a/b) to receive in-home care</a:t>
            </a:r>
          </a:p>
          <a:p>
            <a:r>
              <a:rPr lang="en-US" dirty="0">
                <a:solidFill>
                  <a:schemeClr val="tx2"/>
                </a:solidFill>
              </a:rPr>
              <a:t>Hybrid approach of in-home care and PACE center care. </a:t>
            </a:r>
          </a:p>
          <a:p>
            <a:r>
              <a:rPr lang="en-US" dirty="0">
                <a:solidFill>
                  <a:schemeClr val="tx2"/>
                </a:solidFill>
              </a:rPr>
              <a:t>NOT 24-hour care.</a:t>
            </a:r>
          </a:p>
          <a:p>
            <a:r>
              <a:rPr lang="en-US" dirty="0">
                <a:solidFill>
                  <a:schemeClr val="tx2"/>
                </a:solidFill>
              </a:rPr>
              <a:t>In-home care is typically limited to 10-20 hours of care per week and is task-based</a:t>
            </a:r>
          </a:p>
          <a:p>
            <a:r>
              <a:rPr lang="en-US" dirty="0">
                <a:solidFill>
                  <a:schemeClr val="tx2"/>
                </a:solidFill>
              </a:rPr>
              <a:t> In-home care for the purpose of supervision is not available. </a:t>
            </a:r>
          </a:p>
          <a:p>
            <a:r>
              <a:rPr lang="en-US" dirty="0" err="1">
                <a:solidFill>
                  <a:schemeClr val="tx2"/>
                </a:solidFill>
              </a:rPr>
              <a:t>Nn</a:t>
            </a:r>
            <a:r>
              <a:rPr lang="en-US" dirty="0">
                <a:solidFill>
                  <a:schemeClr val="tx2"/>
                </a:solidFill>
              </a:rPr>
              <a:t>-home care provided by nurses/nurse aides</a:t>
            </a:r>
          </a:p>
          <a:p>
            <a:r>
              <a:rPr lang="en-US" dirty="0">
                <a:solidFill>
                  <a:schemeClr val="tx2"/>
                </a:solidFill>
              </a:rPr>
              <a:t>PACE center care- Adult Day Care/Socialization</a:t>
            </a:r>
          </a:p>
          <a:p>
            <a:r>
              <a:rPr lang="en-US" dirty="0">
                <a:solidFill>
                  <a:schemeClr val="tx2"/>
                </a:solidFill>
              </a:rPr>
              <a:t>All medical care is provided through PACE</a:t>
            </a:r>
          </a:p>
          <a:p>
            <a:r>
              <a:rPr lang="en-US" dirty="0">
                <a:solidFill>
                  <a:schemeClr val="tx2"/>
                </a:solidFill>
              </a:rPr>
              <a:t>PACE operates similarly to an insurance plan</a:t>
            </a:r>
          </a:p>
          <a:p>
            <a:r>
              <a:rPr lang="en-US" dirty="0">
                <a:solidFill>
                  <a:schemeClr val="tx2"/>
                </a:solidFill>
              </a:rPr>
              <a:t>Must be 55+</a:t>
            </a:r>
          </a:p>
          <a:p>
            <a:r>
              <a:rPr lang="en-US" dirty="0">
                <a:solidFill>
                  <a:schemeClr val="tx2"/>
                </a:solidFill>
              </a:rPr>
              <a:t>Reside in PACE service area</a:t>
            </a:r>
          </a:p>
          <a:p>
            <a:r>
              <a:rPr lang="en-US" dirty="0">
                <a:solidFill>
                  <a:schemeClr val="tx2"/>
                </a:solidFill>
              </a:rPr>
              <a:t>Be eligible for Skilled Nursing level care</a:t>
            </a:r>
          </a:p>
          <a:p>
            <a:r>
              <a:rPr lang="en-US" dirty="0">
                <a:solidFill>
                  <a:schemeClr val="tx2"/>
                </a:solidFill>
              </a:rPr>
              <a:t>Be able to safely remain in the home </a:t>
            </a:r>
          </a:p>
          <a:p>
            <a:pPr marL="0" indent="0">
              <a:buNone/>
            </a:pPr>
            <a:r>
              <a:rPr lang="en-US" b="0" i="0" dirty="0">
                <a:solidFill>
                  <a:schemeClr val="tx2"/>
                </a:solidFill>
                <a:effectLst/>
                <a:latin typeface="Lato" panose="020F0502020204030203" pitchFamily="34" charset="0"/>
              </a:rPr>
              <a:t>			</a:t>
            </a:r>
          </a:p>
          <a:p>
            <a:endParaRPr lang="en-US" sz="1100" dirty="0">
              <a:solidFill>
                <a:schemeClr val="tx2"/>
              </a:solidFill>
            </a:endParaRPr>
          </a:p>
          <a:p>
            <a:endParaRPr lang="en-US" sz="1100" dirty="0">
              <a:solidFill>
                <a:schemeClr val="tx2"/>
              </a:solidFill>
            </a:endParaRPr>
          </a:p>
          <a:p>
            <a:endParaRPr lang="en-US" sz="1100" dirty="0">
              <a:solidFill>
                <a:schemeClr val="tx2"/>
              </a:solidFill>
            </a:endParaRPr>
          </a:p>
        </p:txBody>
      </p:sp>
    </p:spTree>
    <p:extLst>
      <p:ext uri="{BB962C8B-B14F-4D97-AF65-F5344CB8AC3E}">
        <p14:creationId xmlns:p14="http://schemas.microsoft.com/office/powerpoint/2010/main" val="42287622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A5A44C-BD2E-BE7C-26EF-8AE284A156AB}"/>
              </a:ext>
            </a:extLst>
          </p:cNvPr>
          <p:cNvSpPr>
            <a:spLocks noGrp="1"/>
          </p:cNvSpPr>
          <p:nvPr>
            <p:ph type="title"/>
          </p:nvPr>
        </p:nvSpPr>
        <p:spPr>
          <a:xfrm>
            <a:off x="686834" y="1153572"/>
            <a:ext cx="3200400" cy="4461163"/>
          </a:xfrm>
        </p:spPr>
        <p:txBody>
          <a:bodyPr>
            <a:normAutofit/>
          </a:bodyPr>
          <a:lstStyle/>
          <a:p>
            <a:r>
              <a:rPr lang="en-US" sz="3400">
                <a:solidFill>
                  <a:srgbClr val="FFFFFF"/>
                </a:solidFill>
              </a:rPr>
              <a:t>Transfer of Assets/Sanctions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A0593DE-77EF-6EF5-F4A5-2B315E20C2B9}"/>
              </a:ext>
            </a:extLst>
          </p:cNvPr>
          <p:cNvSpPr>
            <a:spLocks noGrp="1"/>
          </p:cNvSpPr>
          <p:nvPr>
            <p:ph idx="1"/>
          </p:nvPr>
        </p:nvSpPr>
        <p:spPr>
          <a:xfrm>
            <a:off x="4447308" y="591344"/>
            <a:ext cx="6906491" cy="5585619"/>
          </a:xfrm>
        </p:spPr>
        <p:txBody>
          <a:bodyPr anchor="ctr">
            <a:normAutofit/>
          </a:bodyPr>
          <a:lstStyle/>
          <a:p>
            <a:r>
              <a:rPr lang="en-US" sz="1800"/>
              <a:t>3 year look back period </a:t>
            </a:r>
          </a:p>
          <a:p>
            <a:r>
              <a:rPr lang="en-US" sz="1800"/>
              <a:t>No sanction for transfers between spouses</a:t>
            </a:r>
          </a:p>
          <a:p>
            <a:r>
              <a:rPr lang="en-US" sz="1800"/>
              <a:t>No sanction for transfer of the homesite to a natural or adopted child under the age of 21 </a:t>
            </a:r>
          </a:p>
          <a:p>
            <a:r>
              <a:rPr lang="en-US" sz="1800"/>
              <a:t>No sanction for transfer of any assets to a disabled child of any age </a:t>
            </a:r>
          </a:p>
          <a:p>
            <a:r>
              <a:rPr lang="en-US" sz="1800"/>
              <a:t>Except for the homesite, any asset which would have been an excluded resource at the time of transfer is an allowable transfer.</a:t>
            </a:r>
          </a:p>
          <a:p>
            <a:r>
              <a:rPr lang="en-US" sz="1800"/>
              <a:t>Payment to caregivers without a contract is a TOA </a:t>
            </a:r>
          </a:p>
          <a:p>
            <a:r>
              <a:rPr lang="en-US" sz="1800"/>
              <a:t>The sanction period begins the month following the month of the transfer. The a/b does not have to be in assisted living or otherwise eligible for SA in order for the sanction period to begin</a:t>
            </a:r>
          </a:p>
          <a:p>
            <a:r>
              <a:rPr lang="en-US" sz="1800"/>
              <a:t>The divisor to calculate a sanction period is $2,000</a:t>
            </a:r>
          </a:p>
          <a:p>
            <a:r>
              <a:rPr lang="en-US" sz="1800"/>
              <a:t>Total the value of all uncompensated transfers and divide by $2,000 in order to get the number of months of the sanction period </a:t>
            </a:r>
          </a:p>
          <a:p>
            <a:r>
              <a:rPr lang="en-US" sz="1800"/>
              <a:t>There is no undue hardship waiver process, but a hearing can be requested if the a/b disagrees with the sanction</a:t>
            </a:r>
          </a:p>
        </p:txBody>
      </p:sp>
    </p:spTree>
    <p:extLst>
      <p:ext uri="{BB962C8B-B14F-4D97-AF65-F5344CB8AC3E}">
        <p14:creationId xmlns:p14="http://schemas.microsoft.com/office/powerpoint/2010/main" val="367701771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623F83D4-7D1A-C969-3B31-3C6297FC6EB6}"/>
              </a:ext>
            </a:extLst>
          </p:cNvPr>
          <p:cNvSpPr>
            <a:spLocks noGrp="1"/>
          </p:cNvSpPr>
          <p:nvPr>
            <p:ph type="title"/>
          </p:nvPr>
        </p:nvSpPr>
        <p:spPr>
          <a:xfrm>
            <a:off x="838200" y="365125"/>
            <a:ext cx="5393361" cy="1325563"/>
          </a:xfrm>
        </p:spPr>
        <p:txBody>
          <a:bodyPr>
            <a:normAutofit/>
          </a:bodyPr>
          <a:lstStyle/>
          <a:p>
            <a:r>
              <a:rPr lang="en-US" dirty="0"/>
              <a:t>Special Assistance Spend Down- Married</a:t>
            </a:r>
          </a:p>
        </p:txBody>
      </p:sp>
      <p:sp>
        <p:nvSpPr>
          <p:cNvPr id="3" name="Content Placeholder 2">
            <a:extLst>
              <a:ext uri="{FF2B5EF4-FFF2-40B4-BE49-F238E27FC236}">
                <a16:creationId xmlns:a16="http://schemas.microsoft.com/office/drawing/2014/main" id="{DA23145F-78CC-6E82-0D01-809B4703DB62}"/>
              </a:ext>
            </a:extLst>
          </p:cNvPr>
          <p:cNvSpPr>
            <a:spLocks noGrp="1"/>
          </p:cNvSpPr>
          <p:nvPr>
            <p:ph idx="1"/>
          </p:nvPr>
        </p:nvSpPr>
        <p:spPr>
          <a:xfrm>
            <a:off x="829198" y="2522749"/>
            <a:ext cx="5393361" cy="3630916"/>
          </a:xfrm>
        </p:spPr>
        <p:txBody>
          <a:bodyPr>
            <a:normAutofit/>
          </a:bodyPr>
          <a:lstStyle/>
          <a:p>
            <a:r>
              <a:rPr lang="en-US" dirty="0"/>
              <a:t>This is the easiest type of spend-down</a:t>
            </a:r>
          </a:p>
          <a:p>
            <a:r>
              <a:rPr lang="en-US" dirty="0"/>
              <a:t>Move all assets to the spouse to get the a/b qualified </a:t>
            </a:r>
          </a:p>
        </p:txBody>
      </p:sp>
      <p:pic>
        <p:nvPicPr>
          <p:cNvPr id="5" name="Picture 4" descr="Couple holding hands">
            <a:extLst>
              <a:ext uri="{FF2B5EF4-FFF2-40B4-BE49-F238E27FC236}">
                <a16:creationId xmlns:a16="http://schemas.microsoft.com/office/drawing/2014/main" id="{3E727FCB-267C-448C-7D00-72070D3694F7}"/>
              </a:ext>
            </a:extLst>
          </p:cNvPr>
          <p:cNvPicPr>
            <a:picLocks noChangeAspect="1"/>
          </p:cNvPicPr>
          <p:nvPr/>
        </p:nvPicPr>
        <p:blipFill rotWithShape="1">
          <a:blip r:embed="rId2"/>
          <a:srcRect l="16233" r="3015" b="-2"/>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8"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1143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E2B703B-46F9-481A-A605-82E2A828C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6CCE07-3607-74D5-4502-CB10DEBE4247}"/>
              </a:ext>
            </a:extLst>
          </p:cNvPr>
          <p:cNvSpPr>
            <a:spLocks noGrp="1"/>
          </p:cNvSpPr>
          <p:nvPr>
            <p:ph type="title"/>
          </p:nvPr>
        </p:nvSpPr>
        <p:spPr>
          <a:xfrm>
            <a:off x="838200" y="459863"/>
            <a:ext cx="10515600" cy="1004594"/>
          </a:xfrm>
        </p:spPr>
        <p:txBody>
          <a:bodyPr>
            <a:normAutofit/>
          </a:bodyPr>
          <a:lstStyle/>
          <a:p>
            <a:pPr algn="ctr"/>
            <a:r>
              <a:rPr lang="en-US">
                <a:solidFill>
                  <a:srgbClr val="FFFFFF"/>
                </a:solidFill>
              </a:rPr>
              <a:t>SA Spend Down- Unmarried</a:t>
            </a:r>
          </a:p>
        </p:txBody>
      </p:sp>
      <p:sp>
        <p:nvSpPr>
          <p:cNvPr id="11" name="Rectangle: Rounded Corners 10">
            <a:extLst>
              <a:ext uri="{FF2B5EF4-FFF2-40B4-BE49-F238E27FC236}">
                <a16:creationId xmlns:a16="http://schemas.microsoft.com/office/drawing/2014/main" id="{F13BE4D7-0C3D-4906-B230-A1C5B4665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496" y="1587970"/>
            <a:ext cx="11033008" cy="4768380"/>
          </a:xfrm>
          <a:prstGeom prst="roundRect">
            <a:avLst>
              <a:gd name="adj" fmla="val 3174"/>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11F34EFB-ECAA-06FE-505E-FD2359CA649B}"/>
              </a:ext>
            </a:extLst>
          </p:cNvPr>
          <p:cNvGraphicFramePr>
            <a:graphicFrameLocks noGrp="1"/>
          </p:cNvGraphicFramePr>
          <p:nvPr>
            <p:ph idx="1"/>
            <p:extLst>
              <p:ext uri="{D42A27DB-BD31-4B8C-83A1-F6EECF244321}">
                <p14:modId xmlns:p14="http://schemas.microsoft.com/office/powerpoint/2010/main" val="1355994446"/>
              </p:ext>
            </p:extLst>
          </p:nvPr>
        </p:nvGraphicFramePr>
        <p:xfrm>
          <a:off x="838200" y="1800911"/>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15208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Many question marks on black background">
            <a:extLst>
              <a:ext uri="{FF2B5EF4-FFF2-40B4-BE49-F238E27FC236}">
                <a16:creationId xmlns:a16="http://schemas.microsoft.com/office/drawing/2014/main" id="{B03A0304-1C76-3152-0CF2-A9FD65A8BE38}"/>
              </a:ext>
            </a:extLst>
          </p:cNvPr>
          <p:cNvPicPr>
            <a:picLocks noChangeAspect="1"/>
          </p:cNvPicPr>
          <p:nvPr/>
        </p:nvPicPr>
        <p:blipFill rotWithShape="1">
          <a:blip r:embed="rId2"/>
          <a:srcRect l="22895" r="2" b="2"/>
          <a:stretch/>
        </p:blipFill>
        <p:spPr>
          <a:xfrm>
            <a:off x="3523488" y="10"/>
            <a:ext cx="8668512" cy="6857990"/>
          </a:xfrm>
          <a:prstGeom prst="rect">
            <a:avLst/>
          </a:prstGeom>
        </p:spPr>
      </p:pic>
      <p:sp>
        <p:nvSpPr>
          <p:cNvPr id="10" name="Rectangle 9">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19CBC4B-C68A-C126-5A2C-7B0E584D062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rPr>
              <a:t>LTC Medicaid and Special Assistance Scenarios</a:t>
            </a: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77355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B1914B-2963-D325-87DE-80D8BABA8AB6}"/>
              </a:ext>
            </a:extLst>
          </p:cNvPr>
          <p:cNvSpPr>
            <a:spLocks noGrp="1"/>
          </p:cNvSpPr>
          <p:nvPr>
            <p:ph idx="1"/>
          </p:nvPr>
        </p:nvSpPr>
        <p:spPr>
          <a:xfrm>
            <a:off x="5903058" y="407774"/>
            <a:ext cx="5427526" cy="5795318"/>
          </a:xfrm>
        </p:spPr>
        <p:txBody>
          <a:bodyPr anchor="t">
            <a:normAutofit lnSpcReduction="10000"/>
          </a:bodyPr>
          <a:lstStyle/>
          <a:p>
            <a:pPr marL="0" indent="0">
              <a:buNone/>
            </a:pPr>
            <a:r>
              <a:rPr lang="en-US" sz="1800" dirty="0"/>
              <a:t>Wife: Martha</a:t>
            </a:r>
          </a:p>
          <a:p>
            <a:pPr marL="0" indent="0">
              <a:buNone/>
            </a:pPr>
            <a:r>
              <a:rPr lang="en-US" sz="1800" dirty="0"/>
              <a:t>Husband: Bart</a:t>
            </a:r>
          </a:p>
          <a:p>
            <a:pPr marL="0" indent="0">
              <a:buNone/>
            </a:pPr>
            <a:endParaRPr lang="en-US" sz="1800" dirty="0"/>
          </a:p>
          <a:p>
            <a:pPr marL="0" indent="0">
              <a:buNone/>
            </a:pPr>
            <a:r>
              <a:rPr lang="en-US" sz="1800" dirty="0"/>
              <a:t>Martha needs skilled nursing </a:t>
            </a:r>
          </a:p>
          <a:p>
            <a:pPr marL="0" indent="0">
              <a:buNone/>
            </a:pPr>
            <a:endParaRPr lang="en-US" sz="1800" dirty="0"/>
          </a:p>
          <a:p>
            <a:pPr marL="0" indent="0">
              <a:buNone/>
            </a:pPr>
            <a:r>
              <a:rPr lang="en-US" sz="1800" u="sng" dirty="0"/>
              <a:t>Assets</a:t>
            </a:r>
          </a:p>
          <a:p>
            <a:pPr marL="0" indent="0">
              <a:buNone/>
            </a:pPr>
            <a:r>
              <a:rPr lang="en-US" sz="1800" dirty="0"/>
              <a:t>Property: 123 House Rd. </a:t>
            </a:r>
          </a:p>
          <a:p>
            <a:pPr marL="0" indent="0">
              <a:buNone/>
            </a:pPr>
            <a:r>
              <a:rPr lang="en-US" sz="1800" dirty="0"/>
              <a:t>H&amp;W: $50,000 Checking, $100,000 Savings</a:t>
            </a:r>
          </a:p>
          <a:p>
            <a:pPr marL="0" indent="0">
              <a:buNone/>
            </a:pPr>
            <a:r>
              <a:rPr lang="en-US" sz="1800" dirty="0"/>
              <a:t>W: IRA $80,000</a:t>
            </a:r>
          </a:p>
          <a:p>
            <a:pPr marL="0" indent="0">
              <a:buNone/>
            </a:pPr>
            <a:r>
              <a:rPr lang="en-US" sz="1800" dirty="0"/>
              <a:t>H: IRA $100,000</a:t>
            </a:r>
          </a:p>
          <a:p>
            <a:pPr marL="0" indent="0">
              <a:buNone/>
            </a:pPr>
            <a:endParaRPr lang="en-US" sz="1800" dirty="0"/>
          </a:p>
          <a:p>
            <a:pPr marL="0" indent="0">
              <a:buNone/>
            </a:pPr>
            <a:r>
              <a:rPr lang="en-US" sz="1800" dirty="0"/>
              <a:t>Income:</a:t>
            </a:r>
          </a:p>
          <a:p>
            <a:pPr marL="0" indent="0">
              <a:buNone/>
            </a:pPr>
            <a:r>
              <a:rPr lang="en-US" sz="1800" dirty="0"/>
              <a:t>W: $1,200/</a:t>
            </a:r>
            <a:r>
              <a:rPr lang="en-US" sz="1800" dirty="0" err="1"/>
              <a:t>mo</a:t>
            </a:r>
            <a:endParaRPr lang="en-US" sz="1800" dirty="0"/>
          </a:p>
          <a:p>
            <a:pPr marL="0" indent="0">
              <a:buNone/>
            </a:pPr>
            <a:r>
              <a:rPr lang="en-US" sz="1800" dirty="0"/>
              <a:t>H: $1,500/</a:t>
            </a:r>
            <a:r>
              <a:rPr lang="en-US" sz="1800" dirty="0" err="1"/>
              <a:t>mo</a:t>
            </a:r>
            <a:endParaRPr lang="en-US" sz="1800" dirty="0"/>
          </a:p>
          <a:p>
            <a:pPr marL="0" indent="0">
              <a:buNone/>
            </a:pPr>
            <a:endParaRPr lang="en-US" sz="1800" dirty="0"/>
          </a:p>
          <a:p>
            <a:pPr marL="0" indent="0">
              <a:buNone/>
            </a:pPr>
            <a:r>
              <a:rPr lang="en-US" sz="1800" dirty="0"/>
              <a:t>What would be the spend-down plan? </a:t>
            </a:r>
          </a:p>
          <a:p>
            <a:pPr marL="0" indent="0">
              <a:buNone/>
            </a:pPr>
            <a:endParaRPr lang="en-US" sz="500" dirty="0"/>
          </a:p>
          <a:p>
            <a:pPr marL="0" indent="0">
              <a:buNone/>
            </a:pPr>
            <a:endParaRPr lang="en-US" sz="500" dirty="0"/>
          </a:p>
        </p:txBody>
      </p:sp>
      <p:pic>
        <p:nvPicPr>
          <p:cNvPr id="5" name="Picture 4" descr="A person and person sitting on a bench&#10;&#10;Description automatically generated">
            <a:extLst>
              <a:ext uri="{FF2B5EF4-FFF2-40B4-BE49-F238E27FC236}">
                <a16:creationId xmlns:a16="http://schemas.microsoft.com/office/drawing/2014/main" id="{EA5AA07F-44B5-9A7C-417F-11F1ACBE264D}"/>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0124" r="17625" b="-1"/>
          <a:stretch/>
        </p:blipFill>
        <p:spPr>
          <a:xfrm>
            <a:off x="443779" y="1532489"/>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E77A37C-BA45-9EE0-D5A1-93A1BB005F24}"/>
              </a:ext>
            </a:extLst>
          </p:cNvPr>
          <p:cNvSpPr txBox="1"/>
          <p:nvPr/>
        </p:nvSpPr>
        <p:spPr>
          <a:xfrm>
            <a:off x="469557" y="556054"/>
            <a:ext cx="4510787" cy="861774"/>
          </a:xfrm>
          <a:prstGeom prst="rect">
            <a:avLst/>
          </a:prstGeom>
          <a:noFill/>
        </p:spPr>
        <p:txBody>
          <a:bodyPr wrap="none" rtlCol="0">
            <a:spAutoFit/>
          </a:bodyPr>
          <a:lstStyle/>
          <a:p>
            <a:r>
              <a:rPr lang="en-US" sz="3200" dirty="0"/>
              <a:t>Martha and Bartholomew</a:t>
            </a:r>
          </a:p>
          <a:p>
            <a:endParaRPr lang="en-US" dirty="0"/>
          </a:p>
        </p:txBody>
      </p:sp>
    </p:spTree>
    <p:extLst>
      <p:ext uri="{BB962C8B-B14F-4D97-AF65-F5344CB8AC3E}">
        <p14:creationId xmlns:p14="http://schemas.microsoft.com/office/powerpoint/2010/main" val="9145349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B1914B-2963-D325-87DE-80D8BABA8AB6}"/>
              </a:ext>
            </a:extLst>
          </p:cNvPr>
          <p:cNvSpPr>
            <a:spLocks noGrp="1"/>
          </p:cNvSpPr>
          <p:nvPr>
            <p:ph idx="1"/>
          </p:nvPr>
        </p:nvSpPr>
        <p:spPr>
          <a:xfrm>
            <a:off x="5401536" y="481914"/>
            <a:ext cx="5427526" cy="5542659"/>
          </a:xfrm>
        </p:spPr>
        <p:txBody>
          <a:bodyPr anchor="t">
            <a:normAutofit fontScale="70000" lnSpcReduction="20000"/>
          </a:bodyPr>
          <a:lstStyle/>
          <a:p>
            <a:pPr marL="0" indent="0">
              <a:buNone/>
            </a:pPr>
            <a:r>
              <a:rPr lang="en-US" sz="2400" dirty="0"/>
              <a:t>Wife: Josephine</a:t>
            </a:r>
          </a:p>
          <a:p>
            <a:pPr marL="0" indent="0">
              <a:buNone/>
            </a:pPr>
            <a:r>
              <a:rPr lang="en-US" sz="2400" dirty="0"/>
              <a:t>Husband: Abe </a:t>
            </a:r>
          </a:p>
          <a:p>
            <a:pPr marL="0" indent="0">
              <a:buNone/>
            </a:pPr>
            <a:endParaRPr lang="en-US" sz="2400" dirty="0"/>
          </a:p>
          <a:p>
            <a:pPr marL="0" indent="0">
              <a:buNone/>
            </a:pPr>
            <a:r>
              <a:rPr lang="en-US" sz="2400" dirty="0"/>
              <a:t>Abe needs skilled nursing </a:t>
            </a:r>
          </a:p>
          <a:p>
            <a:pPr marL="0" indent="0">
              <a:buNone/>
            </a:pPr>
            <a:endParaRPr lang="en-US" sz="2400" dirty="0"/>
          </a:p>
          <a:p>
            <a:pPr marL="0" indent="0">
              <a:buNone/>
            </a:pPr>
            <a:r>
              <a:rPr lang="en-US" sz="2400" u="sng" dirty="0"/>
              <a:t>Assets</a:t>
            </a:r>
          </a:p>
          <a:p>
            <a:pPr marL="0" indent="0">
              <a:buNone/>
            </a:pPr>
            <a:r>
              <a:rPr lang="en-US" sz="2400" dirty="0"/>
              <a:t>Property: 456 Old Road Dr. </a:t>
            </a:r>
          </a:p>
          <a:p>
            <a:pPr marL="0" indent="0">
              <a:buNone/>
            </a:pPr>
            <a:r>
              <a:rPr lang="en-US" sz="2400" dirty="0"/>
              <a:t>H&amp;W: $20,000 Checking, $5,000 Savings</a:t>
            </a:r>
          </a:p>
          <a:p>
            <a:pPr marL="0" indent="0">
              <a:buNone/>
            </a:pPr>
            <a:r>
              <a:rPr lang="en-US" sz="2400" dirty="0"/>
              <a:t>W: IRA $80,000</a:t>
            </a:r>
          </a:p>
          <a:p>
            <a:pPr marL="0" indent="0">
              <a:buNone/>
            </a:pPr>
            <a:r>
              <a:rPr lang="en-US" sz="2400" dirty="0"/>
              <a:t>H: Business: Wood Whittling World, LLC</a:t>
            </a:r>
          </a:p>
          <a:p>
            <a:pPr marL="0" indent="0">
              <a:buNone/>
            </a:pPr>
            <a:r>
              <a:rPr lang="en-US" sz="2400" dirty="0"/>
              <a:t>LLC owns a shop at 1010 W. Whittling St. </a:t>
            </a:r>
          </a:p>
          <a:p>
            <a:pPr marL="0" indent="0">
              <a:buNone/>
            </a:pPr>
            <a:endParaRPr lang="en-US" sz="2400" dirty="0"/>
          </a:p>
          <a:p>
            <a:pPr marL="0" indent="0">
              <a:buNone/>
            </a:pPr>
            <a:r>
              <a:rPr lang="en-US" sz="2400" dirty="0"/>
              <a:t>Income:</a:t>
            </a:r>
          </a:p>
          <a:p>
            <a:pPr marL="0" indent="0">
              <a:buNone/>
            </a:pPr>
            <a:r>
              <a:rPr lang="en-US" sz="2400" dirty="0"/>
              <a:t>W: $1,000/</a:t>
            </a:r>
            <a:r>
              <a:rPr lang="en-US" sz="2400" dirty="0" err="1"/>
              <a:t>mo</a:t>
            </a:r>
            <a:endParaRPr lang="en-US" sz="2400" dirty="0"/>
          </a:p>
          <a:p>
            <a:pPr marL="0" indent="0">
              <a:buNone/>
            </a:pPr>
            <a:r>
              <a:rPr lang="en-US" sz="2400" dirty="0"/>
              <a:t>H: $2,500/</a:t>
            </a:r>
            <a:r>
              <a:rPr lang="en-US" sz="2400" dirty="0" err="1"/>
              <a:t>mo</a:t>
            </a:r>
            <a:endParaRPr lang="en-US" sz="2400" dirty="0"/>
          </a:p>
          <a:p>
            <a:pPr marL="0" indent="0">
              <a:buNone/>
            </a:pPr>
            <a:endParaRPr lang="en-US" sz="2400" dirty="0"/>
          </a:p>
          <a:p>
            <a:pPr marL="0" indent="0">
              <a:buNone/>
            </a:pPr>
            <a:r>
              <a:rPr lang="en-US" sz="2400" dirty="0"/>
              <a:t>What would be the spend-down plan? </a:t>
            </a:r>
          </a:p>
          <a:p>
            <a:pPr marL="0" indent="0">
              <a:buNone/>
            </a:pPr>
            <a:endParaRPr lang="en-US" sz="500" dirty="0"/>
          </a:p>
          <a:p>
            <a:pPr marL="0" indent="0">
              <a:buNone/>
            </a:pPr>
            <a:endParaRPr lang="en-US" sz="500" dirty="0"/>
          </a:p>
        </p:txBody>
      </p:sp>
      <p:pic>
        <p:nvPicPr>
          <p:cNvPr id="4" name="Picture 3" descr="A person and person standing together&#10;&#10;Description automatically generated">
            <a:extLst>
              <a:ext uri="{FF2B5EF4-FFF2-40B4-BE49-F238E27FC236}">
                <a16:creationId xmlns:a16="http://schemas.microsoft.com/office/drawing/2014/main" id="{394846B3-6E0B-76C0-0942-F5F5C1467B7C}"/>
              </a:ext>
            </a:extLst>
          </p:cNvPr>
          <p:cNvPicPr>
            <a:picLocks noChangeAspect="1"/>
          </p:cNvPicPr>
          <p:nvPr/>
        </p:nvPicPr>
        <p:blipFill rotWithShape="1">
          <a:blip r:embed="rId2"/>
          <a:srcRect r="1" b="1"/>
          <a:stretch/>
        </p:blipFill>
        <p:spPr>
          <a:xfrm>
            <a:off x="226583" y="1581126"/>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1" name="Rectangle 1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5DA689BE-6B1B-5DD2-2EE4-7F7243C02BF5}"/>
              </a:ext>
            </a:extLst>
          </p:cNvPr>
          <p:cNvSpPr txBox="1"/>
          <p:nvPr/>
        </p:nvSpPr>
        <p:spPr>
          <a:xfrm>
            <a:off x="432486" y="383059"/>
            <a:ext cx="4186980" cy="861774"/>
          </a:xfrm>
          <a:prstGeom prst="rect">
            <a:avLst/>
          </a:prstGeom>
          <a:noFill/>
        </p:spPr>
        <p:txBody>
          <a:bodyPr wrap="none" rtlCol="0">
            <a:spAutoFit/>
          </a:bodyPr>
          <a:lstStyle/>
          <a:p>
            <a:r>
              <a:rPr lang="en-US" sz="3200" dirty="0"/>
              <a:t>Josephine and Abraham</a:t>
            </a:r>
          </a:p>
          <a:p>
            <a:endParaRPr lang="en-US" dirty="0"/>
          </a:p>
        </p:txBody>
      </p:sp>
    </p:spTree>
    <p:extLst>
      <p:ext uri="{BB962C8B-B14F-4D97-AF65-F5344CB8AC3E}">
        <p14:creationId xmlns:p14="http://schemas.microsoft.com/office/powerpoint/2010/main" val="28888880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B1914B-2963-D325-87DE-80D8BABA8AB6}"/>
              </a:ext>
            </a:extLst>
          </p:cNvPr>
          <p:cNvSpPr>
            <a:spLocks noGrp="1"/>
          </p:cNvSpPr>
          <p:nvPr>
            <p:ph idx="1"/>
          </p:nvPr>
        </p:nvSpPr>
        <p:spPr>
          <a:xfrm>
            <a:off x="5572474" y="217895"/>
            <a:ext cx="5427526" cy="6182478"/>
          </a:xfrm>
        </p:spPr>
        <p:txBody>
          <a:bodyPr anchor="t">
            <a:noAutofit/>
          </a:bodyPr>
          <a:lstStyle/>
          <a:p>
            <a:pPr marL="0" indent="0">
              <a:buNone/>
            </a:pPr>
            <a:r>
              <a:rPr lang="en-US" sz="1400" dirty="0"/>
              <a:t>Wife: Maria</a:t>
            </a:r>
          </a:p>
          <a:p>
            <a:pPr marL="0" indent="0">
              <a:buNone/>
            </a:pPr>
            <a:r>
              <a:rPr lang="en-US" sz="1400" dirty="0"/>
              <a:t>Husband: Roberto</a:t>
            </a:r>
          </a:p>
          <a:p>
            <a:pPr marL="0" indent="0">
              <a:buNone/>
            </a:pPr>
            <a:r>
              <a:rPr lang="en-US" sz="1400" dirty="0"/>
              <a:t>Maria needs skilled nursing </a:t>
            </a:r>
          </a:p>
          <a:p>
            <a:pPr marL="0" indent="0">
              <a:buNone/>
            </a:pPr>
            <a:endParaRPr lang="en-US" sz="1400" dirty="0"/>
          </a:p>
          <a:p>
            <a:pPr marL="0" indent="0">
              <a:buNone/>
            </a:pPr>
            <a:r>
              <a:rPr lang="en-US" sz="1400" u="sng" dirty="0"/>
              <a:t>Assets</a:t>
            </a:r>
          </a:p>
          <a:p>
            <a:pPr marL="0" indent="0">
              <a:buNone/>
            </a:pPr>
            <a:r>
              <a:rPr lang="en-US" sz="1400" dirty="0"/>
              <a:t>Property: 999 Winding Ridge Rd. (Primary Residence)</a:t>
            </a:r>
          </a:p>
          <a:p>
            <a:pPr marL="0" indent="0">
              <a:buNone/>
            </a:pPr>
            <a:r>
              <a:rPr lang="en-US" sz="1400" dirty="0"/>
              <a:t>Property: 1010 Winding Ridge Rd. </a:t>
            </a:r>
          </a:p>
          <a:p>
            <a:pPr marL="0" indent="0">
              <a:buNone/>
            </a:pPr>
            <a:r>
              <a:rPr lang="en-US" sz="1400" dirty="0"/>
              <a:t>Properties are not contiguous </a:t>
            </a:r>
          </a:p>
          <a:p>
            <a:pPr marL="0" indent="0">
              <a:buNone/>
            </a:pPr>
            <a:endParaRPr lang="en-US" sz="1400" dirty="0"/>
          </a:p>
          <a:p>
            <a:pPr marL="0" indent="0">
              <a:buNone/>
            </a:pPr>
            <a:r>
              <a:rPr lang="en-US" sz="1400" dirty="0"/>
              <a:t>H&amp;W: $5,000 Checking, $10,000 Savings</a:t>
            </a:r>
          </a:p>
          <a:p>
            <a:pPr marL="0" indent="0">
              <a:buNone/>
            </a:pPr>
            <a:r>
              <a:rPr lang="en-US" sz="1400" dirty="0"/>
              <a:t>H: 2020 Honda Accord</a:t>
            </a:r>
          </a:p>
          <a:p>
            <a:pPr marL="0" indent="0">
              <a:buNone/>
            </a:pPr>
            <a:r>
              <a:rPr lang="en-US" sz="1400" dirty="0"/>
              <a:t>W: 2018 Toyota Camry </a:t>
            </a:r>
          </a:p>
          <a:p>
            <a:pPr marL="0" indent="0">
              <a:buNone/>
            </a:pPr>
            <a:r>
              <a:rPr lang="en-US" sz="1400" dirty="0"/>
              <a:t>H&amp;W: Have an irrevocable trust established 3 years ago</a:t>
            </a:r>
          </a:p>
          <a:p>
            <a:pPr marL="0" indent="0">
              <a:buNone/>
            </a:pPr>
            <a:r>
              <a:rPr lang="en-US" sz="1400" dirty="0"/>
              <a:t>Trust Assets: $100,000 MM</a:t>
            </a:r>
          </a:p>
          <a:p>
            <a:pPr marL="0" indent="0">
              <a:buNone/>
            </a:pPr>
            <a:r>
              <a:rPr lang="en-US" sz="1400" dirty="0"/>
              <a:t>Income:</a:t>
            </a:r>
          </a:p>
          <a:p>
            <a:pPr marL="0" indent="0">
              <a:buNone/>
            </a:pPr>
            <a:r>
              <a:rPr lang="en-US" sz="1400" dirty="0"/>
              <a:t>W: $2,000/</a:t>
            </a:r>
            <a:r>
              <a:rPr lang="en-US" sz="1400" dirty="0" err="1"/>
              <a:t>mo</a:t>
            </a:r>
            <a:endParaRPr lang="en-US" sz="1400" dirty="0"/>
          </a:p>
          <a:p>
            <a:pPr marL="0" indent="0">
              <a:buNone/>
            </a:pPr>
            <a:r>
              <a:rPr lang="en-US" sz="1400" dirty="0"/>
              <a:t>H: $3,000/</a:t>
            </a:r>
            <a:r>
              <a:rPr lang="en-US" sz="1400" dirty="0" err="1"/>
              <a:t>mo</a:t>
            </a:r>
            <a:endParaRPr lang="en-US" sz="1400" dirty="0"/>
          </a:p>
          <a:p>
            <a:pPr marL="0" indent="0">
              <a:buNone/>
            </a:pPr>
            <a:endParaRPr lang="en-US" sz="1400" dirty="0"/>
          </a:p>
          <a:p>
            <a:pPr marL="0" indent="0">
              <a:buNone/>
            </a:pPr>
            <a:r>
              <a:rPr lang="en-US" sz="1400" dirty="0"/>
              <a:t>What would be the spend-down plan? </a:t>
            </a:r>
          </a:p>
          <a:p>
            <a:pPr marL="0" indent="0">
              <a:buNone/>
            </a:pPr>
            <a:endParaRPr lang="en-US" sz="1600" dirty="0"/>
          </a:p>
          <a:p>
            <a:pPr marL="0" indent="0">
              <a:buNone/>
            </a:pPr>
            <a:endParaRPr lang="en-US" sz="1600" dirty="0"/>
          </a:p>
        </p:txBody>
      </p:sp>
      <p:pic>
        <p:nvPicPr>
          <p:cNvPr id="6" name="Picture 5" descr="A person and person sitting on a swing&#10;&#10;Description automatically generated">
            <a:extLst>
              <a:ext uri="{FF2B5EF4-FFF2-40B4-BE49-F238E27FC236}">
                <a16:creationId xmlns:a16="http://schemas.microsoft.com/office/drawing/2014/main" id="{B3034DA7-FC5C-BE73-6CF4-A02FE7D5E6CE}"/>
              </a:ext>
            </a:extLst>
          </p:cNvPr>
          <p:cNvPicPr>
            <a:picLocks noChangeAspect="1"/>
          </p:cNvPicPr>
          <p:nvPr/>
        </p:nvPicPr>
        <p:blipFill rotWithShape="1">
          <a:blip r:embed="rId2"/>
          <a:srcRect l="16979" r="16475" b="-1"/>
          <a:stretch/>
        </p:blipFill>
        <p:spPr>
          <a:xfrm>
            <a:off x="362090" y="1818936"/>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20" name="Rectangle 19">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50ECC6-FD94-3311-8EB0-84FD2267D3D7}"/>
              </a:ext>
            </a:extLst>
          </p:cNvPr>
          <p:cNvSpPr txBox="1"/>
          <p:nvPr/>
        </p:nvSpPr>
        <p:spPr>
          <a:xfrm>
            <a:off x="691978" y="716692"/>
            <a:ext cx="3419911" cy="861774"/>
          </a:xfrm>
          <a:prstGeom prst="rect">
            <a:avLst/>
          </a:prstGeom>
          <a:noFill/>
        </p:spPr>
        <p:txBody>
          <a:bodyPr wrap="none" rtlCol="0">
            <a:spAutoFit/>
          </a:bodyPr>
          <a:lstStyle/>
          <a:p>
            <a:r>
              <a:rPr lang="en-US" sz="3200" dirty="0"/>
              <a:t>Maria and Roberto </a:t>
            </a:r>
          </a:p>
          <a:p>
            <a:endParaRPr lang="en-US" dirty="0"/>
          </a:p>
        </p:txBody>
      </p:sp>
    </p:spTree>
    <p:extLst>
      <p:ext uri="{BB962C8B-B14F-4D97-AF65-F5344CB8AC3E}">
        <p14:creationId xmlns:p14="http://schemas.microsoft.com/office/powerpoint/2010/main" val="42173865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B1914B-2963-D325-87DE-80D8BABA8AB6}"/>
              </a:ext>
            </a:extLst>
          </p:cNvPr>
          <p:cNvSpPr>
            <a:spLocks noGrp="1"/>
          </p:cNvSpPr>
          <p:nvPr>
            <p:ph idx="1"/>
          </p:nvPr>
        </p:nvSpPr>
        <p:spPr>
          <a:xfrm>
            <a:off x="5053490" y="1099751"/>
            <a:ext cx="5427526" cy="4772837"/>
          </a:xfrm>
        </p:spPr>
        <p:txBody>
          <a:bodyPr anchor="t">
            <a:normAutofit fontScale="92500" lnSpcReduction="10000"/>
          </a:bodyPr>
          <a:lstStyle/>
          <a:p>
            <a:pPr marL="0" indent="0">
              <a:buNone/>
            </a:pPr>
            <a:r>
              <a:rPr lang="en-US" sz="2400" dirty="0"/>
              <a:t>Widowed</a:t>
            </a:r>
          </a:p>
          <a:p>
            <a:pPr marL="0" indent="0">
              <a:buNone/>
            </a:pPr>
            <a:r>
              <a:rPr lang="en-US" sz="2400" dirty="0"/>
              <a:t>Maria needs skilled nursing </a:t>
            </a:r>
          </a:p>
          <a:p>
            <a:pPr marL="0" indent="0">
              <a:buNone/>
            </a:pPr>
            <a:endParaRPr lang="en-US" sz="2400" dirty="0"/>
          </a:p>
          <a:p>
            <a:pPr marL="0" indent="0">
              <a:buNone/>
            </a:pPr>
            <a:r>
              <a:rPr lang="en-US" sz="2400" u="sng" dirty="0"/>
              <a:t>Assets</a:t>
            </a:r>
          </a:p>
          <a:p>
            <a:pPr marL="0" indent="0">
              <a:buNone/>
            </a:pPr>
            <a:r>
              <a:rPr lang="en-US" sz="2400" dirty="0"/>
              <a:t>Checking: $15,000</a:t>
            </a:r>
          </a:p>
          <a:p>
            <a:pPr marL="0" indent="0">
              <a:buNone/>
            </a:pPr>
            <a:r>
              <a:rPr lang="en-US" sz="2400" dirty="0"/>
              <a:t>Life Insurance Policy: $8,000 face value </a:t>
            </a:r>
          </a:p>
          <a:p>
            <a:pPr marL="0" indent="0">
              <a:buNone/>
            </a:pPr>
            <a:endParaRPr lang="en-US" sz="2400" dirty="0"/>
          </a:p>
          <a:p>
            <a:pPr marL="0" indent="0">
              <a:buNone/>
            </a:pPr>
            <a:r>
              <a:rPr lang="en-US" sz="2400" dirty="0"/>
              <a:t>Income:</a:t>
            </a:r>
          </a:p>
          <a:p>
            <a:pPr marL="0" indent="0">
              <a:buNone/>
            </a:pPr>
            <a:r>
              <a:rPr lang="en-US" sz="2400" dirty="0"/>
              <a:t>$1,000/</a:t>
            </a:r>
            <a:r>
              <a:rPr lang="en-US" sz="2400" dirty="0" err="1"/>
              <a:t>mo</a:t>
            </a:r>
            <a:endParaRPr lang="en-US" sz="2400" dirty="0"/>
          </a:p>
          <a:p>
            <a:pPr marL="0" indent="0">
              <a:buNone/>
            </a:pPr>
            <a:endParaRPr lang="en-US" sz="2400" dirty="0"/>
          </a:p>
          <a:p>
            <a:pPr marL="0" indent="0">
              <a:buNone/>
            </a:pPr>
            <a:r>
              <a:rPr lang="en-US" sz="2400" dirty="0"/>
              <a:t>What are some questions you need to ask? What would be the spend-down plan? </a:t>
            </a:r>
          </a:p>
          <a:p>
            <a:pPr marL="0" indent="0">
              <a:buNone/>
            </a:pPr>
            <a:endParaRPr lang="en-US" sz="1000" dirty="0"/>
          </a:p>
          <a:p>
            <a:pPr marL="0" indent="0">
              <a:buNone/>
            </a:pPr>
            <a:endParaRPr lang="en-US" sz="1000" dirty="0"/>
          </a:p>
        </p:txBody>
      </p:sp>
      <p:pic>
        <p:nvPicPr>
          <p:cNvPr id="11" name="Picture 10" descr="An old person with grey hair&#10;&#10;Description automatically generated">
            <a:extLst>
              <a:ext uri="{FF2B5EF4-FFF2-40B4-BE49-F238E27FC236}">
                <a16:creationId xmlns:a16="http://schemas.microsoft.com/office/drawing/2014/main" id="{27FE9ED4-B1A5-2180-CF5D-A564DBA3B8FB}"/>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2374" r="2" b="11377"/>
          <a:stretch/>
        </p:blipFill>
        <p:spPr>
          <a:xfrm>
            <a:off x="305022" y="1429141"/>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8" name="Rectangle 17">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3C35424-6D26-3FA2-BD68-0B476E4F1E36}"/>
              </a:ext>
            </a:extLst>
          </p:cNvPr>
          <p:cNvSpPr txBox="1"/>
          <p:nvPr/>
        </p:nvSpPr>
        <p:spPr>
          <a:xfrm>
            <a:off x="864973" y="506627"/>
            <a:ext cx="1822935" cy="861774"/>
          </a:xfrm>
          <a:prstGeom prst="rect">
            <a:avLst/>
          </a:prstGeom>
          <a:noFill/>
        </p:spPr>
        <p:txBody>
          <a:bodyPr wrap="none" rtlCol="0">
            <a:spAutoFit/>
          </a:bodyPr>
          <a:lstStyle/>
          <a:p>
            <a:r>
              <a:rPr lang="en-US" sz="3200" dirty="0"/>
              <a:t>Margaret </a:t>
            </a:r>
          </a:p>
          <a:p>
            <a:endParaRPr lang="en-US" dirty="0"/>
          </a:p>
        </p:txBody>
      </p:sp>
    </p:spTree>
    <p:extLst>
      <p:ext uri="{BB962C8B-B14F-4D97-AF65-F5344CB8AC3E}">
        <p14:creationId xmlns:p14="http://schemas.microsoft.com/office/powerpoint/2010/main" val="39729529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B1914B-2963-D325-87DE-80D8BABA8AB6}"/>
              </a:ext>
            </a:extLst>
          </p:cNvPr>
          <p:cNvSpPr>
            <a:spLocks noGrp="1"/>
          </p:cNvSpPr>
          <p:nvPr>
            <p:ph idx="1"/>
          </p:nvPr>
        </p:nvSpPr>
        <p:spPr>
          <a:xfrm>
            <a:off x="5288268" y="494270"/>
            <a:ext cx="5427526" cy="5139329"/>
          </a:xfrm>
        </p:spPr>
        <p:txBody>
          <a:bodyPr anchor="t">
            <a:normAutofit fontScale="92500" lnSpcReduction="10000"/>
          </a:bodyPr>
          <a:lstStyle/>
          <a:p>
            <a:pPr marL="0" indent="0">
              <a:buNone/>
            </a:pPr>
            <a:r>
              <a:rPr lang="en-US" sz="1800" dirty="0"/>
              <a:t>Divorced</a:t>
            </a:r>
          </a:p>
          <a:p>
            <a:pPr marL="0" indent="0">
              <a:buNone/>
            </a:pPr>
            <a:r>
              <a:rPr lang="en-US" sz="1800" dirty="0"/>
              <a:t>John needs skilled nursing </a:t>
            </a:r>
          </a:p>
          <a:p>
            <a:pPr marL="0" indent="0">
              <a:buNone/>
            </a:pPr>
            <a:endParaRPr lang="en-US" sz="1800" dirty="0"/>
          </a:p>
          <a:p>
            <a:pPr marL="0" indent="0">
              <a:buNone/>
            </a:pPr>
            <a:r>
              <a:rPr lang="en-US" sz="1800" u="sng" dirty="0"/>
              <a:t>Assets</a:t>
            </a:r>
          </a:p>
          <a:p>
            <a:pPr marL="0" indent="0">
              <a:buNone/>
            </a:pPr>
            <a:r>
              <a:rPr lang="en-US" sz="1800" dirty="0"/>
              <a:t>Property: 555 Meadowview Ct </a:t>
            </a:r>
          </a:p>
          <a:p>
            <a:pPr marL="0" indent="0">
              <a:buNone/>
            </a:pPr>
            <a:r>
              <a:rPr lang="en-US" sz="1800" dirty="0"/>
              <a:t>Checking: $150,000</a:t>
            </a:r>
          </a:p>
          <a:p>
            <a:pPr marL="0" indent="0">
              <a:buNone/>
            </a:pPr>
            <a:r>
              <a:rPr lang="en-US" sz="1800" dirty="0"/>
              <a:t>Life Insurance Policy: $25,000 face value w/ $20,000 cash value </a:t>
            </a:r>
          </a:p>
          <a:p>
            <a:pPr marL="0" indent="0">
              <a:buNone/>
            </a:pPr>
            <a:r>
              <a:rPr lang="en-US" sz="1800" dirty="0"/>
              <a:t>Gifts: Transferred property at 557 Meadowview Ct to his daughter 2 years ago</a:t>
            </a:r>
          </a:p>
          <a:p>
            <a:pPr marL="0" indent="0">
              <a:buNone/>
            </a:pPr>
            <a:endParaRPr lang="en-US" sz="1800" dirty="0"/>
          </a:p>
          <a:p>
            <a:pPr marL="0" indent="0">
              <a:buNone/>
            </a:pPr>
            <a:r>
              <a:rPr lang="en-US" sz="1800" dirty="0"/>
              <a:t>Income:</a:t>
            </a:r>
          </a:p>
          <a:p>
            <a:pPr marL="0" indent="0">
              <a:buNone/>
            </a:pPr>
            <a:r>
              <a:rPr lang="en-US" sz="1800" dirty="0"/>
              <a:t>$1,000/</a:t>
            </a:r>
            <a:r>
              <a:rPr lang="en-US" sz="1800" dirty="0" err="1"/>
              <a:t>mo</a:t>
            </a:r>
            <a:endParaRPr lang="en-US" sz="1800" dirty="0"/>
          </a:p>
          <a:p>
            <a:pPr marL="0" indent="0">
              <a:buNone/>
            </a:pPr>
            <a:endParaRPr lang="en-US" sz="1800" dirty="0"/>
          </a:p>
          <a:p>
            <a:pPr marL="0" indent="0">
              <a:buNone/>
            </a:pPr>
            <a:r>
              <a:rPr lang="en-US" sz="1800" dirty="0"/>
              <a:t>What questions do you need to ask? What would be the spend-down plan? </a:t>
            </a:r>
          </a:p>
          <a:p>
            <a:pPr marL="0" indent="0">
              <a:buNone/>
            </a:pPr>
            <a:endParaRPr lang="en-US" sz="800" dirty="0"/>
          </a:p>
          <a:p>
            <a:pPr marL="0" indent="0">
              <a:buNone/>
            </a:pPr>
            <a:endParaRPr lang="en-US" sz="800" dirty="0"/>
          </a:p>
        </p:txBody>
      </p:sp>
      <p:pic>
        <p:nvPicPr>
          <p:cNvPr id="6" name="Picture 5" descr="A person with a beard and mustache&#10;&#10;Description automatically generated">
            <a:extLst>
              <a:ext uri="{FF2B5EF4-FFF2-40B4-BE49-F238E27FC236}">
                <a16:creationId xmlns:a16="http://schemas.microsoft.com/office/drawing/2014/main" id="{CA4CB576-BC27-5C24-02B0-CA6EA13908D8}"/>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375" r="-2" b="19373"/>
          <a:stretch/>
        </p:blipFill>
        <p:spPr>
          <a:xfrm>
            <a:off x="300723" y="1644333"/>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4FC6741-7F83-6341-8CED-EBCA53667D0E}"/>
              </a:ext>
            </a:extLst>
          </p:cNvPr>
          <p:cNvSpPr txBox="1"/>
          <p:nvPr/>
        </p:nvSpPr>
        <p:spPr>
          <a:xfrm>
            <a:off x="1346886" y="630195"/>
            <a:ext cx="965329" cy="584775"/>
          </a:xfrm>
          <a:prstGeom prst="rect">
            <a:avLst/>
          </a:prstGeom>
          <a:noFill/>
        </p:spPr>
        <p:txBody>
          <a:bodyPr wrap="none" rtlCol="0">
            <a:spAutoFit/>
          </a:bodyPr>
          <a:lstStyle/>
          <a:p>
            <a:r>
              <a:rPr lang="en-US" sz="3200" dirty="0"/>
              <a:t>John</a:t>
            </a:r>
          </a:p>
        </p:txBody>
      </p:sp>
    </p:spTree>
    <p:extLst>
      <p:ext uri="{BB962C8B-B14F-4D97-AF65-F5344CB8AC3E}">
        <p14:creationId xmlns:p14="http://schemas.microsoft.com/office/powerpoint/2010/main" val="23253103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EB1914B-2963-D325-87DE-80D8BABA8AB6}"/>
              </a:ext>
            </a:extLst>
          </p:cNvPr>
          <p:cNvSpPr>
            <a:spLocks noGrp="1"/>
          </p:cNvSpPr>
          <p:nvPr>
            <p:ph idx="1"/>
          </p:nvPr>
        </p:nvSpPr>
        <p:spPr>
          <a:xfrm>
            <a:off x="5584830" y="605482"/>
            <a:ext cx="5427526" cy="5137360"/>
          </a:xfrm>
        </p:spPr>
        <p:txBody>
          <a:bodyPr anchor="t">
            <a:normAutofit fontScale="77500" lnSpcReduction="20000"/>
          </a:bodyPr>
          <a:lstStyle/>
          <a:p>
            <a:pPr marL="0" indent="0">
              <a:buNone/>
            </a:pPr>
            <a:endParaRPr lang="en-US" sz="2000" dirty="0"/>
          </a:p>
          <a:p>
            <a:pPr marL="0" indent="0">
              <a:buNone/>
            </a:pPr>
            <a:r>
              <a:rPr lang="en-US" sz="2000" dirty="0"/>
              <a:t>Divorced</a:t>
            </a:r>
          </a:p>
          <a:p>
            <a:pPr marL="0" indent="0">
              <a:buNone/>
            </a:pPr>
            <a:r>
              <a:rPr lang="en-US" sz="2000" dirty="0"/>
              <a:t>Bertha needs skilled nursing </a:t>
            </a:r>
          </a:p>
          <a:p>
            <a:pPr marL="0" indent="0">
              <a:buNone/>
            </a:pPr>
            <a:endParaRPr lang="en-US" sz="2000" dirty="0"/>
          </a:p>
          <a:p>
            <a:pPr marL="0" indent="0">
              <a:buNone/>
            </a:pPr>
            <a:r>
              <a:rPr lang="en-US" sz="2000" u="sng" dirty="0"/>
              <a:t>Assets</a:t>
            </a:r>
          </a:p>
          <a:p>
            <a:pPr marL="0" indent="0">
              <a:buNone/>
            </a:pPr>
            <a:r>
              <a:rPr lang="en-US" sz="2000" dirty="0"/>
              <a:t>Property: 213 Sparrow Ridge </a:t>
            </a:r>
          </a:p>
          <a:p>
            <a:pPr marL="0" indent="0">
              <a:buNone/>
            </a:pPr>
            <a:r>
              <a:rPr lang="en-US" sz="2000" dirty="0"/>
              <a:t>Checking: $200,000</a:t>
            </a:r>
          </a:p>
          <a:p>
            <a:pPr marL="0" indent="0">
              <a:buNone/>
            </a:pPr>
            <a:r>
              <a:rPr lang="en-US" sz="2000" dirty="0"/>
              <a:t>Life Insurance Policy: $10,000 face value</a:t>
            </a:r>
          </a:p>
          <a:p>
            <a:pPr marL="0" indent="0">
              <a:buNone/>
            </a:pPr>
            <a:r>
              <a:rPr lang="en-US" sz="2000" dirty="0"/>
              <a:t>Preneed Burial: $15,000</a:t>
            </a:r>
          </a:p>
          <a:p>
            <a:pPr marL="0" indent="0">
              <a:buNone/>
            </a:pPr>
            <a:r>
              <a:rPr lang="en-US" sz="2000" dirty="0"/>
              <a:t>Vehicle: 2023 Kia </a:t>
            </a:r>
          </a:p>
          <a:p>
            <a:pPr marL="0" indent="0">
              <a:buNone/>
            </a:pPr>
            <a:endParaRPr lang="en-US" sz="2000" dirty="0"/>
          </a:p>
          <a:p>
            <a:pPr marL="0" indent="0">
              <a:buNone/>
            </a:pPr>
            <a:r>
              <a:rPr lang="en-US" sz="2000" dirty="0"/>
              <a:t>Income:</a:t>
            </a:r>
          </a:p>
          <a:p>
            <a:pPr marL="0" indent="0">
              <a:buNone/>
            </a:pPr>
            <a:r>
              <a:rPr lang="en-US" sz="2000" dirty="0"/>
              <a:t>$1,000/</a:t>
            </a:r>
            <a:r>
              <a:rPr lang="en-US" sz="2000" dirty="0" err="1"/>
              <a:t>mo</a:t>
            </a:r>
            <a:endParaRPr lang="en-US" sz="2000" dirty="0"/>
          </a:p>
          <a:p>
            <a:pPr marL="0" indent="0">
              <a:buNone/>
            </a:pPr>
            <a:endParaRPr lang="en-US" sz="2000" dirty="0"/>
          </a:p>
          <a:p>
            <a:pPr marL="0" indent="0">
              <a:buNone/>
            </a:pPr>
            <a:r>
              <a:rPr lang="en-US" sz="2000" dirty="0"/>
              <a:t>No family members own any real property </a:t>
            </a:r>
          </a:p>
          <a:p>
            <a:pPr marL="0" indent="0">
              <a:buNone/>
            </a:pPr>
            <a:endParaRPr lang="en-US" sz="2000" dirty="0"/>
          </a:p>
          <a:p>
            <a:pPr marL="0" indent="0">
              <a:buNone/>
            </a:pPr>
            <a:r>
              <a:rPr lang="en-US" sz="2000" dirty="0"/>
              <a:t>What would be the spend-down plan? </a:t>
            </a:r>
          </a:p>
          <a:p>
            <a:pPr marL="0" indent="0">
              <a:buNone/>
            </a:pPr>
            <a:endParaRPr lang="en-US" sz="500" dirty="0"/>
          </a:p>
          <a:p>
            <a:pPr marL="0" indent="0">
              <a:buNone/>
            </a:pPr>
            <a:endParaRPr lang="en-US" sz="500" dirty="0"/>
          </a:p>
        </p:txBody>
      </p:sp>
      <p:pic>
        <p:nvPicPr>
          <p:cNvPr id="4" name="Picture 3" descr="A person with blonde hair&#10;&#10;Description automatically generated">
            <a:extLst>
              <a:ext uri="{FF2B5EF4-FFF2-40B4-BE49-F238E27FC236}">
                <a16:creationId xmlns:a16="http://schemas.microsoft.com/office/drawing/2014/main" id="{554F52B4-944F-4E98-A6DE-AE812E9622FE}"/>
              </a:ext>
            </a:extLst>
          </p:cNvPr>
          <p:cNvPicPr>
            <a:picLocks noChangeAspect="1"/>
          </p:cNvPicPr>
          <p:nvPr/>
        </p:nvPicPr>
        <p:blipFill rotWithShape="1">
          <a:blip r:embed="rId2"/>
          <a:srcRect t="3896" r="1" b="1300"/>
          <a:stretch/>
        </p:blipFill>
        <p:spPr>
          <a:xfrm>
            <a:off x="424291" y="1299394"/>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1" name="Rectangle 10">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49234F8-8137-D5BE-6FEC-FA3592AF9AA4}"/>
              </a:ext>
            </a:extLst>
          </p:cNvPr>
          <p:cNvSpPr txBox="1"/>
          <p:nvPr/>
        </p:nvSpPr>
        <p:spPr>
          <a:xfrm>
            <a:off x="1791730" y="479363"/>
            <a:ext cx="1398140" cy="584775"/>
          </a:xfrm>
          <a:prstGeom prst="rect">
            <a:avLst/>
          </a:prstGeom>
          <a:noFill/>
        </p:spPr>
        <p:txBody>
          <a:bodyPr wrap="none" rtlCol="0">
            <a:spAutoFit/>
          </a:bodyPr>
          <a:lstStyle/>
          <a:p>
            <a:r>
              <a:rPr lang="en-US" sz="3200" dirty="0"/>
              <a:t>Bertha </a:t>
            </a:r>
          </a:p>
        </p:txBody>
      </p:sp>
    </p:spTree>
    <p:extLst>
      <p:ext uri="{BB962C8B-B14F-4D97-AF65-F5344CB8AC3E}">
        <p14:creationId xmlns:p14="http://schemas.microsoft.com/office/powerpoint/2010/main" val="25465738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AC27E70C-5470-4262-B9CE-AE52C51CF4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16" name="Color">
              <a:extLst>
                <a:ext uri="{FF2B5EF4-FFF2-40B4-BE49-F238E27FC236}">
                  <a16:creationId xmlns:a16="http://schemas.microsoft.com/office/drawing/2014/main" id="{B5C7D35F-738C-47DF-AD6E-859806E46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lor">
              <a:extLst>
                <a:ext uri="{FF2B5EF4-FFF2-40B4-BE49-F238E27FC236}">
                  <a16:creationId xmlns:a16="http://schemas.microsoft.com/office/drawing/2014/main" id="{740F8C8B-E52F-46CF-89C7-51C6A037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Content Placeholder 4" descr="A map of the united states&#10;&#10;Description automatically generated">
            <a:extLst>
              <a:ext uri="{FF2B5EF4-FFF2-40B4-BE49-F238E27FC236}">
                <a16:creationId xmlns:a16="http://schemas.microsoft.com/office/drawing/2014/main" id="{4A2114BA-FA19-A4C3-902D-F9B35D49F1E3}"/>
              </a:ext>
            </a:extLst>
          </p:cNvPr>
          <p:cNvPicPr>
            <a:picLocks noGrp="1" noChangeAspect="1"/>
          </p:cNvPicPr>
          <p:nvPr>
            <p:ph idx="1"/>
          </p:nvPr>
        </p:nvPicPr>
        <p:blipFill>
          <a:blip r:embed="rId2"/>
          <a:stretch>
            <a:fillRect/>
          </a:stretch>
        </p:blipFill>
        <p:spPr>
          <a:xfrm>
            <a:off x="5777832" y="1846729"/>
            <a:ext cx="6177282" cy="3314312"/>
          </a:xfrm>
          <a:prstGeom prst="rect">
            <a:avLst/>
          </a:prstGeom>
        </p:spPr>
      </p:pic>
      <p:grpSp>
        <p:nvGrpSpPr>
          <p:cNvPr id="19" name="Group 18">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0" name="Freeform: Shape 19">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4" name="Freeform: Shape 23">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5" name="Freeform: Shape 24">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E2BF751F-FB9D-B671-9184-26C050931AD1}"/>
              </a:ext>
            </a:extLst>
          </p:cNvPr>
          <p:cNvSpPr>
            <a:spLocks noGrp="1"/>
          </p:cNvSpPr>
          <p:nvPr>
            <p:ph type="title"/>
          </p:nvPr>
        </p:nvSpPr>
        <p:spPr>
          <a:xfrm>
            <a:off x="786384" y="841249"/>
            <a:ext cx="5692953" cy="2587131"/>
          </a:xfrm>
        </p:spPr>
        <p:txBody>
          <a:bodyPr vert="horz" lIns="91440" tIns="45720" rIns="91440" bIns="45720" rtlCol="0" anchor="b">
            <a:normAutofit/>
          </a:bodyPr>
          <a:lstStyle/>
          <a:p>
            <a:r>
              <a:rPr lang="en-US" sz="4800" kern="1200" dirty="0">
                <a:solidFill>
                  <a:schemeClr val="bg1"/>
                </a:solidFill>
                <a:latin typeface="+mj-lt"/>
                <a:ea typeface="+mj-ea"/>
                <a:cs typeface="+mj-cs"/>
              </a:rPr>
              <a:t>PACE Service Areas</a:t>
            </a:r>
            <a:br>
              <a:rPr lang="en-US" sz="4800" kern="1200" dirty="0">
                <a:solidFill>
                  <a:schemeClr val="bg1"/>
                </a:solidFill>
                <a:latin typeface="+mj-lt"/>
                <a:ea typeface="+mj-ea"/>
                <a:cs typeface="+mj-cs"/>
              </a:rPr>
            </a:br>
            <a:endParaRPr lang="en-US" sz="4800" kern="1200" dirty="0">
              <a:solidFill>
                <a:schemeClr val="bg1"/>
              </a:solidFill>
              <a:latin typeface="+mj-lt"/>
              <a:ea typeface="+mj-ea"/>
              <a:cs typeface="+mj-cs"/>
            </a:endParaRPr>
          </a:p>
        </p:txBody>
      </p:sp>
      <p:sp>
        <p:nvSpPr>
          <p:cNvPr id="6" name="TextBox 5">
            <a:extLst>
              <a:ext uri="{FF2B5EF4-FFF2-40B4-BE49-F238E27FC236}">
                <a16:creationId xmlns:a16="http://schemas.microsoft.com/office/drawing/2014/main" id="{AA288FB4-8B48-F8B2-A29D-279C16BA84D3}"/>
              </a:ext>
            </a:extLst>
          </p:cNvPr>
          <p:cNvSpPr txBox="1"/>
          <p:nvPr/>
        </p:nvSpPr>
        <p:spPr>
          <a:xfrm>
            <a:off x="131475" y="3567136"/>
            <a:ext cx="5692953" cy="2651110"/>
          </a:xfrm>
          <a:prstGeom prst="rect">
            <a:avLst/>
          </a:prstGeom>
        </p:spPr>
        <p:txBody>
          <a:bodyPr vert="horz" lIns="91440" tIns="45720" rIns="91440" bIns="45720" rtlCol="0" anchor="ctr">
            <a:normAutofit/>
          </a:bodyPr>
          <a:lstStyle/>
          <a:p>
            <a:pPr marL="285750" indent="-228600">
              <a:lnSpc>
                <a:spcPct val="90000"/>
              </a:lnSpc>
              <a:spcAft>
                <a:spcPts val="600"/>
              </a:spcAft>
              <a:buFont typeface="Arial" panose="020B0604020202020204" pitchFamily="34" charset="0"/>
              <a:buChar char="•"/>
            </a:pPr>
            <a:r>
              <a:rPr lang="en-US" sz="2400" dirty="0">
                <a:solidFill>
                  <a:schemeClr val="tx2"/>
                </a:solidFill>
              </a:rPr>
              <a:t>Pace is NOT available in all counties</a:t>
            </a:r>
          </a:p>
          <a:p>
            <a:pPr marL="285750" indent="-228600">
              <a:lnSpc>
                <a:spcPct val="90000"/>
              </a:lnSpc>
              <a:spcAft>
                <a:spcPts val="600"/>
              </a:spcAft>
              <a:buFont typeface="Arial" panose="020B0604020202020204" pitchFamily="34" charset="0"/>
              <a:buChar char="•"/>
            </a:pPr>
            <a:r>
              <a:rPr lang="en-US" sz="2400" dirty="0">
                <a:solidFill>
                  <a:schemeClr val="tx2"/>
                </a:solidFill>
              </a:rPr>
              <a:t>Service area information can be found at https://</a:t>
            </a:r>
            <a:r>
              <a:rPr lang="en-US" sz="2400" dirty="0" err="1">
                <a:solidFill>
                  <a:schemeClr val="tx2"/>
                </a:solidFill>
              </a:rPr>
              <a:t>www.ncpace.org</a:t>
            </a:r>
            <a:r>
              <a:rPr lang="en-US" sz="2400" dirty="0">
                <a:solidFill>
                  <a:schemeClr val="tx2"/>
                </a:solidFill>
              </a:rPr>
              <a:t>/PACE-Programs-in-NC</a:t>
            </a:r>
          </a:p>
          <a:p>
            <a:pPr marL="285750" indent="-228600">
              <a:lnSpc>
                <a:spcPct val="90000"/>
              </a:lnSpc>
              <a:spcAft>
                <a:spcPts val="600"/>
              </a:spcAft>
              <a:buFont typeface="Arial" panose="020B0604020202020204" pitchFamily="34" charset="0"/>
              <a:buChar char="•"/>
            </a:pPr>
            <a:endParaRPr lang="en-US" dirty="0">
              <a:solidFill>
                <a:schemeClr val="tx2"/>
              </a:solidFill>
            </a:endParaRPr>
          </a:p>
        </p:txBody>
      </p:sp>
    </p:spTree>
    <p:extLst>
      <p:ext uri="{BB962C8B-B14F-4D97-AF65-F5344CB8AC3E}">
        <p14:creationId xmlns:p14="http://schemas.microsoft.com/office/powerpoint/2010/main" val="20903998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387460A-318B-1493-7B01-4C1E20392F65}"/>
              </a:ext>
            </a:extLst>
          </p:cNvPr>
          <p:cNvSpPr>
            <a:spLocks noGrp="1"/>
          </p:cNvSpPr>
          <p:nvPr>
            <p:ph idx="1"/>
          </p:nvPr>
        </p:nvSpPr>
        <p:spPr>
          <a:xfrm>
            <a:off x="5646614" y="383059"/>
            <a:ext cx="5427526" cy="5421567"/>
          </a:xfrm>
        </p:spPr>
        <p:txBody>
          <a:bodyPr anchor="t">
            <a:normAutofit fontScale="77500" lnSpcReduction="20000"/>
          </a:bodyPr>
          <a:lstStyle/>
          <a:p>
            <a:pPr marL="0" indent="0">
              <a:buNone/>
            </a:pPr>
            <a:r>
              <a:rPr lang="en-US" sz="2000" dirty="0"/>
              <a:t>Wife: Ramona</a:t>
            </a:r>
          </a:p>
          <a:p>
            <a:pPr marL="0" indent="0">
              <a:buNone/>
            </a:pPr>
            <a:r>
              <a:rPr lang="en-US" sz="2000" dirty="0"/>
              <a:t>Husband: Harry</a:t>
            </a:r>
          </a:p>
          <a:p>
            <a:pPr marL="0" indent="0">
              <a:buNone/>
            </a:pPr>
            <a:endParaRPr lang="en-US" sz="2000" dirty="0"/>
          </a:p>
          <a:p>
            <a:pPr marL="0" indent="0">
              <a:buNone/>
            </a:pPr>
            <a:r>
              <a:rPr lang="en-US" sz="2000" dirty="0"/>
              <a:t>Harry needs assisted living memory care </a:t>
            </a:r>
          </a:p>
          <a:p>
            <a:pPr marL="0" indent="0">
              <a:buNone/>
            </a:pPr>
            <a:endParaRPr lang="en-US" sz="2000" dirty="0"/>
          </a:p>
          <a:p>
            <a:pPr marL="0" indent="0">
              <a:buNone/>
            </a:pPr>
            <a:r>
              <a:rPr lang="en-US" sz="2000" u="sng" dirty="0"/>
              <a:t>Assets</a:t>
            </a:r>
          </a:p>
          <a:p>
            <a:pPr marL="0" indent="0">
              <a:buNone/>
            </a:pPr>
            <a:r>
              <a:rPr lang="en-US" sz="2000" dirty="0"/>
              <a:t>Property: 1532 Terracotta Ave (Primary Residence)</a:t>
            </a:r>
          </a:p>
          <a:p>
            <a:pPr marL="0" indent="0">
              <a:buNone/>
            </a:pPr>
            <a:r>
              <a:rPr lang="en-US" sz="2000" dirty="0"/>
              <a:t>Property: 1350 Mountain View Rd. </a:t>
            </a:r>
          </a:p>
          <a:p>
            <a:pPr marL="0" indent="0">
              <a:buNone/>
            </a:pPr>
            <a:endParaRPr lang="en-US" sz="2000" dirty="0"/>
          </a:p>
          <a:p>
            <a:pPr marL="0" indent="0">
              <a:buNone/>
            </a:pPr>
            <a:r>
              <a:rPr lang="en-US" sz="2000" dirty="0"/>
              <a:t>H&amp;W: $50,000 Checking, $10,000 Savings</a:t>
            </a:r>
          </a:p>
          <a:p>
            <a:pPr marL="0" indent="0">
              <a:buNone/>
            </a:pPr>
            <a:r>
              <a:rPr lang="en-US" sz="2000" dirty="0"/>
              <a:t>H: $100,000 IRA </a:t>
            </a:r>
          </a:p>
          <a:p>
            <a:pPr marL="0" indent="0">
              <a:buNone/>
            </a:pPr>
            <a:r>
              <a:rPr lang="en-US" sz="2000" dirty="0"/>
              <a:t>Wife: $50,000 IRA</a:t>
            </a:r>
          </a:p>
          <a:p>
            <a:pPr marL="0" indent="0">
              <a:buNone/>
            </a:pPr>
            <a:endParaRPr lang="en-US" sz="2000" dirty="0"/>
          </a:p>
          <a:p>
            <a:pPr marL="0" indent="0">
              <a:buNone/>
            </a:pPr>
            <a:r>
              <a:rPr lang="en-US" sz="2000" dirty="0"/>
              <a:t>Income:</a:t>
            </a:r>
          </a:p>
          <a:p>
            <a:pPr marL="0" indent="0">
              <a:buNone/>
            </a:pPr>
            <a:r>
              <a:rPr lang="en-US" sz="2000" dirty="0"/>
              <a:t>W: $2,000/</a:t>
            </a:r>
            <a:r>
              <a:rPr lang="en-US" sz="2000" dirty="0" err="1"/>
              <a:t>mo</a:t>
            </a:r>
            <a:endParaRPr lang="en-US" sz="2000" dirty="0"/>
          </a:p>
          <a:p>
            <a:pPr marL="0" indent="0">
              <a:buNone/>
            </a:pPr>
            <a:r>
              <a:rPr lang="en-US" sz="2000" dirty="0"/>
              <a:t>H: $1,600/</a:t>
            </a:r>
            <a:r>
              <a:rPr lang="en-US" sz="2000" dirty="0" err="1"/>
              <a:t>mo</a:t>
            </a:r>
            <a:r>
              <a:rPr lang="en-US" sz="2000" dirty="0"/>
              <a:t> gross</a:t>
            </a:r>
          </a:p>
          <a:p>
            <a:pPr marL="0" indent="0">
              <a:buNone/>
            </a:pPr>
            <a:endParaRPr lang="en-US" sz="2000" dirty="0"/>
          </a:p>
          <a:p>
            <a:pPr marL="0" indent="0">
              <a:buNone/>
            </a:pPr>
            <a:r>
              <a:rPr lang="en-US" sz="2000" dirty="0"/>
              <a:t>What would be the spend-down plan? </a:t>
            </a:r>
          </a:p>
          <a:p>
            <a:pPr marL="0" indent="0">
              <a:buNone/>
            </a:pPr>
            <a:endParaRPr lang="en-US" sz="500" dirty="0"/>
          </a:p>
          <a:p>
            <a:pPr marL="0" indent="0">
              <a:buNone/>
            </a:pPr>
            <a:endParaRPr lang="en-US" sz="500" dirty="0"/>
          </a:p>
          <a:p>
            <a:pPr marL="0" indent="0">
              <a:buNone/>
            </a:pPr>
            <a:endParaRPr lang="en-US" sz="500" dirty="0"/>
          </a:p>
        </p:txBody>
      </p:sp>
      <p:pic>
        <p:nvPicPr>
          <p:cNvPr id="5" name="Picture 4" descr="A person and person smiling&#10;&#10;Description automatically generated">
            <a:extLst>
              <a:ext uri="{FF2B5EF4-FFF2-40B4-BE49-F238E27FC236}">
                <a16:creationId xmlns:a16="http://schemas.microsoft.com/office/drawing/2014/main" id="{2F8A801E-D48D-38F3-3D5C-690BBB32252C}"/>
              </a:ext>
            </a:extLst>
          </p:cNvPr>
          <p:cNvPicPr>
            <a:picLocks noChangeAspect="1"/>
          </p:cNvPicPr>
          <p:nvPr/>
        </p:nvPicPr>
        <p:blipFill rotWithShape="1">
          <a:blip r:embed="rId2"/>
          <a:srcRect l="8883" r="24367" b="-1"/>
          <a:stretch/>
        </p:blipFill>
        <p:spPr>
          <a:xfrm>
            <a:off x="461361" y="978677"/>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12" name="Rectangle 11">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2F0BB3B-507C-7F21-48C4-8764EA6B6543}"/>
              </a:ext>
            </a:extLst>
          </p:cNvPr>
          <p:cNvSpPr txBox="1"/>
          <p:nvPr/>
        </p:nvSpPr>
        <p:spPr>
          <a:xfrm>
            <a:off x="1117848" y="249704"/>
            <a:ext cx="3589252" cy="861774"/>
          </a:xfrm>
          <a:prstGeom prst="rect">
            <a:avLst/>
          </a:prstGeom>
          <a:noFill/>
        </p:spPr>
        <p:txBody>
          <a:bodyPr wrap="none" rtlCol="0">
            <a:spAutoFit/>
          </a:bodyPr>
          <a:lstStyle/>
          <a:p>
            <a:r>
              <a:rPr lang="en-US" sz="3200" dirty="0"/>
              <a:t>Ramona and Harold </a:t>
            </a:r>
          </a:p>
          <a:p>
            <a:endParaRPr lang="en-US" dirty="0"/>
          </a:p>
        </p:txBody>
      </p:sp>
    </p:spTree>
    <p:extLst>
      <p:ext uri="{BB962C8B-B14F-4D97-AF65-F5344CB8AC3E}">
        <p14:creationId xmlns:p14="http://schemas.microsoft.com/office/powerpoint/2010/main" val="8297692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0CCC4BA0-1298-4DBD-86F1-B51D8C9D34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387460A-318B-1493-7B01-4C1E20392F65}"/>
              </a:ext>
            </a:extLst>
          </p:cNvPr>
          <p:cNvSpPr>
            <a:spLocks noGrp="1"/>
          </p:cNvSpPr>
          <p:nvPr>
            <p:ph idx="1"/>
          </p:nvPr>
        </p:nvSpPr>
        <p:spPr>
          <a:xfrm>
            <a:off x="5401536" y="444844"/>
            <a:ext cx="5427526" cy="5532778"/>
          </a:xfrm>
        </p:spPr>
        <p:txBody>
          <a:bodyPr anchor="t">
            <a:normAutofit fontScale="92500" lnSpcReduction="20000"/>
          </a:bodyPr>
          <a:lstStyle/>
          <a:p>
            <a:pPr marL="0" indent="0">
              <a:buNone/>
            </a:pPr>
            <a:r>
              <a:rPr lang="en-US" sz="700" dirty="0"/>
              <a:t> </a:t>
            </a:r>
            <a:endParaRPr lang="en-US" sz="2000" dirty="0"/>
          </a:p>
          <a:p>
            <a:pPr marL="0" indent="0">
              <a:buNone/>
            </a:pPr>
            <a:r>
              <a:rPr lang="en-US" sz="2000" dirty="0"/>
              <a:t>Widowed</a:t>
            </a:r>
          </a:p>
          <a:p>
            <a:pPr marL="0" indent="0">
              <a:buNone/>
            </a:pPr>
            <a:r>
              <a:rPr lang="en-US" sz="2000" dirty="0"/>
              <a:t>Phillip needs assisted living</a:t>
            </a:r>
          </a:p>
          <a:p>
            <a:pPr marL="0" indent="0">
              <a:buNone/>
            </a:pPr>
            <a:endParaRPr lang="en-US" sz="2000" dirty="0"/>
          </a:p>
          <a:p>
            <a:pPr marL="0" indent="0">
              <a:buNone/>
            </a:pPr>
            <a:r>
              <a:rPr lang="en-US" sz="2000" u="sng" dirty="0"/>
              <a:t>Assets</a:t>
            </a:r>
          </a:p>
          <a:p>
            <a:pPr marL="0" indent="0">
              <a:buNone/>
            </a:pPr>
            <a:r>
              <a:rPr lang="en-US" sz="2000" dirty="0"/>
              <a:t>Property: 4500 </a:t>
            </a:r>
            <a:r>
              <a:rPr lang="en-US" sz="2000" dirty="0" err="1"/>
              <a:t>Springview</a:t>
            </a:r>
            <a:r>
              <a:rPr lang="en-US" sz="2000" dirty="0"/>
              <a:t> Ct (Primary Residence)</a:t>
            </a:r>
          </a:p>
          <a:p>
            <a:pPr marL="0" indent="0">
              <a:buNone/>
            </a:pPr>
            <a:r>
              <a:rPr lang="en-US" sz="2000" dirty="0"/>
              <a:t>Property: 4700 </a:t>
            </a:r>
            <a:r>
              <a:rPr lang="en-US" sz="2000" dirty="0" err="1"/>
              <a:t>Springview</a:t>
            </a:r>
            <a:r>
              <a:rPr lang="en-US" sz="2000" dirty="0"/>
              <a:t> Ct </a:t>
            </a:r>
          </a:p>
          <a:p>
            <a:pPr marL="0" indent="0">
              <a:buNone/>
            </a:pPr>
            <a:r>
              <a:rPr lang="en-US" sz="2000" dirty="0"/>
              <a:t>Properties not contiguous </a:t>
            </a:r>
          </a:p>
          <a:p>
            <a:pPr marL="0" indent="0">
              <a:buNone/>
            </a:pPr>
            <a:r>
              <a:rPr lang="en-US" sz="2000" dirty="0"/>
              <a:t>Checking: $200,000</a:t>
            </a:r>
          </a:p>
          <a:p>
            <a:pPr marL="0" indent="0">
              <a:buNone/>
            </a:pPr>
            <a:r>
              <a:rPr lang="en-US" sz="2000" dirty="0"/>
              <a:t>Savings: $10,000</a:t>
            </a:r>
          </a:p>
          <a:p>
            <a:pPr marL="0" indent="0">
              <a:buNone/>
            </a:pPr>
            <a:endParaRPr lang="en-US" sz="2000" dirty="0"/>
          </a:p>
          <a:p>
            <a:pPr marL="0" indent="0">
              <a:buNone/>
            </a:pPr>
            <a:endParaRPr lang="en-US" sz="2000" dirty="0"/>
          </a:p>
          <a:p>
            <a:pPr marL="0" indent="0">
              <a:buNone/>
            </a:pPr>
            <a:r>
              <a:rPr lang="en-US" sz="2000" dirty="0"/>
              <a:t>Income:</a:t>
            </a:r>
          </a:p>
          <a:p>
            <a:pPr marL="0" indent="0">
              <a:buNone/>
            </a:pPr>
            <a:r>
              <a:rPr lang="en-US" sz="2000" dirty="0"/>
              <a:t>$1,200/</a:t>
            </a:r>
            <a:r>
              <a:rPr lang="en-US" sz="2000" dirty="0" err="1"/>
              <a:t>mo</a:t>
            </a:r>
            <a:r>
              <a:rPr lang="en-US" sz="2000" dirty="0"/>
              <a:t> gross</a:t>
            </a:r>
          </a:p>
          <a:p>
            <a:pPr marL="0" indent="0">
              <a:buNone/>
            </a:pPr>
            <a:endParaRPr lang="en-US" sz="2000" dirty="0"/>
          </a:p>
          <a:p>
            <a:pPr marL="0" indent="0">
              <a:buNone/>
            </a:pPr>
            <a:r>
              <a:rPr lang="en-US" sz="2000" dirty="0"/>
              <a:t>What would be the spend-down plan</a:t>
            </a:r>
            <a:r>
              <a:rPr lang="en-US" sz="700" dirty="0"/>
              <a:t>? </a:t>
            </a:r>
          </a:p>
          <a:p>
            <a:pPr marL="0" indent="0">
              <a:buNone/>
            </a:pPr>
            <a:endParaRPr lang="en-US" sz="700" dirty="0"/>
          </a:p>
          <a:p>
            <a:pPr marL="0" indent="0">
              <a:buNone/>
            </a:pPr>
            <a:endParaRPr lang="en-US" sz="700" dirty="0"/>
          </a:p>
          <a:p>
            <a:pPr marL="0" indent="0">
              <a:buNone/>
            </a:pPr>
            <a:endParaRPr lang="en-US" sz="700" dirty="0"/>
          </a:p>
        </p:txBody>
      </p:sp>
      <p:pic>
        <p:nvPicPr>
          <p:cNvPr id="14" name="Picture 13" descr="An old person with white hair&#10;&#10;Description automatically generated">
            <a:extLst>
              <a:ext uri="{FF2B5EF4-FFF2-40B4-BE49-F238E27FC236}">
                <a16:creationId xmlns:a16="http://schemas.microsoft.com/office/drawing/2014/main" id="{3E65060A-91E3-69BF-9613-B57ABDE4F47C}"/>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6500" r="16500"/>
          <a:stretch/>
        </p:blipFill>
        <p:spPr>
          <a:xfrm>
            <a:off x="411935" y="1358705"/>
            <a:ext cx="4443447" cy="4443447"/>
          </a:xfrm>
          <a:custGeom>
            <a:avLst/>
            <a:gdLst/>
            <a:ahLst/>
            <a:cxnLst/>
            <a:rect l="l" t="t" r="r" b="b"/>
            <a:pathLst>
              <a:path w="4694238" h="4694238">
                <a:moveTo>
                  <a:pt x="2347119" y="0"/>
                </a:moveTo>
                <a:cubicBezTo>
                  <a:pt x="3643397" y="0"/>
                  <a:pt x="4694238" y="1050841"/>
                  <a:pt x="4694238" y="2347119"/>
                </a:cubicBezTo>
                <a:cubicBezTo>
                  <a:pt x="4694238" y="3643397"/>
                  <a:pt x="3643397" y="4694238"/>
                  <a:pt x="2347119" y="4694238"/>
                </a:cubicBezTo>
                <a:cubicBezTo>
                  <a:pt x="1050841" y="4694238"/>
                  <a:pt x="0" y="3643397"/>
                  <a:pt x="0" y="2347119"/>
                </a:cubicBezTo>
                <a:cubicBezTo>
                  <a:pt x="0" y="1050841"/>
                  <a:pt x="1050841" y="0"/>
                  <a:pt x="2347119" y="0"/>
                </a:cubicBezTo>
                <a:close/>
              </a:path>
            </a:pathLst>
          </a:custGeom>
        </p:spPr>
      </p:pic>
      <p:sp>
        <p:nvSpPr>
          <p:cNvPr id="34" name="Rectangle 33">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7E3F3BFD-2B9A-1E81-B333-AF384CE41026}"/>
              </a:ext>
            </a:extLst>
          </p:cNvPr>
          <p:cNvSpPr txBox="1"/>
          <p:nvPr/>
        </p:nvSpPr>
        <p:spPr>
          <a:xfrm>
            <a:off x="1210962" y="790832"/>
            <a:ext cx="1207382" cy="584775"/>
          </a:xfrm>
          <a:prstGeom prst="rect">
            <a:avLst/>
          </a:prstGeom>
          <a:noFill/>
        </p:spPr>
        <p:txBody>
          <a:bodyPr wrap="none" rtlCol="0">
            <a:spAutoFit/>
          </a:bodyPr>
          <a:lstStyle/>
          <a:p>
            <a:r>
              <a:rPr lang="en-US" sz="3200" dirty="0"/>
              <a:t>Phillip</a:t>
            </a:r>
          </a:p>
        </p:txBody>
      </p:sp>
    </p:spTree>
    <p:extLst>
      <p:ext uri="{BB962C8B-B14F-4D97-AF65-F5344CB8AC3E}">
        <p14:creationId xmlns:p14="http://schemas.microsoft.com/office/powerpoint/2010/main" val="3492669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Slide background fill">
            <a:extLst>
              <a:ext uri="{FF2B5EF4-FFF2-40B4-BE49-F238E27FC236}">
                <a16:creationId xmlns:a16="http://schemas.microsoft.com/office/drawing/2014/main" id="{8DF67618-B87B-4195-8E24-3B126F79F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Color 2">
            <a:extLst>
              <a:ext uri="{FF2B5EF4-FFF2-40B4-BE49-F238E27FC236}">
                <a16:creationId xmlns:a16="http://schemas.microsoft.com/office/drawing/2014/main" id="{64960379-9FF9-400A-A8A8-F5AB633FD3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a:extLst>
              <a:ext uri="{FF2B5EF4-FFF2-40B4-BE49-F238E27FC236}">
                <a16:creationId xmlns:a16="http://schemas.microsoft.com/office/drawing/2014/main" id="{2C491629-AE25-486B-9B22-2CE4EE8F7E4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6218159" cy="6858000"/>
            <a:chOff x="651279" y="598259"/>
            <a:chExt cx="10889442" cy="5680742"/>
          </a:xfrm>
        </p:grpSpPr>
        <p:sp>
          <p:nvSpPr>
            <p:cNvPr id="54" name="Color">
              <a:extLst>
                <a:ext uri="{FF2B5EF4-FFF2-40B4-BE49-F238E27FC236}">
                  <a16:creationId xmlns:a16="http://schemas.microsoft.com/office/drawing/2014/main" id="{590EB173-7DC2-4BE8-BC08-19BC09DBD9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Color">
              <a:extLst>
                <a:ext uri="{FF2B5EF4-FFF2-40B4-BE49-F238E27FC236}">
                  <a16:creationId xmlns:a16="http://schemas.microsoft.com/office/drawing/2014/main" id="{0731E2C9-2CF0-48B4-9CEA-35B2199AF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7" name="Group 56">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58" name="Freeform: Shape 57">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59" name="Freeform: Shape 58">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0" name="Freeform: Shape 59">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1" name="Freeform: Shape 60">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2" name="Freeform: Shape 61">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3" name="Freeform: Shape 62">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64" name="Freeform: Shape 63">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F4DF3FC2-2BD8-6BD5-BC74-FF3165DA2329}"/>
              </a:ext>
            </a:extLst>
          </p:cNvPr>
          <p:cNvSpPr>
            <a:spLocks noGrp="1"/>
          </p:cNvSpPr>
          <p:nvPr>
            <p:ph type="title"/>
          </p:nvPr>
        </p:nvSpPr>
        <p:spPr>
          <a:xfrm>
            <a:off x="786385" y="841248"/>
            <a:ext cx="5129600" cy="5340097"/>
          </a:xfrm>
        </p:spPr>
        <p:txBody>
          <a:bodyPr anchor="ctr">
            <a:normAutofit/>
          </a:bodyPr>
          <a:lstStyle/>
          <a:p>
            <a:r>
              <a:rPr lang="en-US" sz="4800">
                <a:solidFill>
                  <a:schemeClr val="bg1"/>
                </a:solidFill>
              </a:rPr>
              <a:t>PACE Services</a:t>
            </a:r>
          </a:p>
        </p:txBody>
      </p:sp>
      <p:graphicFrame>
        <p:nvGraphicFramePr>
          <p:cNvPr id="5" name="Content Placeholder 2">
            <a:extLst>
              <a:ext uri="{FF2B5EF4-FFF2-40B4-BE49-F238E27FC236}">
                <a16:creationId xmlns:a16="http://schemas.microsoft.com/office/drawing/2014/main" id="{3B1F8AE7-9BFD-E1C9-65CE-48F1E351F0AC}"/>
              </a:ext>
            </a:extLst>
          </p:cNvPr>
          <p:cNvGraphicFramePr>
            <a:graphicFrameLocks noGrp="1"/>
          </p:cNvGraphicFramePr>
          <p:nvPr>
            <p:ph idx="1"/>
            <p:extLst>
              <p:ext uri="{D42A27DB-BD31-4B8C-83A1-F6EECF244321}">
                <p14:modId xmlns:p14="http://schemas.microsoft.com/office/powerpoint/2010/main" val="3770482226"/>
              </p:ext>
            </p:extLst>
          </p:nvPr>
        </p:nvGraphicFramePr>
        <p:xfrm>
          <a:off x="6525628" y="0"/>
          <a:ext cx="5324502"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5436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Slide Background Fill">
            <a:extLst>
              <a:ext uri="{FF2B5EF4-FFF2-40B4-BE49-F238E27FC236}">
                <a16:creationId xmlns:a16="http://schemas.microsoft.com/office/drawing/2014/main" id="{44D65982-4F00-4330-8DAA-DE6A9E4D6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lor Cover">
            <a:extLst>
              <a:ext uri="{FF2B5EF4-FFF2-40B4-BE49-F238E27FC236}">
                <a16:creationId xmlns:a16="http://schemas.microsoft.com/office/drawing/2014/main" id="{009115B9-5BFD-478D-9C87-29ADB3AF1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a:extLst>
              <a:ext uri="{FF2B5EF4-FFF2-40B4-BE49-F238E27FC236}">
                <a16:creationId xmlns:a16="http://schemas.microsoft.com/office/drawing/2014/main" id="{8D57F946-2E03-4DE1-91F8-25BEDC6635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2"/>
            <a:ext cx="3468234" cy="6858000"/>
            <a:chOff x="651279" y="598259"/>
            <a:chExt cx="10889442" cy="5680742"/>
          </a:xfrm>
        </p:grpSpPr>
        <p:sp>
          <p:nvSpPr>
            <p:cNvPr id="13" name="Color">
              <a:extLst>
                <a:ext uri="{FF2B5EF4-FFF2-40B4-BE49-F238E27FC236}">
                  <a16:creationId xmlns:a16="http://schemas.microsoft.com/office/drawing/2014/main" id="{1598881B-E007-4AAF-BA50-0AD6182192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lor">
              <a:extLst>
                <a:ext uri="{FF2B5EF4-FFF2-40B4-BE49-F238E27FC236}">
                  <a16:creationId xmlns:a16="http://schemas.microsoft.com/office/drawing/2014/main" id="{87A6DD9E-16A5-46AE-A522-D46D6BEDF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7" name="Freeform: Shape 16">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3" name="Freeform: Shape 22">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37F8F464-0A70-C597-B2DA-0489999D7010}"/>
              </a:ext>
            </a:extLst>
          </p:cNvPr>
          <p:cNvSpPr>
            <a:spLocks noGrp="1"/>
          </p:cNvSpPr>
          <p:nvPr>
            <p:ph type="title"/>
          </p:nvPr>
        </p:nvSpPr>
        <p:spPr>
          <a:xfrm rot="16200000">
            <a:off x="-1325880" y="1947672"/>
            <a:ext cx="5961888" cy="2788920"/>
          </a:xfrm>
        </p:spPr>
        <p:txBody>
          <a:bodyPr anchor="ctr">
            <a:normAutofit/>
          </a:bodyPr>
          <a:lstStyle/>
          <a:p>
            <a:r>
              <a:rPr lang="en-US" sz="4800">
                <a:solidFill>
                  <a:schemeClr val="bg1"/>
                </a:solidFill>
              </a:rPr>
              <a:t>PACE and Medicaid</a:t>
            </a:r>
          </a:p>
        </p:txBody>
      </p:sp>
      <p:sp>
        <p:nvSpPr>
          <p:cNvPr id="3" name="Content Placeholder 2">
            <a:extLst>
              <a:ext uri="{FF2B5EF4-FFF2-40B4-BE49-F238E27FC236}">
                <a16:creationId xmlns:a16="http://schemas.microsoft.com/office/drawing/2014/main" id="{814B900C-CE0E-6ED6-90D8-4497CE4A8A29}"/>
              </a:ext>
            </a:extLst>
          </p:cNvPr>
          <p:cNvSpPr>
            <a:spLocks noGrp="1"/>
          </p:cNvSpPr>
          <p:nvPr>
            <p:ph idx="1"/>
          </p:nvPr>
        </p:nvSpPr>
        <p:spPr>
          <a:xfrm>
            <a:off x="4071068" y="841247"/>
            <a:ext cx="6877878" cy="5120640"/>
          </a:xfrm>
        </p:spPr>
        <p:txBody>
          <a:bodyPr anchor="ctr">
            <a:normAutofit/>
          </a:bodyPr>
          <a:lstStyle/>
          <a:p>
            <a:r>
              <a:rPr lang="en-US" sz="1700">
                <a:solidFill>
                  <a:schemeClr val="tx2"/>
                </a:solidFill>
              </a:rPr>
              <a:t>PACE is available regardless of Medicaid status or eligibility</a:t>
            </a:r>
          </a:p>
          <a:p>
            <a:r>
              <a:rPr lang="en-US" sz="1700">
                <a:solidFill>
                  <a:schemeClr val="tx2"/>
                </a:solidFill>
              </a:rPr>
              <a:t>Without Medicaid, PACE can be paid for privately. The cost is estimated at around $4,000-$5,000 per month. </a:t>
            </a:r>
          </a:p>
          <a:p>
            <a:r>
              <a:rPr lang="en-US" sz="1700">
                <a:solidFill>
                  <a:schemeClr val="tx2"/>
                </a:solidFill>
              </a:rPr>
              <a:t>Can qualify for LTC Medicaid to pay for PACE. </a:t>
            </a:r>
          </a:p>
          <a:p>
            <a:r>
              <a:rPr lang="en-US" sz="1700">
                <a:solidFill>
                  <a:schemeClr val="tx2"/>
                </a:solidFill>
              </a:rPr>
              <a:t>If approved for LTC Medicaid, the a/b may or may not have a patient monthly liability. If the gross income is equal to or less than the “standard Medicaid” income limit, which is currently $1,215 per month, the a/b will not have a patient monthly liability. If the gross income is in excess of the income limit, the patient monthly liability is equal to the amount of income in excess of the limit.</a:t>
            </a:r>
          </a:p>
          <a:p>
            <a:r>
              <a:rPr lang="en-US" sz="1700">
                <a:solidFill>
                  <a:schemeClr val="tx2"/>
                </a:solidFill>
              </a:rPr>
              <a:t>If the a/b has a spouse, once PACE enrollment is completed, the budget unit is 1, and only the a/b’s income will be counted. </a:t>
            </a:r>
          </a:p>
          <a:p>
            <a:r>
              <a:rPr lang="en-US" sz="1700">
                <a:solidFill>
                  <a:schemeClr val="tx2"/>
                </a:solidFill>
              </a:rPr>
              <a:t>PACE enrollment is done through the local PACE center </a:t>
            </a:r>
          </a:p>
          <a:p>
            <a:r>
              <a:rPr lang="en-US" sz="1700">
                <a:solidFill>
                  <a:schemeClr val="tx2"/>
                </a:solidFill>
              </a:rPr>
              <a:t>LTC Medicaid is applied for separately through the Department of Social Services </a:t>
            </a:r>
          </a:p>
          <a:p>
            <a:r>
              <a:rPr lang="en-US" sz="1700">
                <a:solidFill>
                  <a:schemeClr val="tx2"/>
                </a:solidFill>
              </a:rPr>
              <a:t>If the a/b has a spouse, the spouse is eligible for the Community Spouse Resource Allowance. </a:t>
            </a:r>
          </a:p>
          <a:p>
            <a:endParaRPr lang="en-US" sz="1700">
              <a:solidFill>
                <a:schemeClr val="tx2"/>
              </a:solidFill>
            </a:endParaRPr>
          </a:p>
        </p:txBody>
      </p:sp>
    </p:spTree>
    <p:extLst>
      <p:ext uri="{BB962C8B-B14F-4D97-AF65-F5344CB8AC3E}">
        <p14:creationId xmlns:p14="http://schemas.microsoft.com/office/powerpoint/2010/main" val="300462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37F989-2AA8-33EB-32AA-621CE15DC077}"/>
              </a:ext>
            </a:extLst>
          </p:cNvPr>
          <p:cNvSpPr>
            <a:spLocks noGrp="1"/>
          </p:cNvSpPr>
          <p:nvPr>
            <p:ph type="title"/>
          </p:nvPr>
        </p:nvSpPr>
        <p:spPr>
          <a:xfrm>
            <a:off x="1371599" y="294538"/>
            <a:ext cx="9895951" cy="1033669"/>
          </a:xfrm>
        </p:spPr>
        <p:txBody>
          <a:bodyPr>
            <a:normAutofit/>
          </a:bodyPr>
          <a:lstStyle/>
          <a:p>
            <a:r>
              <a:rPr lang="en-US" sz="4000">
                <a:solidFill>
                  <a:srgbClr val="FFFFFF"/>
                </a:solidFill>
              </a:rPr>
              <a:t>Community Alternatives Program (CAP)</a:t>
            </a:r>
          </a:p>
        </p:txBody>
      </p:sp>
      <p:sp>
        <p:nvSpPr>
          <p:cNvPr id="20" name="Content Placeholder 2">
            <a:extLst>
              <a:ext uri="{FF2B5EF4-FFF2-40B4-BE49-F238E27FC236}">
                <a16:creationId xmlns:a16="http://schemas.microsoft.com/office/drawing/2014/main" id="{8072908B-384A-EDA5-B77F-53CD2C12F78B}"/>
              </a:ext>
            </a:extLst>
          </p:cNvPr>
          <p:cNvSpPr>
            <a:spLocks noGrp="1"/>
          </p:cNvSpPr>
          <p:nvPr>
            <p:ph idx="1"/>
          </p:nvPr>
        </p:nvSpPr>
        <p:spPr>
          <a:xfrm>
            <a:off x="123569" y="2038865"/>
            <a:ext cx="11936626" cy="4819134"/>
          </a:xfrm>
        </p:spPr>
        <p:txBody>
          <a:bodyPr anchor="ctr">
            <a:normAutofit fontScale="47500" lnSpcReduction="20000"/>
          </a:bodyPr>
          <a:lstStyle/>
          <a:p>
            <a:r>
              <a:rPr lang="en-US" sz="4500" dirty="0"/>
              <a:t>A community-based program that allows the (a/b) to remain living in the home and receive care.</a:t>
            </a:r>
          </a:p>
          <a:p>
            <a:r>
              <a:rPr lang="en-US" sz="4500" dirty="0"/>
              <a:t>CAP allows you to choose your own caregiver, including family members, or choose from a list of select home health agencies.</a:t>
            </a:r>
          </a:p>
          <a:p>
            <a:r>
              <a:rPr lang="en-US" sz="4500" dirty="0"/>
              <a:t>Not 24-hour care. Limited to around 10-25 hours per week.</a:t>
            </a:r>
          </a:p>
          <a:p>
            <a:r>
              <a:rPr lang="en-US" sz="4500" dirty="0"/>
              <a:t>Only available to those eligible for ”standard” Medicaid or LTC Medicaid. </a:t>
            </a:r>
          </a:p>
          <a:p>
            <a:r>
              <a:rPr lang="en-US" sz="4500" dirty="0"/>
              <a:t>Income limit is the same as standard Medicaid, currently $1,215 (gross). </a:t>
            </a:r>
          </a:p>
          <a:p>
            <a:r>
              <a:rPr lang="en-US" sz="4500" dirty="0"/>
              <a:t>If the a/b has a spouse, once CAP enrollment is established, the budget unit is 1 and only the a/b’s income is counted. </a:t>
            </a:r>
          </a:p>
          <a:p>
            <a:r>
              <a:rPr lang="en-US" sz="4500" dirty="0"/>
              <a:t>Spouses are eligible for the Community Spouse Resource Allowance. </a:t>
            </a:r>
          </a:p>
          <a:p>
            <a:r>
              <a:rPr lang="en-US" sz="4500" dirty="0"/>
              <a:t>CAP has limited enrollment. Many applicants are waitlisted. </a:t>
            </a:r>
          </a:p>
          <a:p>
            <a:r>
              <a:rPr lang="en-US" sz="4500" dirty="0"/>
              <a:t>The CAP enrollment process takes roughly 120 days. </a:t>
            </a:r>
          </a:p>
          <a:p>
            <a:r>
              <a:rPr lang="en-US" sz="4500" dirty="0"/>
              <a:t>CAP is administered by the State through the Raleigh agency. </a:t>
            </a:r>
          </a:p>
          <a:p>
            <a:r>
              <a:rPr lang="en-US" sz="4500" dirty="0"/>
              <a:t>LTC Medicaid should be applied for through the county DSS office. </a:t>
            </a:r>
          </a:p>
          <a:p>
            <a:endParaRPr lang="en-US" sz="1100" dirty="0"/>
          </a:p>
          <a:p>
            <a:endParaRPr lang="en-US" sz="1100" dirty="0"/>
          </a:p>
          <a:p>
            <a:endParaRPr lang="en-US" sz="1100" dirty="0"/>
          </a:p>
        </p:txBody>
      </p:sp>
    </p:spTree>
    <p:extLst>
      <p:ext uri="{BB962C8B-B14F-4D97-AF65-F5344CB8AC3E}">
        <p14:creationId xmlns:p14="http://schemas.microsoft.com/office/powerpoint/2010/main" val="20603369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17521</TotalTime>
  <Words>6614</Words>
  <Application>Microsoft Macintosh PowerPoint</Application>
  <PresentationFormat>Widescreen</PresentationFormat>
  <Paragraphs>496</Paragraphs>
  <Slides>61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61</vt:i4>
      </vt:variant>
    </vt:vector>
  </HeadingPairs>
  <TitlesOfParts>
    <vt:vector size="67" baseType="lpstr">
      <vt:lpstr>Arial</vt:lpstr>
      <vt:lpstr>Calibri</vt:lpstr>
      <vt:lpstr>Calibri Light</vt:lpstr>
      <vt:lpstr>Lato</vt:lpstr>
      <vt:lpstr>Times New Roman</vt:lpstr>
      <vt:lpstr>Office Theme</vt:lpstr>
      <vt:lpstr> Long-Term Care Medicaid  and Special Assistance  Training</vt:lpstr>
      <vt:lpstr>PowerPoint Presentation</vt:lpstr>
      <vt:lpstr>Long-Term Care Medicaid pays for: </vt:lpstr>
      <vt:lpstr> Skilled Nursing and Skilled Nursing with Memory Care.  </vt:lpstr>
      <vt:lpstr>Program of All-Inclusive Care for the Elderly (PACE) </vt:lpstr>
      <vt:lpstr>PACE Service Areas </vt:lpstr>
      <vt:lpstr>PACE Services</vt:lpstr>
      <vt:lpstr>PACE and Medicaid</vt:lpstr>
      <vt:lpstr>Community Alternatives Program (CAP)</vt:lpstr>
      <vt:lpstr>Retroactive and Ongoing Medicaid </vt:lpstr>
      <vt:lpstr>Income/LTC Medicaid Deductibles</vt:lpstr>
      <vt:lpstr>Ways to Reduce the Deductible</vt:lpstr>
      <vt:lpstr>MMMNA</vt:lpstr>
      <vt:lpstr>LTC Medicaid Financial Resources</vt:lpstr>
      <vt:lpstr>Real Property, Deeds, Homesite </vt:lpstr>
      <vt:lpstr>Titled Assets</vt:lpstr>
      <vt:lpstr>Life Insurance Policies/Prepaid Burial</vt:lpstr>
      <vt:lpstr>Trusts </vt:lpstr>
      <vt:lpstr>Businesses </vt:lpstr>
      <vt:lpstr>Community Spouse Resource Allowance (CSRA)</vt:lpstr>
      <vt:lpstr>PowerPoint Presentation</vt:lpstr>
      <vt:lpstr>CSRA Post-Approval</vt:lpstr>
      <vt:lpstr>Transfer of Assets/Sanctions </vt:lpstr>
      <vt:lpstr>Examples of Transfer of Assets</vt:lpstr>
      <vt:lpstr>TOA Exceptions</vt:lpstr>
      <vt:lpstr>Sanctions </vt:lpstr>
      <vt:lpstr>Undue Hardship Waivers</vt:lpstr>
      <vt:lpstr>PowerPoint Presentation</vt:lpstr>
      <vt:lpstr>Spend down for a Married Applicant</vt:lpstr>
      <vt:lpstr>Medicaid Compliant Annuities</vt:lpstr>
      <vt:lpstr>PowerPoint Presentation</vt:lpstr>
      <vt:lpstr>PowerPoint Presentation</vt:lpstr>
      <vt:lpstr>Funding Tax-Qualified MCA’s </vt:lpstr>
      <vt:lpstr>LTC Medicaid Spend Down- Unmarried Applicants </vt:lpstr>
      <vt:lpstr>Purchasing Property from a Family Member</vt:lpstr>
      <vt:lpstr>Medicaid Compliant Gift Annuities </vt:lpstr>
      <vt:lpstr>Gift MCA Calculation</vt:lpstr>
      <vt:lpstr>Gift MCA Example</vt:lpstr>
      <vt:lpstr>PowerPoint Presentation</vt:lpstr>
      <vt:lpstr>Types of Special Assistance </vt:lpstr>
      <vt:lpstr>Ongoing and Retroactive Special Assistance </vt:lpstr>
      <vt:lpstr>Income</vt:lpstr>
      <vt:lpstr>Other Eligibility Requirements</vt:lpstr>
      <vt:lpstr>Resources</vt:lpstr>
      <vt:lpstr>Trusts</vt:lpstr>
      <vt:lpstr>Life Insurance/Prepaid Burial</vt:lpstr>
      <vt:lpstr>Titled Assets</vt:lpstr>
      <vt:lpstr>Deeds, Properties, Homesite </vt:lpstr>
      <vt:lpstr>Businesses </vt:lpstr>
      <vt:lpstr>Transfer of Assets/Sanctions </vt:lpstr>
      <vt:lpstr>Special Assistance Spend Down- Married</vt:lpstr>
      <vt:lpstr>SA Spend Down- Unmarried</vt:lpstr>
      <vt:lpstr>LTC Medicaid and Special Assistance Scenarios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Long-Term Care Medicaid  and Special Assistance  Training</dc:title>
  <dc:creator>user4</dc:creator>
  <cp:lastModifiedBy>user4</cp:lastModifiedBy>
  <cp:revision>5</cp:revision>
  <dcterms:created xsi:type="dcterms:W3CDTF">2023-10-26T20:12:40Z</dcterms:created>
  <dcterms:modified xsi:type="dcterms:W3CDTF">2023-11-15T20:30:46Z</dcterms:modified>
</cp:coreProperties>
</file>